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2" r:id="rId2"/>
    <p:sldMasterId id="2147483697" r:id="rId3"/>
    <p:sldMasterId id="2147483709" r:id="rId4"/>
    <p:sldMasterId id="2147483721" r:id="rId5"/>
    <p:sldMasterId id="2147483733" r:id="rId6"/>
    <p:sldMasterId id="2147483745" r:id="rId7"/>
    <p:sldMasterId id="2147483757" r:id="rId8"/>
    <p:sldMasterId id="2147483769" r:id="rId9"/>
    <p:sldMasterId id="2147483781" r:id="rId10"/>
    <p:sldMasterId id="2147483793" r:id="rId11"/>
  </p:sldMasterIdLst>
  <p:notesMasterIdLst>
    <p:notesMasterId r:id="rId78"/>
  </p:notesMasterIdLst>
  <p:handoutMasterIdLst>
    <p:handoutMasterId r:id="rId79"/>
  </p:handoutMasterIdLst>
  <p:sldIdLst>
    <p:sldId id="282" r:id="rId12"/>
    <p:sldId id="518" r:id="rId13"/>
    <p:sldId id="533" r:id="rId14"/>
    <p:sldId id="531" r:id="rId15"/>
    <p:sldId id="532" r:id="rId16"/>
    <p:sldId id="522" r:id="rId17"/>
    <p:sldId id="555" r:id="rId18"/>
    <p:sldId id="550" r:id="rId19"/>
    <p:sldId id="545" r:id="rId20"/>
    <p:sldId id="557" r:id="rId21"/>
    <p:sldId id="547" r:id="rId22"/>
    <p:sldId id="546" r:id="rId23"/>
    <p:sldId id="561" r:id="rId24"/>
    <p:sldId id="564" r:id="rId25"/>
    <p:sldId id="566" r:id="rId26"/>
    <p:sldId id="657" r:id="rId27"/>
    <p:sldId id="659" r:id="rId28"/>
    <p:sldId id="563" r:id="rId29"/>
    <p:sldId id="567" r:id="rId30"/>
    <p:sldId id="568" r:id="rId31"/>
    <p:sldId id="582" r:id="rId32"/>
    <p:sldId id="584" r:id="rId33"/>
    <p:sldId id="586" r:id="rId34"/>
    <p:sldId id="588" r:id="rId35"/>
    <p:sldId id="590" r:id="rId36"/>
    <p:sldId id="591" r:id="rId37"/>
    <p:sldId id="597" r:id="rId38"/>
    <p:sldId id="598" r:id="rId39"/>
    <p:sldId id="599" r:id="rId40"/>
    <p:sldId id="600" r:id="rId41"/>
    <p:sldId id="602" r:id="rId42"/>
    <p:sldId id="604" r:id="rId43"/>
    <p:sldId id="606" r:id="rId44"/>
    <p:sldId id="608" r:id="rId45"/>
    <p:sldId id="610" r:id="rId46"/>
    <p:sldId id="614" r:id="rId47"/>
    <p:sldId id="616" r:id="rId48"/>
    <p:sldId id="648" r:id="rId49"/>
    <p:sldId id="634" r:id="rId50"/>
    <p:sldId id="636" r:id="rId51"/>
    <p:sldId id="638" r:id="rId52"/>
    <p:sldId id="640" r:id="rId53"/>
    <p:sldId id="642" r:id="rId54"/>
    <p:sldId id="644" r:id="rId55"/>
    <p:sldId id="646" r:id="rId56"/>
    <p:sldId id="618" r:id="rId57"/>
    <p:sldId id="620" r:id="rId58"/>
    <p:sldId id="622" r:id="rId59"/>
    <p:sldId id="624" r:id="rId60"/>
    <p:sldId id="626" r:id="rId61"/>
    <p:sldId id="628" r:id="rId62"/>
    <p:sldId id="630" r:id="rId63"/>
    <p:sldId id="632" r:id="rId64"/>
    <p:sldId id="652" r:id="rId65"/>
    <p:sldId id="650" r:id="rId66"/>
    <p:sldId id="571" r:id="rId67"/>
    <p:sldId id="660" r:id="rId68"/>
    <p:sldId id="655" r:id="rId69"/>
    <p:sldId id="503" r:id="rId70"/>
    <p:sldId id="578" r:id="rId71"/>
    <p:sldId id="579" r:id="rId72"/>
    <p:sldId id="506" r:id="rId73"/>
    <p:sldId id="577" r:id="rId74"/>
    <p:sldId id="654" r:id="rId75"/>
    <p:sldId id="514" r:id="rId76"/>
    <p:sldId id="517" r:id="rId77"/>
  </p:sldIdLst>
  <p:sldSz cx="13004800" cy="9753600"/>
  <p:notesSz cx="6648450" cy="9850438"/>
  <p:defaultTextStyle>
    <a:defPPr>
      <a:defRPr lang="en-US"/>
    </a:defPPr>
    <a:lvl1pPr algn="l" rtl="0" eaLnBrk="0" fontAlgn="base" hangingPunct="0">
      <a:spcBef>
        <a:spcPct val="0"/>
      </a:spcBef>
      <a:spcAft>
        <a:spcPct val="0"/>
      </a:spcAft>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1pPr>
    <a:lvl2pPr marL="457200" algn="l" rtl="0" eaLnBrk="0" fontAlgn="base" hangingPunct="0">
      <a:spcBef>
        <a:spcPct val="0"/>
      </a:spcBef>
      <a:spcAft>
        <a:spcPct val="0"/>
      </a:spcAft>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2pPr>
    <a:lvl3pPr marL="914400" algn="l" rtl="0" eaLnBrk="0" fontAlgn="base" hangingPunct="0">
      <a:spcBef>
        <a:spcPct val="0"/>
      </a:spcBef>
      <a:spcAft>
        <a:spcPct val="0"/>
      </a:spcAft>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3pPr>
    <a:lvl4pPr marL="1371600" algn="l" rtl="0" eaLnBrk="0" fontAlgn="base" hangingPunct="0">
      <a:spcBef>
        <a:spcPct val="0"/>
      </a:spcBef>
      <a:spcAft>
        <a:spcPct val="0"/>
      </a:spcAft>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4pPr>
    <a:lvl5pPr marL="1828800" algn="l" rtl="0" eaLnBrk="0" fontAlgn="base" hangingPunct="0">
      <a:spcBef>
        <a:spcPct val="0"/>
      </a:spcBef>
      <a:spcAft>
        <a:spcPct val="0"/>
      </a:spcAft>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5pPr>
    <a:lvl6pPr marL="2286000" algn="l" defTabSz="914400" rtl="0" eaLnBrk="1" latinLnBrk="0" hangingPunct="1">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6pPr>
    <a:lvl7pPr marL="2743200" algn="l" defTabSz="914400" rtl="0" eaLnBrk="1" latinLnBrk="0" hangingPunct="1">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7pPr>
    <a:lvl8pPr marL="3200400" algn="l" defTabSz="914400" rtl="0" eaLnBrk="1" latinLnBrk="0" hangingPunct="1">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8pPr>
    <a:lvl9pPr marL="3657600" algn="l" defTabSz="914400" rtl="0" eaLnBrk="1" latinLnBrk="0" hangingPunct="1">
      <a:defRPr sz="1600" b="1" kern="1200">
        <a:solidFill>
          <a:srgbClr val="6B7985"/>
        </a:solidFill>
        <a:latin typeface="Times New Roman" panose="02020603050405020304" pitchFamily="18" charset="0"/>
        <a:ea typeface="Arial Unicode MS" panose="020B0604020202020204" pitchFamily="34" charset="-128"/>
        <a:cs typeface="Arial Unicode MS" panose="020B0604020202020204" pitchFamily="34" charset="-128"/>
        <a:sym typeface="Helvetica Neue" pitchFamily="-84"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5818"/>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Vidutinis stilius 1 – paryškinima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21" autoAdjust="0"/>
    <p:restoredTop sz="84180" autoAdjust="0"/>
  </p:normalViewPr>
  <p:slideViewPr>
    <p:cSldViewPr>
      <p:cViewPr varScale="1">
        <p:scale>
          <a:sx n="48" d="100"/>
          <a:sy n="48" d="100"/>
        </p:scale>
        <p:origin x="1140" y="54"/>
      </p:cViewPr>
      <p:guideLst>
        <p:guide orient="horz" pos="3072"/>
        <p:guide pos="4096"/>
      </p:guideLst>
    </p:cSldViewPr>
  </p:slideViewPr>
  <p:notesTextViewPr>
    <p:cViewPr>
      <p:scale>
        <a:sx n="100" d="100"/>
        <a:sy n="100" d="100"/>
      </p:scale>
      <p:origin x="0" y="0"/>
    </p:cViewPr>
  </p:notesTextViewPr>
  <p:sorterViewPr>
    <p:cViewPr>
      <p:scale>
        <a:sx n="50" d="100"/>
        <a:sy n="50" d="100"/>
      </p:scale>
      <p:origin x="0" y="27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slide" Target="slides/slide52.xml"/><Relationship Id="rId68" Type="http://schemas.openxmlformats.org/officeDocument/2006/relationships/slide" Target="slides/slide57.xml"/><Relationship Id="rId76" Type="http://schemas.openxmlformats.org/officeDocument/2006/relationships/slide" Target="slides/slide65.xml"/><Relationship Id="rId7" Type="http://schemas.openxmlformats.org/officeDocument/2006/relationships/slideMaster" Target="slideMasters/slideMaster7.xml"/><Relationship Id="rId71" Type="http://schemas.openxmlformats.org/officeDocument/2006/relationships/slide" Target="slides/slide60.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slide" Target="slides/slide63.xml"/><Relationship Id="rId79"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50.xml"/><Relationship Id="rId82"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slide" Target="slides/slide6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77" Type="http://schemas.openxmlformats.org/officeDocument/2006/relationships/slide" Target="slides/slide66.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slide" Target="slides/slide61.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slide" Target="slides/slide6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055555555555557"/>
          <c:y val="1.8518518518518517E-2"/>
          <c:w val="0.53888888888888886"/>
          <c:h val="0.89814814814814814"/>
        </c:manualLayout>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0.26398140857392838"/>
                  <c:y val="-0.20638105132691748"/>
                </c:manualLayout>
              </c:layout>
              <c:tx>
                <c:rich>
                  <a:bodyPr rot="0" spcFirstLastPara="1" vertOverflow="ellipsis" vert="horz" wrap="square" lIns="38100" tIns="19050" rIns="38100" bIns="19050" anchor="ctr" anchorCtr="1">
                    <a:noAutofit/>
                  </a:bodyPr>
                  <a:lstStyle/>
                  <a:p>
                    <a:pPr>
                      <a:defRPr sz="900" b="1" i="0" u="none" strike="noStrike" kern="1200" baseline="0">
                        <a:solidFill>
                          <a:srgbClr val="FFFF00"/>
                        </a:solidFill>
                        <a:latin typeface="+mn-lt"/>
                        <a:ea typeface="+mn-ea"/>
                        <a:cs typeface="+mn-cs"/>
                      </a:defRPr>
                    </a:pPr>
                    <a:r>
                      <a:rPr lang="en-US" sz="2400" dirty="0" smtClean="0">
                        <a:solidFill>
                          <a:srgbClr val="FFFF00"/>
                        </a:solidFill>
                      </a:rPr>
                      <a:t>64 proc.</a:t>
                    </a:r>
                    <a:endParaRPr lang="en-US" dirty="0">
                      <a:solidFill>
                        <a:srgbClr val="FFFF00"/>
                      </a:solidFill>
                    </a:endParaRPr>
                  </a:p>
                </c:rich>
              </c:tx>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rgbClr val="FFFF00"/>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25558333333333333"/>
                      <c:h val="0.29326407115777192"/>
                    </c:manualLayout>
                  </c15:layout>
                </c:ext>
              </c:extLst>
            </c:dLbl>
            <c:dLbl>
              <c:idx val="1"/>
              <c:layout>
                <c:manualLayout>
                  <c:x val="0.20761198600174974"/>
                  <c:y val="0.17747484689413817"/>
                </c:manualLayout>
              </c:layout>
              <c:tx>
                <c:rich>
                  <a:bodyPr rot="0" spcFirstLastPara="1" vertOverflow="ellipsis" vert="horz" wrap="square" lIns="38100" tIns="19050" rIns="38100" bIns="19050" anchor="ctr" anchorCtr="1">
                    <a:noAutofit/>
                  </a:bodyPr>
                  <a:lstStyle/>
                  <a:p>
                    <a:pPr>
                      <a:defRPr sz="900" b="1" i="0" u="none" strike="noStrike" kern="1200" baseline="0">
                        <a:solidFill>
                          <a:srgbClr val="FFFF00"/>
                        </a:solidFill>
                        <a:latin typeface="+mn-lt"/>
                        <a:ea typeface="+mn-ea"/>
                        <a:cs typeface="+mn-cs"/>
                      </a:defRPr>
                    </a:pPr>
                    <a:r>
                      <a:rPr lang="en-US" sz="2000" dirty="0" smtClean="0">
                        <a:solidFill>
                          <a:srgbClr val="FFFF00"/>
                        </a:solidFill>
                      </a:rPr>
                      <a:t>36 proc.</a:t>
                    </a:r>
                    <a:endParaRPr lang="en-US" dirty="0">
                      <a:solidFill>
                        <a:srgbClr val="FFFF00"/>
                      </a:solidFill>
                    </a:endParaRPr>
                  </a:p>
                </c:rich>
              </c:tx>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rgbClr val="FFFF00"/>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22502777777777772"/>
                      <c:h val="0.3395603674540682"/>
                    </c:manualLayout>
                  </c15:layout>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FFFF00"/>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Piešinukai!$D$3:$D$4</c:f>
              <c:strCache>
                <c:ptCount val="2"/>
                <c:pt idx="0">
                  <c:v>taip</c:v>
                </c:pt>
                <c:pt idx="1">
                  <c:v>ne</c:v>
                </c:pt>
              </c:strCache>
            </c:strRef>
          </c:cat>
          <c:val>
            <c:numRef>
              <c:f>Piešinukai!$E$3:$E$4</c:f>
              <c:numCache>
                <c:formatCode>General</c:formatCode>
                <c:ptCount val="2"/>
                <c:pt idx="0">
                  <c:v>70</c:v>
                </c:pt>
                <c:pt idx="1">
                  <c:v>40</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687169226140453"/>
          <c:y val="4.7136029885431516E-2"/>
          <c:w val="0.49273857474051797"/>
          <c:h val="0.79050014910052768"/>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layout>
                <c:manualLayout>
                  <c:x val="-0.26496501342418266"/>
                  <c:y val="-6.0658207757219654E-2"/>
                </c:manualLayout>
              </c:layout>
              <c:tx>
                <c:rich>
                  <a:bodyPr rot="0" spcFirstLastPara="1" vertOverflow="ellipsis" vert="horz" wrap="square" lIns="38100" tIns="19050" rIns="38100" bIns="19050" anchor="ctr" anchorCtr="1">
                    <a:noAutofit/>
                  </a:bodyPr>
                  <a:lstStyle/>
                  <a:p>
                    <a:pPr>
                      <a:defRPr sz="900" b="1" i="0" u="none" strike="noStrike" kern="1200" baseline="0">
                        <a:solidFill>
                          <a:srgbClr val="FFFF00"/>
                        </a:solidFill>
                        <a:latin typeface="+mn-lt"/>
                        <a:ea typeface="+mn-ea"/>
                        <a:cs typeface="+mn-cs"/>
                      </a:defRPr>
                    </a:pPr>
                    <a:r>
                      <a:rPr lang="en-US" sz="2000" b="1" dirty="0" smtClean="0">
                        <a:solidFill>
                          <a:srgbClr val="FFFF00"/>
                        </a:solidFill>
                      </a:rPr>
                      <a:t>75 proc.</a:t>
                    </a:r>
                    <a:endParaRPr lang="en-US" b="1" dirty="0">
                      <a:solidFill>
                        <a:srgbClr val="FFFF00"/>
                      </a:solidFill>
                    </a:endParaRP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6874116569637785"/>
                      <c:h val="0.21844225333540601"/>
                    </c:manualLayout>
                  </c15:layout>
                </c:ext>
              </c:extLst>
            </c:dLbl>
            <c:dLbl>
              <c:idx val="1"/>
              <c:tx>
                <c:rich>
                  <a:bodyPr rot="0" spcFirstLastPara="1" vertOverflow="ellipsis" vert="horz" wrap="square" lIns="38100" tIns="19050" rIns="38100" bIns="19050" anchor="ctr" anchorCtr="1">
                    <a:noAutofit/>
                  </a:bodyPr>
                  <a:lstStyle/>
                  <a:p>
                    <a:pPr>
                      <a:defRPr sz="900" b="1" i="0" u="none" strike="noStrike" kern="1200" baseline="0">
                        <a:solidFill>
                          <a:srgbClr val="FFFF00"/>
                        </a:solidFill>
                        <a:latin typeface="+mn-lt"/>
                        <a:ea typeface="+mn-ea"/>
                        <a:cs typeface="+mn-cs"/>
                      </a:defRPr>
                    </a:pPr>
                    <a:fld id="{6308A951-DF94-4FA4-9A6C-83DB8CAAE5FB}" type="VALUE">
                      <a:rPr lang="en-US" sz="1800" b="1" smtClean="0">
                        <a:solidFill>
                          <a:srgbClr val="FFFF00"/>
                        </a:solidFill>
                      </a:rPr>
                      <a:pPr>
                        <a:defRPr sz="900" b="1" i="0" u="none" strike="noStrike" kern="1200" baseline="0">
                          <a:solidFill>
                            <a:srgbClr val="FFFF00"/>
                          </a:solidFill>
                          <a:latin typeface="+mn-lt"/>
                          <a:ea typeface="+mn-ea"/>
                          <a:cs typeface="+mn-cs"/>
                        </a:defRPr>
                      </a:pPr>
                      <a:t>[REIKŠMĖ]</a:t>
                    </a:fld>
                    <a:r>
                      <a:rPr lang="en-US" sz="1800" b="1" dirty="0" smtClean="0">
                        <a:solidFill>
                          <a:srgbClr val="FFFF00"/>
                        </a:solidFill>
                      </a:rPr>
                      <a:t> proc. </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FFFF00"/>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Piešinukai!$M$33:$M$34</c:f>
              <c:strCache>
                <c:ptCount val="2"/>
                <c:pt idx="0">
                  <c:v>taip</c:v>
                </c:pt>
                <c:pt idx="1">
                  <c:v>ne</c:v>
                </c:pt>
              </c:strCache>
            </c:strRef>
          </c:cat>
          <c:val>
            <c:numRef>
              <c:f>Piešinukai!$N$33:$N$34</c:f>
              <c:numCache>
                <c:formatCode>General</c:formatCode>
                <c:ptCount val="2"/>
                <c:pt idx="0">
                  <c:v>75</c:v>
                </c:pt>
                <c:pt idx="1">
                  <c:v>45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6.0098314600675024E-2"/>
                  <c:y val="-0.20039886106841304"/>
                </c:manualLayout>
              </c:layout>
              <c:tx>
                <c:rich>
                  <a:bodyPr rot="0" spcFirstLastPara="1" vertOverflow="ellipsis" vert="horz" wrap="square" lIns="38100" tIns="19050" rIns="38100" bIns="19050" anchor="ctr" anchorCtr="1">
                    <a:noAutofit/>
                  </a:bodyPr>
                  <a:lstStyle/>
                  <a:p>
                    <a:pPr>
                      <a:defRPr sz="1300" b="1" i="0" u="none" strike="noStrike" kern="1200" baseline="0">
                        <a:solidFill>
                          <a:schemeClr val="lt1"/>
                        </a:solidFill>
                        <a:latin typeface="+mn-lt"/>
                        <a:ea typeface="+mn-ea"/>
                        <a:cs typeface="+mn-cs"/>
                      </a:defRPr>
                    </a:pPr>
                    <a:r>
                      <a:rPr lang="en-US" sz="2000" baseline="0" dirty="0" smtClean="0">
                        <a:solidFill>
                          <a:srgbClr val="FFFF00"/>
                        </a:solidFill>
                      </a:rPr>
                      <a:t>93 proc. </a:t>
                    </a:r>
                    <a:endParaRPr lang="en-US" sz="2000" baseline="0" dirty="0">
                      <a:solidFill>
                        <a:srgbClr val="FFFF00"/>
                      </a:solidFill>
                    </a:endParaRPr>
                  </a:p>
                </c:rich>
              </c:tx>
              <c:spPr>
                <a:noFill/>
                <a:ln>
                  <a:noFill/>
                </a:ln>
                <a:effectLst/>
              </c:spPr>
              <c:dLblPos val="bestFit"/>
              <c:showLegendKey val="0"/>
              <c:showVal val="1"/>
              <c:showCatName val="0"/>
              <c:showSerName val="0"/>
              <c:showPercent val="1"/>
              <c:showBubbleSize val="0"/>
              <c:extLst>
                <c:ext xmlns:c15="http://schemas.microsoft.com/office/drawing/2012/chart" uri="{CE6537A1-D6FC-4f65-9D91-7224C49458BB}">
                  <c15:layout>
                    <c:manualLayout>
                      <c:w val="0.28424046452903712"/>
                      <c:h val="0.24680106960276194"/>
                    </c:manualLayout>
                  </c15:layout>
                </c:ext>
              </c:extLst>
            </c:dLbl>
            <c:dLbl>
              <c:idx val="1"/>
              <c:tx>
                <c:rich>
                  <a:bodyPr rot="0" spcFirstLastPara="1" vertOverflow="ellipsis" vert="horz" wrap="square" lIns="38100" tIns="19050" rIns="38100" bIns="19050" anchor="ctr" anchorCtr="1">
                    <a:noAutofit/>
                  </a:bodyPr>
                  <a:lstStyle/>
                  <a:p>
                    <a:pPr>
                      <a:defRPr sz="1300" b="1" i="0" u="none" strike="noStrike" kern="1200" baseline="0">
                        <a:solidFill>
                          <a:schemeClr val="lt1"/>
                        </a:solidFill>
                        <a:latin typeface="+mn-lt"/>
                        <a:ea typeface="+mn-ea"/>
                        <a:cs typeface="+mn-cs"/>
                      </a:defRPr>
                    </a:pPr>
                    <a:r>
                      <a:rPr lang="en-US" sz="2000" baseline="0" dirty="0" smtClean="0">
                        <a:solidFill>
                          <a:srgbClr val="FFFF00"/>
                        </a:solidFill>
                      </a:rPr>
                      <a:t>7 proc.</a:t>
                    </a:r>
                    <a:endParaRPr lang="en-US" sz="2000" dirty="0">
                      <a:solidFill>
                        <a:srgbClr val="FFFF00"/>
                      </a:solidFill>
                    </a:endParaRPr>
                  </a:p>
                </c:rich>
              </c:tx>
              <c:spPr>
                <a:noFill/>
                <a:ln>
                  <a:noFill/>
                </a:ln>
                <a:effectLst/>
              </c:spPr>
              <c:dLblPos val="inEnd"/>
              <c:showLegendKey val="0"/>
              <c:showVal val="1"/>
              <c:showCatName val="0"/>
              <c:showSerName val="0"/>
              <c:showPercent val="1"/>
              <c:showBubbleSize val="0"/>
              <c:extLst>
                <c:ext xmlns:c15="http://schemas.microsoft.com/office/drawing/2012/chart" uri="{CE6537A1-D6FC-4f65-9D91-7224C49458BB}">
                  <c15:spPr xmlns:c15="http://schemas.microsoft.com/office/drawing/2012/chart">
                    <a:prstGeom prst="rect">
                      <a:avLst/>
                    </a:prstGeom>
                  </c15:spPr>
                </c:ext>
              </c:extLst>
            </c:dLbl>
            <c:spPr>
              <a:noFill/>
              <a:ln>
                <a:noFill/>
              </a:ln>
              <a:effectLst/>
            </c:spPr>
            <c:txPr>
              <a:bodyPr rot="0" spcFirstLastPara="1" vertOverflow="ellipsis" vert="horz" wrap="square" lIns="38100" tIns="19050" rIns="38100" bIns="19050" anchor="ctr" anchorCtr="1">
                <a:spAutoFit/>
              </a:bodyPr>
              <a:lstStyle/>
              <a:p>
                <a:pPr>
                  <a:defRPr sz="13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Piešinukai!$U$33:$U$34</c:f>
              <c:strCache>
                <c:ptCount val="2"/>
                <c:pt idx="0">
                  <c:v>taip</c:v>
                </c:pt>
                <c:pt idx="1">
                  <c:v>ne</c:v>
                </c:pt>
              </c:strCache>
            </c:strRef>
          </c:cat>
          <c:val>
            <c:numRef>
              <c:f>Piešinukai!$V$33:$V$34</c:f>
              <c:numCache>
                <c:formatCode>General</c:formatCode>
                <c:ptCount val="2"/>
                <c:pt idx="0">
                  <c:v>102</c:v>
                </c:pt>
                <c:pt idx="1">
                  <c:v>8</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385267360378981"/>
          <c:y val="5.1192563190018588E-2"/>
          <c:w val="0.63056268354841183"/>
          <c:h val="0.89761487361996284"/>
        </c:manualLayout>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dLbl>
              <c:idx val="0"/>
              <c:tx>
                <c:rich>
                  <a:bodyPr/>
                  <a:lstStyle/>
                  <a:p>
                    <a:r>
                      <a:rPr lang="en-US"/>
                      <a:t>3 proc.</a:t>
                    </a:r>
                  </a:p>
                </c:rich>
              </c:tx>
              <c:dLblPos val="inEnd"/>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a:t>12 proc.</a:t>
                    </a:r>
                  </a:p>
                </c:rich>
              </c:tx>
              <c:dLblPos val="inEnd"/>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en-US"/>
                      <a:t>19 proc.</a:t>
                    </a:r>
                  </a:p>
                </c:rich>
              </c:tx>
              <c:dLblPos val="inEnd"/>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a:t>18 proc.</a:t>
                    </a:r>
                  </a:p>
                </c:rich>
              </c:tx>
              <c:dLblPos val="inEnd"/>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en-US"/>
                      <a:t>10 proc.</a:t>
                    </a:r>
                  </a:p>
                </c:rich>
              </c:tx>
              <c:dLblPos val="inEnd"/>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a:t>14 proc. </a:t>
                    </a:r>
                  </a:p>
                </c:rich>
              </c:tx>
              <c:dLblPos val="inEnd"/>
              <c:showLegendKey val="0"/>
              <c:showVal val="1"/>
              <c:showCatName val="0"/>
              <c:showSerName val="0"/>
              <c:showPercent val="0"/>
              <c:showBubbleSize val="0"/>
              <c:extLst>
                <c:ext xmlns:c15="http://schemas.microsoft.com/office/drawing/2012/chart" uri="{CE6537A1-D6FC-4f65-9D91-7224C49458BB}"/>
              </c:extLst>
            </c:dLbl>
            <c:dLbl>
              <c:idx val="6"/>
              <c:tx>
                <c:rich>
                  <a:bodyPr/>
                  <a:lstStyle/>
                  <a:p>
                    <a:r>
                      <a:rPr lang="en-US"/>
                      <a:t>8 proc.</a:t>
                    </a:r>
                  </a:p>
                </c:rich>
              </c:tx>
              <c:dLblPos val="inEnd"/>
              <c:showLegendKey val="0"/>
              <c:showVal val="1"/>
              <c:showCatName val="0"/>
              <c:showSerName val="0"/>
              <c:showPercent val="0"/>
              <c:showBubbleSize val="0"/>
              <c:extLst>
                <c:ext xmlns:c15="http://schemas.microsoft.com/office/drawing/2012/chart" uri="{CE6537A1-D6FC-4f65-9D91-7224C49458BB}"/>
              </c:extLst>
            </c:dLbl>
            <c:dLbl>
              <c:idx val="7"/>
              <c:tx>
                <c:rich>
                  <a:bodyPr/>
                  <a:lstStyle/>
                  <a:p>
                    <a:r>
                      <a:rPr lang="en-US"/>
                      <a:t>16 proc.</a:t>
                    </a:r>
                  </a:p>
                </c:rich>
              </c:tx>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2500" b="0" i="0" u="none" strike="noStrike" kern="1200" baseline="0">
                    <a:solidFill>
                      <a:schemeClr val="tx2"/>
                    </a:solidFill>
                    <a:latin typeface="Calibri" panose="020F0502020204030204"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statistika!$O$118:$O$125</c:f>
              <c:strCache>
                <c:ptCount val="8"/>
                <c:pt idx="0">
                  <c:v>kiti</c:v>
                </c:pt>
                <c:pt idx="1">
                  <c:v>kūno kultūros mokytojas</c:v>
                </c:pt>
                <c:pt idx="2">
                  <c:v>biologijos mokytojas</c:v>
                </c:pt>
                <c:pt idx="3">
                  <c:v>socialinis pedagogas</c:v>
                </c:pt>
                <c:pt idx="4">
                  <c:v>dorinio ugdymo mokytojas</c:v>
                </c:pt>
                <c:pt idx="5">
                  <c:v>psichologas(asistentas)</c:v>
                </c:pt>
                <c:pt idx="6">
                  <c:v>tėvų atstovas</c:v>
                </c:pt>
                <c:pt idx="7">
                  <c:v>sveikatos priežiūros specialistas</c:v>
                </c:pt>
              </c:strCache>
            </c:strRef>
          </c:cat>
          <c:val>
            <c:numRef>
              <c:f>statistika!$P$118:$P$125</c:f>
              <c:numCache>
                <c:formatCode>General</c:formatCode>
                <c:ptCount val="8"/>
                <c:pt idx="0">
                  <c:v>11</c:v>
                </c:pt>
                <c:pt idx="1">
                  <c:v>49</c:v>
                </c:pt>
                <c:pt idx="2">
                  <c:v>74</c:v>
                </c:pt>
                <c:pt idx="3">
                  <c:v>73</c:v>
                </c:pt>
                <c:pt idx="4">
                  <c:v>39</c:v>
                </c:pt>
                <c:pt idx="5">
                  <c:v>57</c:v>
                </c:pt>
                <c:pt idx="6">
                  <c:v>30</c:v>
                </c:pt>
                <c:pt idx="7">
                  <c:v>64</c:v>
                </c:pt>
              </c:numCache>
            </c:numRef>
          </c:val>
        </c:ser>
        <c:dLbls>
          <c:dLblPos val="inEnd"/>
          <c:showLegendKey val="0"/>
          <c:showVal val="1"/>
          <c:showCatName val="0"/>
          <c:showSerName val="0"/>
          <c:showPercent val="0"/>
          <c:showBubbleSize val="0"/>
        </c:dLbls>
        <c:gapWidth val="65"/>
        <c:axId val="436971136"/>
        <c:axId val="436974272"/>
      </c:barChart>
      <c:catAx>
        <c:axId val="43697113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500" b="0" i="0" u="none" strike="noStrike" kern="1200" cap="all" baseline="0">
                <a:solidFill>
                  <a:schemeClr val="tx2"/>
                </a:solidFill>
                <a:latin typeface="Calibri" panose="020F0502020204030204" pitchFamily="34" charset="0"/>
                <a:ea typeface="+mn-ea"/>
                <a:cs typeface="+mn-cs"/>
              </a:defRPr>
            </a:pPr>
            <a:endParaRPr lang="en-US"/>
          </a:p>
        </c:txPr>
        <c:crossAx val="436974272"/>
        <c:crosses val="autoZero"/>
        <c:auto val="1"/>
        <c:lblAlgn val="ctr"/>
        <c:lblOffset val="100"/>
        <c:noMultiLvlLbl val="0"/>
      </c:catAx>
      <c:valAx>
        <c:axId val="436974272"/>
        <c:scaling>
          <c:orientation val="minMax"/>
        </c:scaling>
        <c:delete val="1"/>
        <c:axPos val="b"/>
        <c:numFmt formatCode="General" sourceLinked="1"/>
        <c:majorTickMark val="none"/>
        <c:minorTickMark val="none"/>
        <c:tickLblPos val="nextTo"/>
        <c:crossAx val="436971136"/>
        <c:crosses val="autoZero"/>
        <c:crossBetween val="between"/>
      </c:valAx>
      <c:spPr>
        <a:noFill/>
        <a:ln>
          <a:noFill/>
        </a:ln>
        <a:effectLst/>
      </c:spPr>
    </c:plotArea>
    <c:plotVisOnly val="1"/>
    <c:dispBlanksAs val="gap"/>
    <c:showDLblsOverMax val="0"/>
  </c:chart>
  <c:spPr>
    <a:solidFill>
      <a:srgbClr val="92D050"/>
    </a:solidFill>
    <a:ln w="9525" cap="flat" cmpd="sng" algn="ctr">
      <a:solidFill>
        <a:schemeClr val="dk1">
          <a:lumMod val="25000"/>
          <a:lumOff val="75000"/>
        </a:schemeClr>
      </a:solidFill>
      <a:round/>
    </a:ln>
    <a:effectLst/>
  </c:spPr>
  <c:txPr>
    <a:bodyPr/>
    <a:lstStyle/>
    <a:p>
      <a:pPr>
        <a:defRPr sz="2500" baseline="0">
          <a:solidFill>
            <a:schemeClr val="tx2"/>
          </a:solidFill>
          <a:latin typeface="Calibri" panose="020F050202020403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383033960079932E-3"/>
          <c:y val="0.11073360292036959"/>
          <c:w val="0.57529881849740849"/>
          <c:h val="0.73541319468202249"/>
        </c:manualLayout>
      </c:layout>
      <c:pieChart>
        <c:varyColors val="1"/>
        <c:ser>
          <c:idx val="0"/>
          <c:order val="0"/>
          <c:tx>
            <c:strRef>
              <c:f>Piešinukai!$AB$2</c:f>
              <c:strCache>
                <c:ptCount val="1"/>
                <c:pt idx="0">
                  <c:v>Jeigu mokykloje yra SLURŠ programos įgyvendinimo koordinatorius – jo pareigybė</c:v>
                </c:pt>
              </c:strCache>
            </c:strRef>
          </c:tx>
          <c:dPt>
            <c:idx val="0"/>
            <c:bubble3D val="0"/>
            <c:spPr>
              <a:solidFill>
                <a:schemeClr val="accent6">
                  <a:lumMod val="20000"/>
                  <a:lumOff val="80000"/>
                </a:schemeClr>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rgbClr val="0070C0"/>
              </a:solidFill>
              <a:ln w="19050">
                <a:solidFill>
                  <a:schemeClr val="lt1"/>
                </a:solidFill>
              </a:ln>
              <a:effectLst/>
            </c:spPr>
          </c:dPt>
          <c:dPt>
            <c:idx val="3"/>
            <c:bubble3D val="0"/>
            <c:spPr>
              <a:solidFill>
                <a:srgbClr val="7030A0"/>
              </a:solidFill>
              <a:ln w="19050">
                <a:solidFill>
                  <a:schemeClr val="lt1"/>
                </a:solidFill>
              </a:ln>
              <a:effectLst/>
            </c:spPr>
          </c:dPt>
          <c:dPt>
            <c:idx val="4"/>
            <c:bubble3D val="0"/>
            <c:spPr>
              <a:solidFill>
                <a:schemeClr val="accent2">
                  <a:lumMod val="60000"/>
                  <a:lumOff val="40000"/>
                </a:schemeClr>
              </a:solidFill>
              <a:ln w="19050">
                <a:solidFill>
                  <a:schemeClr val="lt1"/>
                </a:solidFill>
              </a:ln>
              <a:effectLst/>
            </c:spPr>
          </c:dPt>
          <c:dPt>
            <c:idx val="5"/>
            <c:bubble3D val="0"/>
            <c:spPr>
              <a:solidFill>
                <a:schemeClr val="accent6"/>
              </a:solidFill>
              <a:ln w="19050">
                <a:solidFill>
                  <a:schemeClr val="lt1"/>
                </a:solidFill>
              </a:ln>
              <a:effectLst/>
            </c:spPr>
          </c:dPt>
          <c:dLbls>
            <c:dLbl>
              <c:idx val="0"/>
              <c:tx>
                <c:rich>
                  <a:bodyPr/>
                  <a:lstStyle/>
                  <a:p>
                    <a:r>
                      <a:rPr lang="en-US" smtClean="0"/>
                      <a:t>54 proc.</a:t>
                    </a:r>
                    <a:endParaRPr lang="en-US"/>
                  </a:p>
                </c:rich>
              </c:tx>
              <c:dLblPos val="bestFit"/>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smtClean="0"/>
                      <a:t>2 proc. </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en-US" dirty="0" smtClean="0"/>
                      <a:t>14 proc.</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smtClean="0"/>
                      <a:t>20 proc.</a:t>
                    </a:r>
                    <a:endParaRPr lang="en-US"/>
                  </a:p>
                </c:rich>
              </c:tx>
              <c:dLblPos val="bestFit"/>
              <c:showLegendKey val="0"/>
              <c:showVal val="1"/>
              <c:showCatName val="0"/>
              <c:showSerName val="0"/>
              <c:showPercent val="0"/>
              <c:showBubbleSize val="0"/>
              <c:extLst>
                <c:ext xmlns:c15="http://schemas.microsoft.com/office/drawing/2012/chart" uri="{CE6537A1-D6FC-4f65-9D91-7224C49458BB}"/>
              </c:extLst>
            </c:dLbl>
            <c:dLbl>
              <c:idx val="4"/>
              <c:layout>
                <c:manualLayout>
                  <c:x val="-8.78667394298485E-3"/>
                  <c:y val="6.0193544650798177E-3"/>
                </c:manualLayout>
              </c:layout>
              <c:tx>
                <c:rich>
                  <a:bodyPr/>
                  <a:lstStyle/>
                  <a:p>
                    <a:r>
                      <a:rPr lang="en-US" dirty="0" smtClean="0"/>
                      <a:t>3 proc.</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smtClean="0"/>
                      <a:t>7 proc. </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2"/>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Piešinukai!$AA$3:$AA$8</c:f>
              <c:strCache>
                <c:ptCount val="6"/>
                <c:pt idx="0">
                  <c:v>Direktoriaus pavaduotojas ugdymui</c:v>
                </c:pt>
                <c:pt idx="1">
                  <c:v>Direktorius</c:v>
                </c:pt>
                <c:pt idx="2">
                  <c:v>Kita</c:v>
                </c:pt>
                <c:pt idx="3">
                  <c:v>Mokytojas</c:v>
                </c:pt>
                <c:pt idx="4">
                  <c:v>Psichologas</c:v>
                </c:pt>
                <c:pt idx="5">
                  <c:v>Socialinis pedagogas</c:v>
                </c:pt>
              </c:strCache>
            </c:strRef>
          </c:cat>
          <c:val>
            <c:numRef>
              <c:f>Piešinukai!$AB$3:$AB$8</c:f>
              <c:numCache>
                <c:formatCode>0.00%</c:formatCode>
                <c:ptCount val="6"/>
                <c:pt idx="0">
                  <c:v>0.53723404255319152</c:v>
                </c:pt>
                <c:pt idx="1">
                  <c:v>2.3936170212765957E-2</c:v>
                </c:pt>
                <c:pt idx="2">
                  <c:v>0.14095744680851063</c:v>
                </c:pt>
                <c:pt idx="3">
                  <c:v>0.19680851063829788</c:v>
                </c:pt>
                <c:pt idx="4">
                  <c:v>3.4574468085106384E-2</c:v>
                </c:pt>
                <c:pt idx="5">
                  <c:v>6.6489361702127658E-2</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56626387048153626"/>
          <c:y val="2.2238007921196512E-2"/>
          <c:w val="0.41393414932044381"/>
          <c:h val="0.94192406200112155"/>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029784232804257E-2"/>
          <c:y val="4.9788403002045907E-2"/>
          <c:w val="0.44767536528291746"/>
          <c:h val="0.9458039381421105"/>
        </c:manualLayout>
      </c:layout>
      <c:pieChart>
        <c:varyColors val="1"/>
        <c:ser>
          <c:idx val="0"/>
          <c:order val="0"/>
          <c:tx>
            <c:strRef>
              <c:f>Piešinukai!$AP$2</c:f>
              <c:strCache>
                <c:ptCount val="1"/>
                <c:pt idx="0">
                  <c:v>Kuris iš numatytų SLURŠ programoje įgyvendinimo variantų pasirinktas mokykloje </c:v>
                </c:pt>
              </c:strCache>
            </c:strRef>
          </c:tx>
          <c:explosion val="1"/>
          <c:dPt>
            <c:idx val="0"/>
            <c:bubble3D val="0"/>
            <c:explosion val="2"/>
            <c:spPr>
              <a:solidFill>
                <a:srgbClr val="00CCFF"/>
              </a:solidFill>
              <a:ln w="19050">
                <a:solidFill>
                  <a:schemeClr val="lt1"/>
                </a:solidFill>
              </a:ln>
              <a:effectLst/>
            </c:spPr>
          </c:dPt>
          <c:dPt>
            <c:idx val="1"/>
            <c:bubble3D val="0"/>
            <c:spPr>
              <a:solidFill>
                <a:srgbClr val="7030A0"/>
              </a:solidFill>
              <a:ln w="19050">
                <a:solidFill>
                  <a:schemeClr val="lt1"/>
                </a:solidFill>
              </a:ln>
              <a:effectLst/>
            </c:spPr>
          </c:dPt>
          <c:dPt>
            <c:idx val="2"/>
            <c:bubble3D val="0"/>
            <c:spPr>
              <a:solidFill>
                <a:srgbClr val="0070C0"/>
              </a:solidFill>
              <a:ln w="19050">
                <a:solidFill>
                  <a:schemeClr val="lt1"/>
                </a:solidFill>
              </a:ln>
              <a:effectLst/>
            </c:spPr>
          </c:dPt>
          <c:dPt>
            <c:idx val="3"/>
            <c:bubble3D val="0"/>
            <c:explosion val="0"/>
            <c:spPr>
              <a:solidFill>
                <a:schemeClr val="accent1">
                  <a:lumMod val="75000"/>
                </a:schemeClr>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2"/>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Piešinukai!$AO$3:$AO$6</c:f>
              <c:strCache>
                <c:ptCount val="4"/>
                <c:pt idx="0">
                  <c:v>Integruojama į dalykų programų turinį</c:v>
                </c:pt>
                <c:pt idx="1">
                  <c:v>Integruojama į dalykų programų turinį + mokyklos parengtas modulis</c:v>
                </c:pt>
                <c:pt idx="2">
                  <c:v>Integruojama į dalykų programų turinį ir neformalųjį švietimą</c:v>
                </c:pt>
                <c:pt idx="3">
                  <c:v>Kitas, mokykloje susitartas, variantas</c:v>
                </c:pt>
              </c:strCache>
            </c:strRef>
          </c:cat>
          <c:val>
            <c:numRef>
              <c:f>Piešinukai!$AP$3:$AP$6</c:f>
              <c:numCache>
                <c:formatCode>0%</c:formatCode>
                <c:ptCount val="4"/>
                <c:pt idx="0">
                  <c:v>0.44718309859154931</c:v>
                </c:pt>
                <c:pt idx="1">
                  <c:v>3.873239436619718E-2</c:v>
                </c:pt>
                <c:pt idx="2">
                  <c:v>0.3609154929577465</c:v>
                </c:pt>
                <c:pt idx="3">
                  <c:v>0.15316901408450703</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52891482089918618"/>
          <c:y val="8.9823912612798096E-2"/>
          <c:w val="0.45190052682263643"/>
          <c:h val="0.83908495157888197"/>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769DAE-A2BE-4611-B02C-D4B89E6FD834}" type="doc">
      <dgm:prSet loTypeId="urn:microsoft.com/office/officeart/2005/8/layout/hProcess9" loCatId="process" qsTypeId="urn:microsoft.com/office/officeart/2005/8/quickstyle/simple1" qsCatId="simple" csTypeId="urn:microsoft.com/office/officeart/2005/8/colors/accent1_2" csCatId="accent1" phldr="1"/>
      <dgm:spPr/>
    </dgm:pt>
    <dgm:pt modelId="{F4C20443-37B0-4A6F-8C70-3859C04E7A08}">
      <dgm:prSet phldrT="[Tekstas]"/>
      <dgm:spPr>
        <a:xfrm>
          <a:off x="12083" y="1902586"/>
          <a:ext cx="3620548" cy="2553670"/>
        </a:xfrm>
        <a:prstGeom prst="roundRect">
          <a:avLst/>
        </a:prstGeom>
        <a:solidFill>
          <a:srgbClr val="70AD47">
            <a:lumMod val="50000"/>
          </a:srgbClr>
        </a:solidFill>
        <a:ln w="12700" cap="flat" cmpd="sng" algn="ctr">
          <a:solidFill>
            <a:sysClr val="window" lastClr="FFFFFF">
              <a:hueOff val="0"/>
              <a:satOff val="0"/>
              <a:lumOff val="0"/>
              <a:alphaOff val="0"/>
            </a:sysClr>
          </a:solidFill>
          <a:prstDash val="solid"/>
          <a:miter lim="800000"/>
        </a:ln>
        <a:effectLst/>
      </dgm:spPr>
      <dgm:t>
        <a:bodyPr/>
        <a:lstStyle/>
        <a:p>
          <a:r>
            <a:rPr lang="lt-LT" dirty="0" smtClean="0">
              <a:solidFill>
                <a:sysClr val="window" lastClr="FFFFFF"/>
              </a:solidFill>
              <a:latin typeface="Calibri" panose="020F0502020204030204"/>
              <a:ea typeface="+mn-ea"/>
              <a:cs typeface="+mn-cs"/>
            </a:rPr>
            <a:t>Atlikta SLURŠ programos įgyvendinimo poreikių analizė </a:t>
          </a:r>
        </a:p>
        <a:p>
          <a:r>
            <a:rPr lang="lt-LT" dirty="0" smtClean="0">
              <a:solidFill>
                <a:sysClr val="window" lastClr="FFFFFF"/>
              </a:solidFill>
              <a:latin typeface="Calibri" panose="020F0502020204030204"/>
              <a:ea typeface="+mn-ea"/>
              <a:cs typeface="+mn-cs"/>
            </a:rPr>
            <a:t>64 proc.</a:t>
          </a:r>
          <a:endParaRPr lang="lt-LT" dirty="0">
            <a:solidFill>
              <a:sysClr val="window" lastClr="FFFFFF"/>
            </a:solidFill>
            <a:latin typeface="Calibri" panose="020F0502020204030204"/>
            <a:ea typeface="+mn-ea"/>
            <a:cs typeface="+mn-cs"/>
          </a:endParaRPr>
        </a:p>
      </dgm:t>
    </dgm:pt>
    <dgm:pt modelId="{E7DFF1B5-FDAB-4F33-B8D2-06EFA8E6620F}" type="parTrans" cxnId="{B20AF7F7-93A3-4315-ACF9-56AACE1FCB05}">
      <dgm:prSet/>
      <dgm:spPr/>
      <dgm:t>
        <a:bodyPr/>
        <a:lstStyle/>
        <a:p>
          <a:endParaRPr lang="lt-LT"/>
        </a:p>
      </dgm:t>
    </dgm:pt>
    <dgm:pt modelId="{8716DCFA-3E26-45A9-9EF8-13DB4C16C6ED}" type="sibTrans" cxnId="{B20AF7F7-93A3-4315-ACF9-56AACE1FCB05}">
      <dgm:prSet/>
      <dgm:spPr/>
      <dgm:t>
        <a:bodyPr/>
        <a:lstStyle/>
        <a:p>
          <a:endParaRPr lang="lt-LT"/>
        </a:p>
      </dgm:t>
    </dgm:pt>
    <dgm:pt modelId="{ACA8EC3F-6AF2-4705-B7D4-DDAD08C67118}">
      <dgm:prSet phldrT="[Tekstas]"/>
      <dgm:spPr>
        <a:xfrm>
          <a:off x="3813879" y="1915252"/>
          <a:ext cx="3620548" cy="2553670"/>
        </a:xfrm>
        <a:prstGeom prst="roundRect">
          <a:avLst/>
        </a:prstGeom>
        <a:solidFill>
          <a:srgbClr val="70AD47">
            <a:lumMod val="50000"/>
          </a:srgbClr>
        </a:solidFill>
        <a:ln w="12700" cap="flat" cmpd="sng" algn="ctr">
          <a:solidFill>
            <a:sysClr val="window" lastClr="FFFFFF">
              <a:hueOff val="0"/>
              <a:satOff val="0"/>
              <a:lumOff val="0"/>
              <a:alphaOff val="0"/>
            </a:sysClr>
          </a:solidFill>
          <a:prstDash val="solid"/>
          <a:miter lim="800000"/>
        </a:ln>
        <a:effectLst/>
      </dgm:spPr>
      <dgm:t>
        <a:bodyPr/>
        <a:lstStyle/>
        <a:p>
          <a:r>
            <a:rPr lang="lt-LT" dirty="0" smtClean="0">
              <a:solidFill>
                <a:sysClr val="window" lastClr="FFFFFF"/>
              </a:solidFill>
              <a:latin typeface="Calibri" panose="020F0502020204030204"/>
              <a:ea typeface="+mn-ea"/>
              <a:cs typeface="+mn-cs"/>
            </a:rPr>
            <a:t>Suburta programos įgyvendinimo komanda </a:t>
          </a:r>
        </a:p>
        <a:p>
          <a:r>
            <a:rPr lang="lt-LT" dirty="0" smtClean="0">
              <a:solidFill>
                <a:sysClr val="window" lastClr="FFFFFF"/>
              </a:solidFill>
              <a:latin typeface="Calibri" panose="020F0502020204030204"/>
              <a:ea typeface="+mn-ea"/>
              <a:cs typeface="+mn-cs"/>
            </a:rPr>
            <a:t>75 proc.</a:t>
          </a:r>
        </a:p>
        <a:p>
          <a:endParaRPr lang="lt-LT" dirty="0" smtClean="0">
            <a:solidFill>
              <a:sysClr val="window" lastClr="FFFFFF"/>
            </a:solidFill>
            <a:latin typeface="Calibri" panose="020F0502020204030204"/>
            <a:ea typeface="+mn-ea"/>
            <a:cs typeface="+mn-cs"/>
          </a:endParaRPr>
        </a:p>
      </dgm:t>
    </dgm:pt>
    <dgm:pt modelId="{3B9E1500-490F-4CDD-AE48-C8DE4879FB65}" type="parTrans" cxnId="{2A6A5FED-986E-4D6A-9FB2-170C4EC70AA5}">
      <dgm:prSet/>
      <dgm:spPr/>
      <dgm:t>
        <a:bodyPr/>
        <a:lstStyle/>
        <a:p>
          <a:endParaRPr lang="lt-LT"/>
        </a:p>
      </dgm:t>
    </dgm:pt>
    <dgm:pt modelId="{AA7FE933-32DA-4ABA-A733-71EEE4503849}" type="sibTrans" cxnId="{2A6A5FED-986E-4D6A-9FB2-170C4EC70AA5}">
      <dgm:prSet/>
      <dgm:spPr/>
      <dgm:t>
        <a:bodyPr/>
        <a:lstStyle/>
        <a:p>
          <a:endParaRPr lang="lt-LT"/>
        </a:p>
      </dgm:t>
    </dgm:pt>
    <dgm:pt modelId="{0F38B1F1-6A0F-4D1B-88DA-1E10817DCA8B}">
      <dgm:prSet phldrT="[Tekstas]"/>
      <dgm:spPr>
        <a:xfrm>
          <a:off x="7615675" y="1915252"/>
          <a:ext cx="3620548" cy="2553670"/>
        </a:xfrm>
        <a:prstGeom prst="roundRect">
          <a:avLst/>
        </a:prstGeom>
        <a:solidFill>
          <a:srgbClr val="70AD47">
            <a:lumMod val="50000"/>
          </a:srgbClr>
        </a:solidFill>
        <a:ln w="12700" cap="flat" cmpd="sng" algn="ctr">
          <a:solidFill>
            <a:sysClr val="window" lastClr="FFFFFF">
              <a:hueOff val="0"/>
              <a:satOff val="0"/>
              <a:lumOff val="0"/>
              <a:alphaOff val="0"/>
            </a:sysClr>
          </a:solidFill>
          <a:prstDash val="solid"/>
          <a:miter lim="800000"/>
        </a:ln>
        <a:effectLst/>
      </dgm:spPr>
      <dgm:t>
        <a:bodyPr/>
        <a:lstStyle/>
        <a:p>
          <a:r>
            <a:rPr lang="lt-LT" dirty="0" smtClean="0">
              <a:solidFill>
                <a:sysClr val="window" lastClr="FFFFFF"/>
              </a:solidFill>
              <a:latin typeface="Calibri" panose="020F0502020204030204"/>
              <a:ea typeface="+mn-ea"/>
              <a:cs typeface="+mn-cs"/>
            </a:rPr>
            <a:t>Mokykloje yra SLURŠ programos įgyvendinimo koordinatorius</a:t>
          </a:r>
        </a:p>
        <a:p>
          <a:r>
            <a:rPr lang="lt-LT" dirty="0" smtClean="0">
              <a:solidFill>
                <a:sysClr val="window" lastClr="FFFFFF"/>
              </a:solidFill>
              <a:latin typeface="Calibri" panose="020F0502020204030204"/>
              <a:ea typeface="+mn-ea"/>
              <a:cs typeface="+mn-cs"/>
            </a:rPr>
            <a:t>93 proc.</a:t>
          </a:r>
          <a:endParaRPr lang="lt-LT" dirty="0">
            <a:solidFill>
              <a:sysClr val="window" lastClr="FFFFFF"/>
            </a:solidFill>
            <a:latin typeface="Calibri" panose="020F0502020204030204"/>
            <a:ea typeface="+mn-ea"/>
            <a:cs typeface="+mn-cs"/>
          </a:endParaRPr>
        </a:p>
      </dgm:t>
    </dgm:pt>
    <dgm:pt modelId="{6D856688-C3F6-4D67-974E-75786B82A584}" type="parTrans" cxnId="{306459B8-51A9-4053-ADB0-AA86FE6DBEC4}">
      <dgm:prSet/>
      <dgm:spPr/>
      <dgm:t>
        <a:bodyPr/>
        <a:lstStyle/>
        <a:p>
          <a:endParaRPr lang="lt-LT"/>
        </a:p>
      </dgm:t>
    </dgm:pt>
    <dgm:pt modelId="{C095476E-FE89-4EFC-AD3F-24DEDDCE2880}" type="sibTrans" cxnId="{306459B8-51A9-4053-ADB0-AA86FE6DBEC4}">
      <dgm:prSet/>
      <dgm:spPr/>
      <dgm:t>
        <a:bodyPr/>
        <a:lstStyle/>
        <a:p>
          <a:endParaRPr lang="lt-LT"/>
        </a:p>
      </dgm:t>
    </dgm:pt>
    <dgm:pt modelId="{4D10F997-B626-445A-A7A3-3ED05EC581D9}" type="pres">
      <dgm:prSet presAssocID="{28769DAE-A2BE-4611-B02C-D4B89E6FD834}" presName="CompostProcess" presStyleCnt="0">
        <dgm:presLayoutVars>
          <dgm:dir/>
          <dgm:resizeHandles val="exact"/>
        </dgm:presLayoutVars>
      </dgm:prSet>
      <dgm:spPr/>
    </dgm:pt>
    <dgm:pt modelId="{6556441C-6A74-46A9-8759-CCB2E31D3959}" type="pres">
      <dgm:prSet presAssocID="{28769DAE-A2BE-4611-B02C-D4B89E6FD834}" presName="arrow" presStyleLbl="bgShp" presStyleIdx="0" presStyleCnt="1"/>
      <dgm:spPr>
        <a:xfrm>
          <a:off x="843623" y="0"/>
          <a:ext cx="9561060" cy="6384175"/>
        </a:xfrm>
        <a:prstGeom prst="rightArrow">
          <a:avLst/>
        </a:prstGeom>
        <a:solidFill>
          <a:srgbClr val="70AD47">
            <a:lumMod val="60000"/>
            <a:lumOff val="40000"/>
          </a:srgbClr>
        </a:solidFill>
        <a:ln>
          <a:noFill/>
        </a:ln>
        <a:effectLst/>
      </dgm:spPr>
    </dgm:pt>
    <dgm:pt modelId="{127BE95A-8FF6-41B8-8B9B-4AFC86F72430}" type="pres">
      <dgm:prSet presAssocID="{28769DAE-A2BE-4611-B02C-D4B89E6FD834}" presName="linearProcess" presStyleCnt="0"/>
      <dgm:spPr/>
    </dgm:pt>
    <dgm:pt modelId="{1E5B3FA9-DBFD-42EB-83A4-AE0C0E78A616}" type="pres">
      <dgm:prSet presAssocID="{F4C20443-37B0-4A6F-8C70-3859C04E7A08}" presName="textNode" presStyleLbl="node1" presStyleIdx="0" presStyleCnt="3" custLinFactNeighborY="-496">
        <dgm:presLayoutVars>
          <dgm:bulletEnabled val="1"/>
        </dgm:presLayoutVars>
      </dgm:prSet>
      <dgm:spPr>
        <a:prstGeom prst="roundRect">
          <a:avLst/>
        </a:prstGeom>
      </dgm:spPr>
      <dgm:t>
        <a:bodyPr/>
        <a:lstStyle/>
        <a:p>
          <a:endParaRPr lang="lt-LT"/>
        </a:p>
      </dgm:t>
    </dgm:pt>
    <dgm:pt modelId="{72D264B2-DC45-4AEF-900A-E1D13FB7B85F}" type="pres">
      <dgm:prSet presAssocID="{8716DCFA-3E26-45A9-9EF8-13DB4C16C6ED}" presName="sibTrans" presStyleCnt="0"/>
      <dgm:spPr/>
    </dgm:pt>
    <dgm:pt modelId="{26F3970F-5D29-4201-A211-9B524D966145}" type="pres">
      <dgm:prSet presAssocID="{ACA8EC3F-6AF2-4705-B7D4-DDAD08C67118}" presName="textNode" presStyleLbl="node1" presStyleIdx="1" presStyleCnt="3">
        <dgm:presLayoutVars>
          <dgm:bulletEnabled val="1"/>
        </dgm:presLayoutVars>
      </dgm:prSet>
      <dgm:spPr>
        <a:prstGeom prst="roundRect">
          <a:avLst/>
        </a:prstGeom>
      </dgm:spPr>
      <dgm:t>
        <a:bodyPr/>
        <a:lstStyle/>
        <a:p>
          <a:endParaRPr lang="lt-LT"/>
        </a:p>
      </dgm:t>
    </dgm:pt>
    <dgm:pt modelId="{2BC1566F-75E9-4928-A7B3-8E8078A52CE4}" type="pres">
      <dgm:prSet presAssocID="{AA7FE933-32DA-4ABA-A733-71EEE4503849}" presName="sibTrans" presStyleCnt="0"/>
      <dgm:spPr/>
    </dgm:pt>
    <dgm:pt modelId="{AEB3DB68-24D1-4985-BF72-77E41418FA8D}" type="pres">
      <dgm:prSet presAssocID="{0F38B1F1-6A0F-4D1B-88DA-1E10817DCA8B}" presName="textNode" presStyleLbl="node1" presStyleIdx="2" presStyleCnt="3">
        <dgm:presLayoutVars>
          <dgm:bulletEnabled val="1"/>
        </dgm:presLayoutVars>
      </dgm:prSet>
      <dgm:spPr>
        <a:prstGeom prst="roundRect">
          <a:avLst/>
        </a:prstGeom>
      </dgm:spPr>
      <dgm:t>
        <a:bodyPr/>
        <a:lstStyle/>
        <a:p>
          <a:endParaRPr lang="lt-LT"/>
        </a:p>
      </dgm:t>
    </dgm:pt>
  </dgm:ptLst>
  <dgm:cxnLst>
    <dgm:cxn modelId="{2A6A5FED-986E-4D6A-9FB2-170C4EC70AA5}" srcId="{28769DAE-A2BE-4611-B02C-D4B89E6FD834}" destId="{ACA8EC3F-6AF2-4705-B7D4-DDAD08C67118}" srcOrd="1" destOrd="0" parTransId="{3B9E1500-490F-4CDD-AE48-C8DE4879FB65}" sibTransId="{AA7FE933-32DA-4ABA-A733-71EEE4503849}"/>
    <dgm:cxn modelId="{306459B8-51A9-4053-ADB0-AA86FE6DBEC4}" srcId="{28769DAE-A2BE-4611-B02C-D4B89E6FD834}" destId="{0F38B1F1-6A0F-4D1B-88DA-1E10817DCA8B}" srcOrd="2" destOrd="0" parTransId="{6D856688-C3F6-4D67-974E-75786B82A584}" sibTransId="{C095476E-FE89-4EFC-AD3F-24DEDDCE2880}"/>
    <dgm:cxn modelId="{B20AF7F7-93A3-4315-ACF9-56AACE1FCB05}" srcId="{28769DAE-A2BE-4611-B02C-D4B89E6FD834}" destId="{F4C20443-37B0-4A6F-8C70-3859C04E7A08}" srcOrd="0" destOrd="0" parTransId="{E7DFF1B5-FDAB-4F33-B8D2-06EFA8E6620F}" sibTransId="{8716DCFA-3E26-45A9-9EF8-13DB4C16C6ED}"/>
    <dgm:cxn modelId="{A9352584-5453-401B-9845-7C70A605D655}" type="presOf" srcId="{F4C20443-37B0-4A6F-8C70-3859C04E7A08}" destId="{1E5B3FA9-DBFD-42EB-83A4-AE0C0E78A616}" srcOrd="0" destOrd="0" presId="urn:microsoft.com/office/officeart/2005/8/layout/hProcess9"/>
    <dgm:cxn modelId="{0A5E0F40-997D-4F21-9F43-D1499C51E083}" type="presOf" srcId="{0F38B1F1-6A0F-4D1B-88DA-1E10817DCA8B}" destId="{AEB3DB68-24D1-4985-BF72-77E41418FA8D}" srcOrd="0" destOrd="0" presId="urn:microsoft.com/office/officeart/2005/8/layout/hProcess9"/>
    <dgm:cxn modelId="{64E0E15F-4C58-47B1-9F96-B5423D29336F}" type="presOf" srcId="{ACA8EC3F-6AF2-4705-B7D4-DDAD08C67118}" destId="{26F3970F-5D29-4201-A211-9B524D966145}" srcOrd="0" destOrd="0" presId="urn:microsoft.com/office/officeart/2005/8/layout/hProcess9"/>
    <dgm:cxn modelId="{738514EA-AB2A-4BC3-A9AE-3A9E3F2219FC}" type="presOf" srcId="{28769DAE-A2BE-4611-B02C-D4B89E6FD834}" destId="{4D10F997-B626-445A-A7A3-3ED05EC581D9}" srcOrd="0" destOrd="0" presId="urn:microsoft.com/office/officeart/2005/8/layout/hProcess9"/>
    <dgm:cxn modelId="{F0BA6160-51B6-4A63-A42A-6F52BA82E75C}" type="presParOf" srcId="{4D10F997-B626-445A-A7A3-3ED05EC581D9}" destId="{6556441C-6A74-46A9-8759-CCB2E31D3959}" srcOrd="0" destOrd="0" presId="urn:microsoft.com/office/officeart/2005/8/layout/hProcess9"/>
    <dgm:cxn modelId="{E840312C-9479-42E8-9EE5-E4CF3052228C}" type="presParOf" srcId="{4D10F997-B626-445A-A7A3-3ED05EC581D9}" destId="{127BE95A-8FF6-41B8-8B9B-4AFC86F72430}" srcOrd="1" destOrd="0" presId="urn:microsoft.com/office/officeart/2005/8/layout/hProcess9"/>
    <dgm:cxn modelId="{319C5E25-6D93-4A91-A466-AED094EB58CA}" type="presParOf" srcId="{127BE95A-8FF6-41B8-8B9B-4AFC86F72430}" destId="{1E5B3FA9-DBFD-42EB-83A4-AE0C0E78A616}" srcOrd="0" destOrd="0" presId="urn:microsoft.com/office/officeart/2005/8/layout/hProcess9"/>
    <dgm:cxn modelId="{3F62076B-9CD6-4E4C-AB6B-3F5B5FA58BBB}" type="presParOf" srcId="{127BE95A-8FF6-41B8-8B9B-4AFC86F72430}" destId="{72D264B2-DC45-4AEF-900A-E1D13FB7B85F}" srcOrd="1" destOrd="0" presId="urn:microsoft.com/office/officeart/2005/8/layout/hProcess9"/>
    <dgm:cxn modelId="{79C526B7-53AD-40ED-8248-D63705BE87A3}" type="presParOf" srcId="{127BE95A-8FF6-41B8-8B9B-4AFC86F72430}" destId="{26F3970F-5D29-4201-A211-9B524D966145}" srcOrd="2" destOrd="0" presId="urn:microsoft.com/office/officeart/2005/8/layout/hProcess9"/>
    <dgm:cxn modelId="{959811C8-4E58-496E-8D9D-37F0C09CF621}" type="presParOf" srcId="{127BE95A-8FF6-41B8-8B9B-4AFC86F72430}" destId="{2BC1566F-75E9-4928-A7B3-8E8078A52CE4}" srcOrd="3" destOrd="0" presId="urn:microsoft.com/office/officeart/2005/8/layout/hProcess9"/>
    <dgm:cxn modelId="{2E77C068-CFB3-4D0A-B80A-8C56902095F7}" type="presParOf" srcId="{127BE95A-8FF6-41B8-8B9B-4AFC86F72430}" destId="{AEB3DB68-24D1-4985-BF72-77E41418FA8D}"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1234" name="Rectangle 2"/>
          <p:cNvSpPr>
            <a:spLocks noGrp="1" noChangeArrowheads="1"/>
          </p:cNvSpPr>
          <p:nvPr>
            <p:ph type="hdr" sz="quarter"/>
          </p:nvPr>
        </p:nvSpPr>
        <p:spPr bwMode="auto">
          <a:xfrm>
            <a:off x="2" y="0"/>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t" anchorCtr="0" compatLnSpc="1">
            <a:prstTxWarp prst="textNoShape">
              <a:avLst/>
            </a:prstTxWarp>
          </a:bodyPr>
          <a:lstStyle>
            <a:lvl1pPr algn="l" eaLnBrk="0" hangingPunct="0">
              <a:defRPr sz="1200">
                <a:latin typeface="Helvetica Neue" pitchFamily="-84" charset="0"/>
              </a:defRPr>
            </a:lvl1pPr>
          </a:lstStyle>
          <a:p>
            <a:pPr>
              <a:defRPr/>
            </a:pPr>
            <a:endParaRPr lang="lt-LT" altLang="en-US"/>
          </a:p>
        </p:txBody>
      </p:sp>
      <p:sp>
        <p:nvSpPr>
          <p:cNvPr id="351235" name="Rectangle 3"/>
          <p:cNvSpPr>
            <a:spLocks noGrp="1" noChangeArrowheads="1"/>
          </p:cNvSpPr>
          <p:nvPr>
            <p:ph type="dt" sz="quarter" idx="1"/>
          </p:nvPr>
        </p:nvSpPr>
        <p:spPr bwMode="auto">
          <a:xfrm>
            <a:off x="3765919" y="0"/>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t" anchorCtr="0" compatLnSpc="1">
            <a:prstTxWarp prst="textNoShape">
              <a:avLst/>
            </a:prstTxWarp>
          </a:bodyPr>
          <a:lstStyle>
            <a:lvl1pPr algn="r" eaLnBrk="0" hangingPunct="0">
              <a:defRPr sz="1200">
                <a:latin typeface="Helvetica Neue" pitchFamily="-84" charset="0"/>
              </a:defRPr>
            </a:lvl1pPr>
          </a:lstStyle>
          <a:p>
            <a:pPr>
              <a:defRPr/>
            </a:pPr>
            <a:fld id="{8F8BFC0D-4ADE-447E-A018-DCA7A4E0BB6A}" type="datetime1">
              <a:rPr lang="lt-LT" altLang="en-US"/>
              <a:pPr>
                <a:defRPr/>
              </a:pPr>
              <a:t>2019-01-07</a:t>
            </a:fld>
            <a:endParaRPr lang="lt-LT" altLang="en-US"/>
          </a:p>
        </p:txBody>
      </p:sp>
      <p:sp>
        <p:nvSpPr>
          <p:cNvPr id="351236" name="Rectangle 4"/>
          <p:cNvSpPr>
            <a:spLocks noGrp="1" noChangeArrowheads="1"/>
          </p:cNvSpPr>
          <p:nvPr>
            <p:ph type="ftr" sz="quarter" idx="2"/>
          </p:nvPr>
        </p:nvSpPr>
        <p:spPr bwMode="auto">
          <a:xfrm>
            <a:off x="2" y="9356206"/>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b" anchorCtr="0" compatLnSpc="1">
            <a:prstTxWarp prst="textNoShape">
              <a:avLst/>
            </a:prstTxWarp>
          </a:bodyPr>
          <a:lstStyle>
            <a:lvl1pPr algn="l" eaLnBrk="0" hangingPunct="0">
              <a:defRPr sz="1200">
                <a:latin typeface="Helvetica Neue" pitchFamily="-84" charset="0"/>
              </a:defRPr>
            </a:lvl1pPr>
          </a:lstStyle>
          <a:p>
            <a:pPr>
              <a:defRPr/>
            </a:pPr>
            <a:endParaRPr lang="lt-LT" altLang="en-US"/>
          </a:p>
        </p:txBody>
      </p:sp>
      <p:sp>
        <p:nvSpPr>
          <p:cNvPr id="351237" name="Rectangle 5"/>
          <p:cNvSpPr>
            <a:spLocks noGrp="1" noChangeArrowheads="1"/>
          </p:cNvSpPr>
          <p:nvPr>
            <p:ph type="sldNum" sz="quarter" idx="3"/>
          </p:nvPr>
        </p:nvSpPr>
        <p:spPr bwMode="auto">
          <a:xfrm>
            <a:off x="3765919" y="9356206"/>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b" anchorCtr="0" compatLnSpc="1">
            <a:prstTxWarp prst="textNoShape">
              <a:avLst/>
            </a:prstTxWarp>
          </a:bodyPr>
          <a:lstStyle>
            <a:lvl1pPr algn="r" eaLnBrk="0" hangingPunct="0">
              <a:defRPr sz="1200" smtClean="0">
                <a:latin typeface="Helvetica Neue" pitchFamily="-84" charset="0"/>
              </a:defRPr>
            </a:lvl1pPr>
          </a:lstStyle>
          <a:p>
            <a:pPr>
              <a:defRPr/>
            </a:pPr>
            <a:fld id="{286E3358-26AB-4BA7-8E37-49CAA141D13E}" type="slidenum">
              <a:rPr lang="lt-LT" altLang="en-US"/>
              <a:pPr>
                <a:defRPr/>
              </a:pPr>
              <a:t>‹#›</a:t>
            </a:fld>
            <a:endParaRPr lang="lt-LT" altLang="en-US"/>
          </a:p>
        </p:txBody>
      </p:sp>
    </p:spTree>
    <p:extLst>
      <p:ext uri="{BB962C8B-B14F-4D97-AF65-F5344CB8AC3E}">
        <p14:creationId xmlns:p14="http://schemas.microsoft.com/office/powerpoint/2010/main" val="1022987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4066" name="Rectangle 2"/>
          <p:cNvSpPr>
            <a:spLocks noGrp="1" noChangeArrowheads="1"/>
          </p:cNvSpPr>
          <p:nvPr>
            <p:ph type="hdr" sz="quarter"/>
          </p:nvPr>
        </p:nvSpPr>
        <p:spPr bwMode="auto">
          <a:xfrm>
            <a:off x="2" y="0"/>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t" anchorCtr="0" compatLnSpc="1">
            <a:prstTxWarp prst="textNoShape">
              <a:avLst/>
            </a:prstTxWarp>
          </a:bodyPr>
          <a:lstStyle>
            <a:lvl1pPr algn="l" eaLnBrk="0" hangingPunct="0">
              <a:defRPr sz="1200">
                <a:latin typeface="Helvetica Neue" pitchFamily="-84" charset="0"/>
              </a:defRPr>
            </a:lvl1pPr>
          </a:lstStyle>
          <a:p>
            <a:pPr>
              <a:defRPr/>
            </a:pPr>
            <a:endParaRPr lang="lt-LT" altLang="en-US"/>
          </a:p>
        </p:txBody>
      </p:sp>
      <p:sp>
        <p:nvSpPr>
          <p:cNvPr id="344067" name="Rectangle 3"/>
          <p:cNvSpPr>
            <a:spLocks noGrp="1" noChangeArrowheads="1"/>
          </p:cNvSpPr>
          <p:nvPr>
            <p:ph type="dt" idx="1"/>
          </p:nvPr>
        </p:nvSpPr>
        <p:spPr bwMode="auto">
          <a:xfrm>
            <a:off x="3765919" y="0"/>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t" anchorCtr="0" compatLnSpc="1">
            <a:prstTxWarp prst="textNoShape">
              <a:avLst/>
            </a:prstTxWarp>
          </a:bodyPr>
          <a:lstStyle>
            <a:lvl1pPr algn="r" eaLnBrk="0" hangingPunct="0">
              <a:defRPr sz="1200">
                <a:latin typeface="Helvetica Neue" pitchFamily="-84" charset="0"/>
              </a:defRPr>
            </a:lvl1pPr>
          </a:lstStyle>
          <a:p>
            <a:pPr>
              <a:defRPr/>
            </a:pPr>
            <a:fld id="{003E5620-65C1-4A7D-8DE2-A1C1CC5FC921}" type="datetime1">
              <a:rPr lang="lt-LT" altLang="en-US"/>
              <a:pPr>
                <a:defRPr/>
              </a:pPr>
              <a:t>2019-01-07</a:t>
            </a:fld>
            <a:endParaRPr lang="lt-LT" altLang="en-US"/>
          </a:p>
        </p:txBody>
      </p:sp>
      <p:sp>
        <p:nvSpPr>
          <p:cNvPr id="4100" name="Rectangle 4"/>
          <p:cNvSpPr>
            <a:spLocks noGrp="1" noRot="1" noChangeAspect="1" noChangeArrowheads="1" noTextEdit="1"/>
          </p:cNvSpPr>
          <p:nvPr>
            <p:ph type="sldImg" idx="2"/>
          </p:nvPr>
        </p:nvSpPr>
        <p:spPr bwMode="auto">
          <a:xfrm>
            <a:off x="862013" y="738188"/>
            <a:ext cx="4924425" cy="36941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4069" name="Rectangle 5"/>
          <p:cNvSpPr>
            <a:spLocks noGrp="1" noChangeArrowheads="1"/>
          </p:cNvSpPr>
          <p:nvPr>
            <p:ph type="body" sz="quarter" idx="3"/>
          </p:nvPr>
        </p:nvSpPr>
        <p:spPr bwMode="auto">
          <a:xfrm>
            <a:off x="664845" y="4678959"/>
            <a:ext cx="5318760" cy="4432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t" anchorCtr="0" compatLnSpc="1">
            <a:prstTxWarp prst="textNoShape">
              <a:avLst/>
            </a:prstTxWarp>
          </a:bodyPr>
          <a:lstStyle/>
          <a:p>
            <a:pPr lvl="0"/>
            <a:r>
              <a:rPr lang="lt-LT" altLang="en-US" noProof="0"/>
              <a:t>Click to edit Master text styles</a:t>
            </a:r>
          </a:p>
          <a:p>
            <a:pPr lvl="1"/>
            <a:r>
              <a:rPr lang="lt-LT" altLang="en-US" noProof="0"/>
              <a:t>Second level</a:t>
            </a:r>
          </a:p>
          <a:p>
            <a:pPr lvl="2"/>
            <a:r>
              <a:rPr lang="lt-LT" altLang="en-US" noProof="0"/>
              <a:t>Third level</a:t>
            </a:r>
          </a:p>
          <a:p>
            <a:pPr lvl="3"/>
            <a:r>
              <a:rPr lang="lt-LT" altLang="en-US" noProof="0"/>
              <a:t>Fourth level</a:t>
            </a:r>
          </a:p>
          <a:p>
            <a:pPr lvl="4"/>
            <a:r>
              <a:rPr lang="lt-LT" altLang="en-US" noProof="0"/>
              <a:t>Fifth level</a:t>
            </a:r>
          </a:p>
        </p:txBody>
      </p:sp>
      <p:sp>
        <p:nvSpPr>
          <p:cNvPr id="344070" name="Rectangle 6"/>
          <p:cNvSpPr>
            <a:spLocks noGrp="1" noChangeArrowheads="1"/>
          </p:cNvSpPr>
          <p:nvPr>
            <p:ph type="ftr" sz="quarter" idx="4"/>
          </p:nvPr>
        </p:nvSpPr>
        <p:spPr bwMode="auto">
          <a:xfrm>
            <a:off x="2" y="9356206"/>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b" anchorCtr="0" compatLnSpc="1">
            <a:prstTxWarp prst="textNoShape">
              <a:avLst/>
            </a:prstTxWarp>
          </a:bodyPr>
          <a:lstStyle>
            <a:lvl1pPr algn="l" eaLnBrk="0" hangingPunct="0">
              <a:defRPr sz="1200">
                <a:latin typeface="Helvetica Neue" pitchFamily="-84" charset="0"/>
              </a:defRPr>
            </a:lvl1pPr>
          </a:lstStyle>
          <a:p>
            <a:pPr>
              <a:defRPr/>
            </a:pPr>
            <a:endParaRPr lang="lt-LT" altLang="en-US"/>
          </a:p>
        </p:txBody>
      </p:sp>
      <p:sp>
        <p:nvSpPr>
          <p:cNvPr id="344071" name="Rectangle 7"/>
          <p:cNvSpPr>
            <a:spLocks noGrp="1" noChangeArrowheads="1"/>
          </p:cNvSpPr>
          <p:nvPr>
            <p:ph type="sldNum" sz="quarter" idx="5"/>
          </p:nvPr>
        </p:nvSpPr>
        <p:spPr bwMode="auto">
          <a:xfrm>
            <a:off x="3765919" y="9356206"/>
            <a:ext cx="2880995" cy="492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06" tIns="45103" rIns="90206" bIns="45103" numCol="1" anchor="b" anchorCtr="0" compatLnSpc="1">
            <a:prstTxWarp prst="textNoShape">
              <a:avLst/>
            </a:prstTxWarp>
          </a:bodyPr>
          <a:lstStyle>
            <a:lvl1pPr algn="r" eaLnBrk="0" hangingPunct="0">
              <a:defRPr sz="1200" smtClean="0">
                <a:latin typeface="Helvetica Neue" pitchFamily="-84" charset="0"/>
              </a:defRPr>
            </a:lvl1pPr>
          </a:lstStyle>
          <a:p>
            <a:pPr>
              <a:defRPr/>
            </a:pPr>
            <a:fld id="{308D1104-518B-45D3-B0F7-47495B4B9E09}" type="slidenum">
              <a:rPr lang="lt-LT" altLang="en-US"/>
              <a:pPr>
                <a:defRPr/>
              </a:pPr>
              <a:t>‹#›</a:t>
            </a:fld>
            <a:endParaRPr lang="lt-LT" altLang="en-US"/>
          </a:p>
        </p:txBody>
      </p:sp>
    </p:spTree>
    <p:extLst>
      <p:ext uri="{BB962C8B-B14F-4D97-AF65-F5344CB8AC3E}">
        <p14:creationId xmlns:p14="http://schemas.microsoft.com/office/powerpoint/2010/main" val="54830557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p:spPr>
        <p:txBody>
          <a:bodyPr/>
          <a:lstStyle/>
          <a:p>
            <a:pPr eaLnBrk="1" hangingPunct="1"/>
            <a:endParaRPr lang="lt-LT" altLang="en-US" dirty="0"/>
          </a:p>
        </p:txBody>
      </p:sp>
    </p:spTree>
    <p:extLst>
      <p:ext uri="{BB962C8B-B14F-4D97-AF65-F5344CB8AC3E}">
        <p14:creationId xmlns:p14="http://schemas.microsoft.com/office/powerpoint/2010/main" val="941489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dirty="0" smtClean="0"/>
              <a:t>Problemos</a:t>
            </a:r>
            <a:endParaRPr lang="lt-LT" dirty="0"/>
          </a:p>
        </p:txBody>
      </p:sp>
      <p:sp>
        <p:nvSpPr>
          <p:cNvPr id="4" name="Skaidrės numerio vietos rezervavimo ženklas 3"/>
          <p:cNvSpPr>
            <a:spLocks noGrp="1"/>
          </p:cNvSpPr>
          <p:nvPr>
            <p:ph type="sldNum" sz="quarter" idx="10"/>
          </p:nvPr>
        </p:nvSpPr>
        <p:spPr/>
        <p:txBody>
          <a:bodyPr/>
          <a:lstStyle/>
          <a:p>
            <a:pPr>
              <a:defRPr/>
            </a:pPr>
            <a:fld id="{308D1104-518B-45D3-B0F7-47495B4B9E09}" type="slidenum">
              <a:rPr lang="lt-LT" altLang="en-US" smtClean="0"/>
              <a:pPr>
                <a:defRPr/>
              </a:pPr>
              <a:t>6</a:t>
            </a:fld>
            <a:endParaRPr lang="lt-LT" altLang="en-US"/>
          </a:p>
        </p:txBody>
      </p:sp>
    </p:spTree>
    <p:extLst>
      <p:ext uri="{BB962C8B-B14F-4D97-AF65-F5344CB8AC3E}">
        <p14:creationId xmlns:p14="http://schemas.microsoft.com/office/powerpoint/2010/main" val="342862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en-US" dirty="0" smtClean="0"/>
              <a:t>Did</a:t>
            </a:r>
            <a:r>
              <a:rPr lang="lt-LT" dirty="0" err="1" smtClean="0"/>
              <a:t>žiumoje</a:t>
            </a:r>
            <a:r>
              <a:rPr lang="lt-LT" dirty="0" smtClean="0"/>
              <a:t> mokyklų SLURŠ programa įgyvendinama  integruojant dalykų programų turinį, </a:t>
            </a:r>
            <a:r>
              <a:rPr lang="lt-LT" sz="1200" kern="1200" dirty="0" smtClean="0">
                <a:solidFill>
                  <a:schemeClr val="tx1"/>
                </a:solidFill>
                <a:effectLst/>
                <a:latin typeface="Calibri" pitchFamily="34" charset="0"/>
                <a:ea typeface="MS PGothic" pitchFamily="34" charset="-128"/>
                <a:cs typeface="+mn-cs"/>
              </a:rPr>
              <a:t>, klasių valandėles, neformalųjį vaikų švietimą, netradicinio ugdymo dienas, renginius, visuomenės sveikatos priežiūros specialisto veiklą</a:t>
            </a:r>
            <a:endParaRPr lang="lt-LT" dirty="0"/>
          </a:p>
        </p:txBody>
      </p:sp>
      <p:sp>
        <p:nvSpPr>
          <p:cNvPr id="4" name="Skaidrės numerio vietos rezervavimo ženklas 3"/>
          <p:cNvSpPr>
            <a:spLocks noGrp="1"/>
          </p:cNvSpPr>
          <p:nvPr>
            <p:ph type="sldNum" sz="quarter" idx="10"/>
          </p:nvPr>
        </p:nvSpPr>
        <p:spPr/>
        <p:txBody>
          <a:bodyPr/>
          <a:lstStyle/>
          <a:p>
            <a:pPr>
              <a:defRPr/>
            </a:pPr>
            <a:fld id="{308D1104-518B-45D3-B0F7-47495B4B9E09}" type="slidenum">
              <a:rPr lang="lt-LT" altLang="en-US"/>
              <a:pPr>
                <a:defRPr/>
              </a:pPr>
              <a:t>14</a:t>
            </a:fld>
            <a:endParaRPr lang="lt-LT" altLang="en-US"/>
          </a:p>
        </p:txBody>
      </p:sp>
    </p:spTree>
    <p:extLst>
      <p:ext uri="{BB962C8B-B14F-4D97-AF65-F5344CB8AC3E}">
        <p14:creationId xmlns:p14="http://schemas.microsoft.com/office/powerpoint/2010/main" val="1011581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pPr>
              <a:defRPr/>
            </a:pPr>
            <a:fld id="{308D1104-518B-45D3-B0F7-47495B4B9E09}" type="slidenum">
              <a:rPr lang="lt-LT" altLang="en-US" smtClean="0"/>
              <a:pPr>
                <a:defRPr/>
              </a:pPr>
              <a:t>19</a:t>
            </a:fld>
            <a:endParaRPr lang="lt-LT" altLang="en-US"/>
          </a:p>
        </p:txBody>
      </p:sp>
    </p:spTree>
    <p:extLst>
      <p:ext uri="{BB962C8B-B14F-4D97-AF65-F5344CB8AC3E}">
        <p14:creationId xmlns:p14="http://schemas.microsoft.com/office/powerpoint/2010/main" val="4266036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p:spPr>
        <p:txBody>
          <a:bodyPr/>
          <a:lstStyle/>
          <a:p>
            <a:pPr eaLnBrk="1" hangingPunct="1"/>
            <a:endParaRPr lang="lt-LT" altLang="en-US" dirty="0"/>
          </a:p>
        </p:txBody>
      </p:sp>
    </p:spTree>
    <p:extLst>
      <p:ext uri="{BB962C8B-B14F-4D97-AF65-F5344CB8AC3E}">
        <p14:creationId xmlns:p14="http://schemas.microsoft.com/office/powerpoint/2010/main" val="1426339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pPr>
              <a:defRPr/>
            </a:pPr>
            <a:fld id="{308D1104-518B-45D3-B0F7-47495B4B9E09}" type="slidenum">
              <a:rPr lang="lt-LT" altLang="en-US" smtClean="0"/>
              <a:pPr>
                <a:defRPr/>
              </a:pPr>
              <a:t>46</a:t>
            </a:fld>
            <a:endParaRPr lang="lt-LT" altLang="en-US"/>
          </a:p>
        </p:txBody>
      </p:sp>
    </p:spTree>
    <p:extLst>
      <p:ext uri="{BB962C8B-B14F-4D97-AF65-F5344CB8AC3E}">
        <p14:creationId xmlns:p14="http://schemas.microsoft.com/office/powerpoint/2010/main" val="3275240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pPr>
              <a:defRPr/>
            </a:pPr>
            <a:fld id="{308D1104-518B-45D3-B0F7-47495B4B9E09}" type="slidenum">
              <a:rPr lang="lt-LT" altLang="en-US" smtClean="0"/>
              <a:pPr>
                <a:defRPr/>
              </a:pPr>
              <a:t>55</a:t>
            </a:fld>
            <a:endParaRPr lang="lt-LT" altLang="en-US"/>
          </a:p>
        </p:txBody>
      </p:sp>
    </p:spTree>
    <p:extLst>
      <p:ext uri="{BB962C8B-B14F-4D97-AF65-F5344CB8AC3E}">
        <p14:creationId xmlns:p14="http://schemas.microsoft.com/office/powerpoint/2010/main" val="909700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pPr>
              <a:defRPr/>
            </a:pPr>
            <a:fld id="{308D1104-518B-45D3-B0F7-47495B4B9E09}" type="slidenum">
              <a:rPr lang="lt-LT" altLang="en-US" smtClean="0"/>
              <a:pPr>
                <a:defRPr/>
              </a:pPr>
              <a:t>66</a:t>
            </a:fld>
            <a:endParaRPr lang="lt-LT" altLang="en-US"/>
          </a:p>
        </p:txBody>
      </p:sp>
    </p:spTree>
    <p:extLst>
      <p:ext uri="{BB962C8B-B14F-4D97-AF65-F5344CB8AC3E}">
        <p14:creationId xmlns:p14="http://schemas.microsoft.com/office/powerpoint/2010/main" val="1716799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lt-LT"/>
              <a:t>Click to edit Master title style</a:t>
            </a:r>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lt-LT"/>
              <a:t>Click to edit Master subtitle style</a:t>
            </a:r>
          </a:p>
        </p:txBody>
      </p:sp>
      <p:sp>
        <p:nvSpPr>
          <p:cNvPr id="4" name="Text Box 2"/>
          <p:cNvSpPr txBox="1">
            <a:spLocks noGrp="1" noChangeArrowheads="1"/>
          </p:cNvSpPr>
          <p:nvPr>
            <p:ph type="sldNum" sz="quarter" idx="10"/>
          </p:nvPr>
        </p:nvSpPr>
        <p:spPr>
          <a:ln/>
        </p:spPr>
        <p:txBody>
          <a:bodyPr/>
          <a:lstStyle>
            <a:lvl1pPr>
              <a:defRPr/>
            </a:lvl1pPr>
          </a:lstStyle>
          <a:p>
            <a:pPr>
              <a:defRPr/>
            </a:pPr>
            <a:fld id="{C0C02927-CDF9-43BA-B2B0-F629F49507CD}" type="slidenum">
              <a:rPr lang="en-US" altLang="en-US"/>
              <a:pPr>
                <a:defRPr/>
              </a:pPr>
              <a:t>‹#›</a:t>
            </a:fld>
            <a:endParaRPr lang="en-US" altLang="en-US"/>
          </a:p>
        </p:txBody>
      </p:sp>
    </p:spTree>
    <p:extLst>
      <p:ext uri="{BB962C8B-B14F-4D97-AF65-F5344CB8AC3E}">
        <p14:creationId xmlns:p14="http://schemas.microsoft.com/office/powerpoint/2010/main" val="120309360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Vertical Text Placeholder 2"/>
          <p:cNvSpPr>
            <a:spLocks noGrp="1"/>
          </p:cNvSpPr>
          <p:nvPr>
            <p:ph type="body" orient="vert" idx="1"/>
          </p:nvPr>
        </p:nvSpPr>
        <p:spPr/>
        <p:txBody>
          <a:bodyPr vert="eaVert"/>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Box 2"/>
          <p:cNvSpPr txBox="1">
            <a:spLocks noGrp="1" noChangeArrowheads="1"/>
          </p:cNvSpPr>
          <p:nvPr>
            <p:ph type="sldNum" sz="quarter" idx="10"/>
          </p:nvPr>
        </p:nvSpPr>
        <p:spPr>
          <a:ln/>
        </p:spPr>
        <p:txBody>
          <a:bodyPr/>
          <a:lstStyle>
            <a:lvl1pPr>
              <a:defRPr/>
            </a:lvl1pPr>
          </a:lstStyle>
          <a:p>
            <a:pPr>
              <a:defRPr/>
            </a:pPr>
            <a:fld id="{B91ADD8E-C663-427F-BE7F-B4F4F659CED6}" type="slidenum">
              <a:rPr lang="en-US" altLang="en-US"/>
              <a:pPr>
                <a:defRPr/>
              </a:pPr>
              <a:t>‹#›</a:t>
            </a:fld>
            <a:endParaRPr lang="en-US" altLang="en-US"/>
          </a:p>
        </p:txBody>
      </p:sp>
    </p:spTree>
    <p:extLst>
      <p:ext uri="{BB962C8B-B14F-4D97-AF65-F5344CB8AC3E}">
        <p14:creationId xmlns:p14="http://schemas.microsoft.com/office/powerpoint/2010/main" val="146054133"/>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43527651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47218493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76977623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69603947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87865449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6" name="Poraštės vietos rezervavimo ženklas 5"/>
          <p:cNvSpPr>
            <a:spLocks noGrp="1"/>
          </p:cNvSpPr>
          <p:nvPr>
            <p:ph type="ftr" sz="quarter" idx="11"/>
          </p:nvPr>
        </p:nvSpPr>
        <p:spPr/>
        <p:txBody>
          <a:bodyPr/>
          <a:lstStyle/>
          <a:p>
            <a:endParaRPr lang="lt-LT">
              <a:solidFill>
                <a:prstClr val="black">
                  <a:tint val="75000"/>
                </a:prstClr>
              </a:solidFill>
            </a:endParaRPr>
          </a:p>
        </p:txBody>
      </p:sp>
      <p:sp>
        <p:nvSpPr>
          <p:cNvPr id="7" name="Skaidrės numerio vietos rezervavimo ženklas 6"/>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27460503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8" name="Poraštės vietos rezervavimo ženklas 7"/>
          <p:cNvSpPr>
            <a:spLocks noGrp="1"/>
          </p:cNvSpPr>
          <p:nvPr>
            <p:ph type="ftr" sz="quarter" idx="11"/>
          </p:nvPr>
        </p:nvSpPr>
        <p:spPr/>
        <p:txBody>
          <a:bodyPr/>
          <a:lstStyle/>
          <a:p>
            <a:endParaRPr lang="lt-LT">
              <a:solidFill>
                <a:prstClr val="black">
                  <a:tint val="75000"/>
                </a:prstClr>
              </a:solidFill>
            </a:endParaRPr>
          </a:p>
        </p:txBody>
      </p:sp>
      <p:sp>
        <p:nvSpPr>
          <p:cNvPr id="9" name="Skaidrės numerio vietos rezervavimo ženklas 8"/>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78209725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4" name="Poraštės vietos rezervavimo ženklas 3"/>
          <p:cNvSpPr>
            <a:spLocks noGrp="1"/>
          </p:cNvSpPr>
          <p:nvPr>
            <p:ph type="ftr" sz="quarter" idx="11"/>
          </p:nvPr>
        </p:nvSpPr>
        <p:spPr/>
        <p:txBody>
          <a:bodyPr/>
          <a:lstStyle/>
          <a:p>
            <a:endParaRPr lang="lt-LT">
              <a:solidFill>
                <a:prstClr val="black">
                  <a:tint val="75000"/>
                </a:prstClr>
              </a:solidFill>
            </a:endParaRPr>
          </a:p>
        </p:txBody>
      </p:sp>
      <p:sp>
        <p:nvSpPr>
          <p:cNvPr id="5" name="Skaidrės numerio vietos rezervavimo ženklas 4"/>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1510606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3" name="Poraštės vietos rezervavimo ženklas 2"/>
          <p:cNvSpPr>
            <a:spLocks noGrp="1"/>
          </p:cNvSpPr>
          <p:nvPr>
            <p:ph type="ftr" sz="quarter" idx="11"/>
          </p:nvPr>
        </p:nvSpPr>
        <p:spPr/>
        <p:txBody>
          <a:bodyPr/>
          <a:lstStyle/>
          <a:p>
            <a:endParaRPr lang="lt-LT">
              <a:solidFill>
                <a:prstClr val="black">
                  <a:tint val="75000"/>
                </a:prstClr>
              </a:solidFill>
            </a:endParaRPr>
          </a:p>
        </p:txBody>
      </p:sp>
      <p:sp>
        <p:nvSpPr>
          <p:cNvPr id="4" name="Skaidrės numerio vietos rezervavimo ženklas 3"/>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24757294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6" name="Poraštės vietos rezervavimo ženklas 5"/>
          <p:cNvSpPr>
            <a:spLocks noGrp="1"/>
          </p:cNvSpPr>
          <p:nvPr>
            <p:ph type="ftr" sz="quarter" idx="11"/>
          </p:nvPr>
        </p:nvSpPr>
        <p:spPr/>
        <p:txBody>
          <a:bodyPr/>
          <a:lstStyle/>
          <a:p>
            <a:endParaRPr lang="lt-LT">
              <a:solidFill>
                <a:prstClr val="black">
                  <a:tint val="75000"/>
                </a:prstClr>
              </a:solidFill>
            </a:endParaRPr>
          </a:p>
        </p:txBody>
      </p:sp>
      <p:sp>
        <p:nvSpPr>
          <p:cNvPr id="7" name="Skaidrės numerio vietos rezervavimo ženklas 6"/>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667534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4850" y="1943100"/>
            <a:ext cx="3092450" cy="7493000"/>
          </a:xfrm>
        </p:spPr>
        <p:txBody>
          <a:bodyPr vert="eaVert"/>
          <a:lstStyle/>
          <a:p>
            <a:r>
              <a:rPr lang="lt-LT"/>
              <a:t>Click to edit Master title style</a:t>
            </a:r>
          </a:p>
        </p:txBody>
      </p:sp>
      <p:sp>
        <p:nvSpPr>
          <p:cNvPr id="3" name="Vertical Text Placeholder 2"/>
          <p:cNvSpPr>
            <a:spLocks noGrp="1"/>
          </p:cNvSpPr>
          <p:nvPr>
            <p:ph type="body" orient="vert" idx="1"/>
          </p:nvPr>
        </p:nvSpPr>
        <p:spPr>
          <a:xfrm>
            <a:off x="317500" y="1943100"/>
            <a:ext cx="9124950" cy="7493000"/>
          </a:xfrm>
        </p:spPr>
        <p:txBody>
          <a:bodyPr vert="eaVert"/>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Box 2"/>
          <p:cNvSpPr txBox="1">
            <a:spLocks noGrp="1" noChangeArrowheads="1"/>
          </p:cNvSpPr>
          <p:nvPr>
            <p:ph type="sldNum" sz="quarter" idx="10"/>
          </p:nvPr>
        </p:nvSpPr>
        <p:spPr>
          <a:ln/>
        </p:spPr>
        <p:txBody>
          <a:bodyPr/>
          <a:lstStyle>
            <a:lvl1pPr>
              <a:defRPr/>
            </a:lvl1pPr>
          </a:lstStyle>
          <a:p>
            <a:pPr>
              <a:defRPr/>
            </a:pPr>
            <a:fld id="{C0A4E1DE-81D8-4011-8754-BA89A8289AD0}" type="slidenum">
              <a:rPr lang="en-US" altLang="en-US"/>
              <a:pPr>
                <a:defRPr/>
              </a:pPr>
              <a:t>‹#›</a:t>
            </a:fld>
            <a:endParaRPr lang="en-US" altLang="en-US"/>
          </a:p>
        </p:txBody>
      </p:sp>
    </p:spTree>
    <p:extLst>
      <p:ext uri="{BB962C8B-B14F-4D97-AF65-F5344CB8AC3E}">
        <p14:creationId xmlns:p14="http://schemas.microsoft.com/office/powerpoint/2010/main" val="2981559094"/>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6" name="Poraštės vietos rezervavimo ženklas 5"/>
          <p:cNvSpPr>
            <a:spLocks noGrp="1"/>
          </p:cNvSpPr>
          <p:nvPr>
            <p:ph type="ftr" sz="quarter" idx="11"/>
          </p:nvPr>
        </p:nvSpPr>
        <p:spPr/>
        <p:txBody>
          <a:bodyPr/>
          <a:lstStyle/>
          <a:p>
            <a:endParaRPr lang="lt-LT">
              <a:solidFill>
                <a:prstClr val="black">
                  <a:tint val="75000"/>
                </a:prstClr>
              </a:solidFill>
            </a:endParaRPr>
          </a:p>
        </p:txBody>
      </p:sp>
      <p:sp>
        <p:nvSpPr>
          <p:cNvPr id="7" name="Skaidrės numerio vietos rezervavimo ženklas 6"/>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8966428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03792270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75577314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19369011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07694066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61881594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6" name="Poraštės vietos rezervavimo ženklas 5"/>
          <p:cNvSpPr>
            <a:spLocks noGrp="1"/>
          </p:cNvSpPr>
          <p:nvPr>
            <p:ph type="ftr" sz="quarter" idx="11"/>
          </p:nvPr>
        </p:nvSpPr>
        <p:spPr/>
        <p:txBody>
          <a:bodyPr/>
          <a:lstStyle/>
          <a:p>
            <a:endParaRPr lang="lt-LT">
              <a:solidFill>
                <a:prstClr val="black">
                  <a:tint val="75000"/>
                </a:prstClr>
              </a:solidFill>
            </a:endParaRPr>
          </a:p>
        </p:txBody>
      </p:sp>
      <p:sp>
        <p:nvSpPr>
          <p:cNvPr id="7" name="Skaidrės numerio vietos rezervavimo ženklas 6"/>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5868632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8" name="Poraštės vietos rezervavimo ženklas 7"/>
          <p:cNvSpPr>
            <a:spLocks noGrp="1"/>
          </p:cNvSpPr>
          <p:nvPr>
            <p:ph type="ftr" sz="quarter" idx="11"/>
          </p:nvPr>
        </p:nvSpPr>
        <p:spPr/>
        <p:txBody>
          <a:bodyPr/>
          <a:lstStyle/>
          <a:p>
            <a:endParaRPr lang="lt-LT">
              <a:solidFill>
                <a:prstClr val="black">
                  <a:tint val="75000"/>
                </a:prstClr>
              </a:solidFill>
            </a:endParaRPr>
          </a:p>
        </p:txBody>
      </p:sp>
      <p:sp>
        <p:nvSpPr>
          <p:cNvPr id="9" name="Skaidrės numerio vietos rezervavimo ženklas 8"/>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10859852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4" name="Poraštės vietos rezervavimo ženklas 3"/>
          <p:cNvSpPr>
            <a:spLocks noGrp="1"/>
          </p:cNvSpPr>
          <p:nvPr>
            <p:ph type="ftr" sz="quarter" idx="11"/>
          </p:nvPr>
        </p:nvSpPr>
        <p:spPr/>
        <p:txBody>
          <a:bodyPr/>
          <a:lstStyle/>
          <a:p>
            <a:endParaRPr lang="lt-LT">
              <a:solidFill>
                <a:prstClr val="black">
                  <a:tint val="75000"/>
                </a:prstClr>
              </a:solidFill>
            </a:endParaRPr>
          </a:p>
        </p:txBody>
      </p:sp>
      <p:sp>
        <p:nvSpPr>
          <p:cNvPr id="5" name="Skaidrės numerio vietos rezervavimo ženklas 4"/>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08369846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3" name="Poraštės vietos rezervavimo ženklas 2"/>
          <p:cNvSpPr>
            <a:spLocks noGrp="1"/>
          </p:cNvSpPr>
          <p:nvPr>
            <p:ph type="ftr" sz="quarter" idx="11"/>
          </p:nvPr>
        </p:nvSpPr>
        <p:spPr/>
        <p:txBody>
          <a:bodyPr/>
          <a:lstStyle/>
          <a:p>
            <a:endParaRPr lang="lt-LT">
              <a:solidFill>
                <a:prstClr val="black">
                  <a:tint val="75000"/>
                </a:prstClr>
              </a:solidFill>
            </a:endParaRPr>
          </a:p>
        </p:txBody>
      </p:sp>
      <p:sp>
        <p:nvSpPr>
          <p:cNvPr id="4" name="Skaidrės numerio vietos rezervavimo ženklas 3"/>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654965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lt-LT"/>
              <a:t>Click to edit Master title style</a:t>
            </a:r>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lt-LT"/>
              <a:t>Click to edit Master subtitle style</a:t>
            </a:r>
          </a:p>
        </p:txBody>
      </p:sp>
      <p:sp>
        <p:nvSpPr>
          <p:cNvPr id="4" name="Text Box 3"/>
          <p:cNvSpPr txBox="1">
            <a:spLocks noGrp="1" noChangeArrowheads="1"/>
          </p:cNvSpPr>
          <p:nvPr>
            <p:ph type="sldNum" sz="quarter" idx="10"/>
          </p:nvPr>
        </p:nvSpPr>
        <p:spPr>
          <a:ln/>
        </p:spPr>
        <p:txBody>
          <a:bodyPr/>
          <a:lstStyle>
            <a:lvl1pPr>
              <a:defRPr/>
            </a:lvl1pPr>
          </a:lstStyle>
          <a:p>
            <a:pPr>
              <a:defRPr/>
            </a:pPr>
            <a:fld id="{8EFB3950-9C6C-4B4F-94EA-55593B45EB1C}" type="slidenum">
              <a:rPr lang="en-US" altLang="en-US"/>
              <a:pPr>
                <a:defRPr/>
              </a:pPr>
              <a:t>‹#›</a:t>
            </a:fld>
            <a:endParaRPr lang="en-US" altLang="en-US"/>
          </a:p>
        </p:txBody>
      </p:sp>
    </p:spTree>
    <p:extLst>
      <p:ext uri="{BB962C8B-B14F-4D97-AF65-F5344CB8AC3E}">
        <p14:creationId xmlns:p14="http://schemas.microsoft.com/office/powerpoint/2010/main" val="4042516452"/>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6" name="Poraštės vietos rezervavimo ženklas 5"/>
          <p:cNvSpPr>
            <a:spLocks noGrp="1"/>
          </p:cNvSpPr>
          <p:nvPr>
            <p:ph type="ftr" sz="quarter" idx="11"/>
          </p:nvPr>
        </p:nvSpPr>
        <p:spPr/>
        <p:txBody>
          <a:bodyPr/>
          <a:lstStyle/>
          <a:p>
            <a:endParaRPr lang="lt-LT">
              <a:solidFill>
                <a:prstClr val="black">
                  <a:tint val="75000"/>
                </a:prstClr>
              </a:solidFill>
            </a:endParaRPr>
          </a:p>
        </p:txBody>
      </p:sp>
      <p:sp>
        <p:nvSpPr>
          <p:cNvPr id="7" name="Skaidrės numerio vietos rezervavimo ženklas 6"/>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89404498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6" name="Poraštės vietos rezervavimo ženklas 5"/>
          <p:cNvSpPr>
            <a:spLocks noGrp="1"/>
          </p:cNvSpPr>
          <p:nvPr>
            <p:ph type="ftr" sz="quarter" idx="11"/>
          </p:nvPr>
        </p:nvSpPr>
        <p:spPr/>
        <p:txBody>
          <a:bodyPr/>
          <a:lstStyle/>
          <a:p>
            <a:endParaRPr lang="lt-LT">
              <a:solidFill>
                <a:prstClr val="black">
                  <a:tint val="75000"/>
                </a:prstClr>
              </a:solidFill>
            </a:endParaRPr>
          </a:p>
        </p:txBody>
      </p:sp>
      <p:sp>
        <p:nvSpPr>
          <p:cNvPr id="7" name="Skaidrės numerio vietos rezervavimo ženklas 6"/>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69154917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95542852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CCEC2E88-B256-4713-AB6D-719AF8211D0D}" type="datetimeFigureOut">
              <a:rPr lang="lt-LT" smtClean="0">
                <a:solidFill>
                  <a:prstClr val="black">
                    <a:tint val="75000"/>
                  </a:prstClr>
                </a:solidFill>
              </a: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p>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p>
            <a:fld id="{626D987C-B26A-4875-8C9A-FAA43CC35D2D}"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442602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Box 3"/>
          <p:cNvSpPr txBox="1">
            <a:spLocks noGrp="1" noChangeArrowheads="1"/>
          </p:cNvSpPr>
          <p:nvPr>
            <p:ph type="sldNum" sz="quarter" idx="10"/>
          </p:nvPr>
        </p:nvSpPr>
        <p:spPr>
          <a:ln/>
        </p:spPr>
        <p:txBody>
          <a:bodyPr/>
          <a:lstStyle>
            <a:lvl1pPr>
              <a:defRPr/>
            </a:lvl1pPr>
          </a:lstStyle>
          <a:p>
            <a:pPr>
              <a:defRPr/>
            </a:pPr>
            <a:fld id="{C5F3AC2E-A074-42F9-819E-A524C91613BD}" type="slidenum">
              <a:rPr lang="en-US" altLang="en-US"/>
              <a:pPr>
                <a:defRPr/>
              </a:pPr>
              <a:t>‹#›</a:t>
            </a:fld>
            <a:endParaRPr lang="en-US" altLang="en-US"/>
          </a:p>
        </p:txBody>
      </p:sp>
    </p:spTree>
    <p:extLst>
      <p:ext uri="{BB962C8B-B14F-4D97-AF65-F5344CB8AC3E}">
        <p14:creationId xmlns:p14="http://schemas.microsoft.com/office/powerpoint/2010/main" val="90324918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lt-LT"/>
              <a:t>Click to edit Master title style</a:t>
            </a:r>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lt-LT"/>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72BEA5D5-FE64-4C4A-8011-C460BD696570}" type="slidenum">
              <a:rPr lang="en-US" altLang="en-US"/>
              <a:pPr>
                <a:defRPr/>
              </a:pPr>
              <a:t>‹#›</a:t>
            </a:fld>
            <a:endParaRPr lang="en-US" altLang="en-US"/>
          </a:p>
        </p:txBody>
      </p:sp>
    </p:spTree>
    <p:extLst>
      <p:ext uri="{BB962C8B-B14F-4D97-AF65-F5344CB8AC3E}">
        <p14:creationId xmlns:p14="http://schemas.microsoft.com/office/powerpoint/2010/main" val="253130825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5" name="Text Box 3"/>
          <p:cNvSpPr txBox="1">
            <a:spLocks noGrp="1" noChangeArrowheads="1"/>
          </p:cNvSpPr>
          <p:nvPr>
            <p:ph type="sldNum" sz="quarter" idx="10"/>
          </p:nvPr>
        </p:nvSpPr>
        <p:spPr>
          <a:ln/>
        </p:spPr>
        <p:txBody>
          <a:bodyPr/>
          <a:lstStyle>
            <a:lvl1pPr>
              <a:defRPr/>
            </a:lvl1pPr>
          </a:lstStyle>
          <a:p>
            <a:pPr>
              <a:defRPr/>
            </a:pPr>
            <a:fld id="{807B4E97-A48B-419A-BDF1-2C33CC2C5AFD}" type="slidenum">
              <a:rPr lang="en-US" altLang="en-US"/>
              <a:pPr>
                <a:defRPr/>
              </a:pPr>
              <a:t>‹#›</a:t>
            </a:fld>
            <a:endParaRPr lang="en-US" altLang="en-US"/>
          </a:p>
        </p:txBody>
      </p:sp>
    </p:spTree>
    <p:extLst>
      <p:ext uri="{BB962C8B-B14F-4D97-AF65-F5344CB8AC3E}">
        <p14:creationId xmlns:p14="http://schemas.microsoft.com/office/powerpoint/2010/main" val="117508266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lt-LT"/>
              <a:t>Click to edit Master title style</a:t>
            </a:r>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7" name="Text Box 3"/>
          <p:cNvSpPr txBox="1">
            <a:spLocks noGrp="1" noChangeArrowheads="1"/>
          </p:cNvSpPr>
          <p:nvPr>
            <p:ph type="sldNum" sz="quarter" idx="10"/>
          </p:nvPr>
        </p:nvSpPr>
        <p:spPr>
          <a:ln/>
        </p:spPr>
        <p:txBody>
          <a:bodyPr/>
          <a:lstStyle>
            <a:lvl1pPr>
              <a:defRPr/>
            </a:lvl1pPr>
          </a:lstStyle>
          <a:p>
            <a:pPr>
              <a:defRPr/>
            </a:pPr>
            <a:fld id="{DD540A8A-67B0-49AB-B6E0-090133FFE1B1}" type="slidenum">
              <a:rPr lang="en-US" altLang="en-US"/>
              <a:pPr>
                <a:defRPr/>
              </a:pPr>
              <a:t>‹#›</a:t>
            </a:fld>
            <a:endParaRPr lang="en-US" altLang="en-US"/>
          </a:p>
        </p:txBody>
      </p:sp>
    </p:spTree>
    <p:extLst>
      <p:ext uri="{BB962C8B-B14F-4D97-AF65-F5344CB8AC3E}">
        <p14:creationId xmlns:p14="http://schemas.microsoft.com/office/powerpoint/2010/main" val="233604680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Text Box 3"/>
          <p:cNvSpPr txBox="1">
            <a:spLocks noGrp="1" noChangeArrowheads="1"/>
          </p:cNvSpPr>
          <p:nvPr>
            <p:ph type="sldNum" sz="quarter" idx="10"/>
          </p:nvPr>
        </p:nvSpPr>
        <p:spPr>
          <a:ln/>
        </p:spPr>
        <p:txBody>
          <a:bodyPr/>
          <a:lstStyle>
            <a:lvl1pPr>
              <a:defRPr/>
            </a:lvl1pPr>
          </a:lstStyle>
          <a:p>
            <a:pPr>
              <a:defRPr/>
            </a:pPr>
            <a:fld id="{8AEC1A91-DD27-4F91-9E88-71A9E0714FCF}" type="slidenum">
              <a:rPr lang="en-US" altLang="en-US"/>
              <a:pPr>
                <a:defRPr/>
              </a:pPr>
              <a:t>‹#›</a:t>
            </a:fld>
            <a:endParaRPr lang="en-US" altLang="en-US"/>
          </a:p>
        </p:txBody>
      </p:sp>
    </p:spTree>
    <p:extLst>
      <p:ext uri="{BB962C8B-B14F-4D97-AF65-F5344CB8AC3E}">
        <p14:creationId xmlns:p14="http://schemas.microsoft.com/office/powerpoint/2010/main" val="236345217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A117F43A-0D29-45AD-94D3-D1AB01FFC379}" type="slidenum">
              <a:rPr lang="en-US" altLang="en-US"/>
              <a:pPr>
                <a:defRPr/>
              </a:pPr>
              <a:t>‹#›</a:t>
            </a:fld>
            <a:endParaRPr lang="en-US" altLang="en-US"/>
          </a:p>
        </p:txBody>
      </p:sp>
    </p:spTree>
    <p:extLst>
      <p:ext uri="{BB962C8B-B14F-4D97-AF65-F5344CB8AC3E}">
        <p14:creationId xmlns:p14="http://schemas.microsoft.com/office/powerpoint/2010/main" val="292271543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lt-LT"/>
              <a:t>Click to edit Master title style</a:t>
            </a:r>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B17BDCF-4E12-412C-884D-DDAB8D2A8CA5}" type="slidenum">
              <a:rPr lang="en-US" altLang="en-US"/>
              <a:pPr>
                <a:defRPr/>
              </a:pPr>
              <a:t>‹#›</a:t>
            </a:fld>
            <a:endParaRPr lang="en-US" altLang="en-US"/>
          </a:p>
        </p:txBody>
      </p:sp>
    </p:spTree>
    <p:extLst>
      <p:ext uri="{BB962C8B-B14F-4D97-AF65-F5344CB8AC3E}">
        <p14:creationId xmlns:p14="http://schemas.microsoft.com/office/powerpoint/2010/main" val="361058246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Content Placeholder 2"/>
          <p:cNvSpPr>
            <a:spLocks noGrp="1"/>
          </p:cNvSpPr>
          <p:nvPr>
            <p:ph idx="1"/>
          </p:nvPr>
        </p:nvSpPr>
        <p:spPr/>
        <p:txBody>
          <a:body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Box 2"/>
          <p:cNvSpPr txBox="1">
            <a:spLocks noGrp="1" noChangeArrowheads="1"/>
          </p:cNvSpPr>
          <p:nvPr>
            <p:ph type="sldNum" sz="quarter" idx="10"/>
          </p:nvPr>
        </p:nvSpPr>
        <p:spPr>
          <a:ln/>
        </p:spPr>
        <p:txBody>
          <a:bodyPr/>
          <a:lstStyle>
            <a:lvl1pPr>
              <a:defRPr/>
            </a:lvl1pPr>
          </a:lstStyle>
          <a:p>
            <a:pPr>
              <a:defRPr/>
            </a:pPr>
            <a:fld id="{C0D09842-79C8-45E8-9610-D44BECCDB75E}" type="slidenum">
              <a:rPr lang="en-US" altLang="en-US"/>
              <a:pPr>
                <a:defRPr/>
              </a:pPr>
              <a:t>‹#›</a:t>
            </a:fld>
            <a:endParaRPr lang="en-US" altLang="en-US"/>
          </a:p>
        </p:txBody>
      </p:sp>
    </p:spTree>
    <p:extLst>
      <p:ext uri="{BB962C8B-B14F-4D97-AF65-F5344CB8AC3E}">
        <p14:creationId xmlns:p14="http://schemas.microsoft.com/office/powerpoint/2010/main" val="75249128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lt-LT"/>
              <a:t>Click to edit Master title style</a:t>
            </a:r>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t-LT" noProof="0">
              <a:sym typeface="Helvetica Neue" pitchFamily="-84"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58F5F98D-140B-4F58-B1A5-326B88A58387}" type="slidenum">
              <a:rPr lang="en-US" altLang="en-US"/>
              <a:pPr>
                <a:defRPr/>
              </a:pPr>
              <a:t>‹#›</a:t>
            </a:fld>
            <a:endParaRPr lang="en-US" altLang="en-US"/>
          </a:p>
        </p:txBody>
      </p:sp>
    </p:spTree>
    <p:extLst>
      <p:ext uri="{BB962C8B-B14F-4D97-AF65-F5344CB8AC3E}">
        <p14:creationId xmlns:p14="http://schemas.microsoft.com/office/powerpoint/2010/main" val="143569058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Box 3"/>
          <p:cNvSpPr txBox="1">
            <a:spLocks noGrp="1" noChangeArrowheads="1"/>
          </p:cNvSpPr>
          <p:nvPr>
            <p:ph type="sldNum" sz="quarter" idx="10"/>
          </p:nvPr>
        </p:nvSpPr>
        <p:spPr>
          <a:ln/>
        </p:spPr>
        <p:txBody>
          <a:bodyPr/>
          <a:lstStyle>
            <a:lvl1pPr>
              <a:defRPr/>
            </a:lvl1pPr>
          </a:lstStyle>
          <a:p>
            <a:pPr>
              <a:defRPr/>
            </a:pPr>
            <a:fld id="{5EC916E1-5511-4C26-9F45-B9FBD9744D53}" type="slidenum">
              <a:rPr lang="en-US" altLang="en-US"/>
              <a:pPr>
                <a:defRPr/>
              </a:pPr>
              <a:t>‹#›</a:t>
            </a:fld>
            <a:endParaRPr lang="en-US" altLang="en-US"/>
          </a:p>
        </p:txBody>
      </p:sp>
    </p:spTree>
    <p:extLst>
      <p:ext uri="{BB962C8B-B14F-4D97-AF65-F5344CB8AC3E}">
        <p14:creationId xmlns:p14="http://schemas.microsoft.com/office/powerpoint/2010/main" val="3935449042"/>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4850" y="838200"/>
            <a:ext cx="3092450" cy="7874000"/>
          </a:xfrm>
        </p:spPr>
        <p:txBody>
          <a:bodyPr vert="eaVert"/>
          <a:lstStyle/>
          <a:p>
            <a:r>
              <a:rPr lang="lt-LT"/>
              <a:t>Click to edit Master title style</a:t>
            </a:r>
          </a:p>
        </p:txBody>
      </p:sp>
      <p:sp>
        <p:nvSpPr>
          <p:cNvPr id="3" name="Vertical Text Placeholder 2"/>
          <p:cNvSpPr>
            <a:spLocks noGrp="1"/>
          </p:cNvSpPr>
          <p:nvPr>
            <p:ph type="body" orient="vert" idx="1"/>
          </p:nvPr>
        </p:nvSpPr>
        <p:spPr>
          <a:xfrm>
            <a:off x="317500" y="838200"/>
            <a:ext cx="9124950" cy="7874000"/>
          </a:xfrm>
          <a:prstGeom prst="rect">
            <a:avLst/>
          </a:prstGeom>
        </p:spPr>
        <p:txBody>
          <a:bodyPr vert="eaVert"/>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Box 3"/>
          <p:cNvSpPr txBox="1">
            <a:spLocks noGrp="1" noChangeArrowheads="1"/>
          </p:cNvSpPr>
          <p:nvPr>
            <p:ph type="sldNum" sz="quarter" idx="10"/>
          </p:nvPr>
        </p:nvSpPr>
        <p:spPr>
          <a:ln/>
        </p:spPr>
        <p:txBody>
          <a:bodyPr/>
          <a:lstStyle>
            <a:lvl1pPr>
              <a:defRPr/>
            </a:lvl1pPr>
          </a:lstStyle>
          <a:p>
            <a:pPr>
              <a:defRPr/>
            </a:pPr>
            <a:fld id="{68E226C6-BB59-441B-AFBE-B17B7AFE91EA}" type="slidenum">
              <a:rPr lang="en-US" altLang="en-US"/>
              <a:pPr>
                <a:defRPr/>
              </a:pPr>
              <a:t>‹#›</a:t>
            </a:fld>
            <a:endParaRPr lang="en-US" altLang="en-US"/>
          </a:p>
        </p:txBody>
      </p:sp>
    </p:spTree>
    <p:extLst>
      <p:ext uri="{BB962C8B-B14F-4D97-AF65-F5344CB8AC3E}">
        <p14:creationId xmlns:p14="http://schemas.microsoft.com/office/powerpoint/2010/main" val="405342635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17500" y="838200"/>
            <a:ext cx="12369800" cy="1981200"/>
          </a:xfrm>
        </p:spPr>
        <p:txBody>
          <a:bodyPr/>
          <a:lstStyle/>
          <a:p>
            <a:r>
              <a:rPr lang="en-US"/>
              <a:t>Click to edit Master title style</a:t>
            </a:r>
            <a:endParaRPr lang="en-AU"/>
          </a:p>
        </p:txBody>
      </p:sp>
      <p:sp>
        <p:nvSpPr>
          <p:cNvPr id="3" name="Chart Placeholder 2"/>
          <p:cNvSpPr>
            <a:spLocks noGrp="1"/>
          </p:cNvSpPr>
          <p:nvPr>
            <p:ph type="chart" idx="1"/>
          </p:nvPr>
        </p:nvSpPr>
        <p:spPr>
          <a:xfrm>
            <a:off x="650875" y="2276475"/>
            <a:ext cx="11703050" cy="6435725"/>
          </a:xfrm>
          <a:prstGeom prst="rect">
            <a:avLst/>
          </a:prstGeom>
        </p:spPr>
        <p:txBody>
          <a:bodyPr/>
          <a:lstStyle/>
          <a:p>
            <a:pPr lvl="0"/>
            <a:endParaRPr lang="en-AU" noProof="0">
              <a:sym typeface="Helvetica Neue" pitchFamily="-84" charset="0"/>
            </a:endParaRPr>
          </a:p>
        </p:txBody>
      </p:sp>
      <p:sp>
        <p:nvSpPr>
          <p:cNvPr id="4" name="Text Box 3"/>
          <p:cNvSpPr txBox="1">
            <a:spLocks noGrp="1" noChangeArrowheads="1"/>
          </p:cNvSpPr>
          <p:nvPr>
            <p:ph type="sldNum" sz="quarter" idx="10"/>
          </p:nvPr>
        </p:nvSpPr>
        <p:spPr>
          <a:ln/>
        </p:spPr>
        <p:txBody>
          <a:bodyPr/>
          <a:lstStyle>
            <a:lvl1pPr>
              <a:defRPr/>
            </a:lvl1pPr>
          </a:lstStyle>
          <a:p>
            <a:pPr>
              <a:defRPr/>
            </a:pPr>
            <a:fld id="{098DCFB2-5016-4600-8581-FB9745EFB365}" type="slidenum">
              <a:rPr lang="en-US" altLang="en-US"/>
              <a:pPr>
                <a:defRPr/>
              </a:pPr>
              <a:t>‹#›</a:t>
            </a:fld>
            <a:endParaRPr lang="en-US" altLang="en-US"/>
          </a:p>
        </p:txBody>
      </p:sp>
    </p:spTree>
    <p:extLst>
      <p:ext uri="{BB962C8B-B14F-4D97-AF65-F5344CB8AC3E}">
        <p14:creationId xmlns:p14="http://schemas.microsoft.com/office/powerpoint/2010/main" val="3108166361"/>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Pavadinimas ir lentelė">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981200"/>
          </a:xfrm>
        </p:spPr>
        <p:txBody>
          <a:bodyPr/>
          <a:lstStyle/>
          <a:p>
            <a:r>
              <a:rPr lang="lt-LT"/>
              <a:t>Spustelėję redag. ruoš. pavad. stilių</a:t>
            </a:r>
          </a:p>
        </p:txBody>
      </p:sp>
      <p:sp>
        <p:nvSpPr>
          <p:cNvPr id="3" name="Lentelės vietos rezervavimo ženklas 2"/>
          <p:cNvSpPr>
            <a:spLocks noGrp="1"/>
          </p:cNvSpPr>
          <p:nvPr>
            <p:ph type="tbl" idx="1"/>
          </p:nvPr>
        </p:nvSpPr>
        <p:spPr>
          <a:xfrm>
            <a:off x="893763" y="2597150"/>
            <a:ext cx="11217275" cy="6188075"/>
          </a:xfrm>
          <a:prstGeom prst="rect">
            <a:avLst/>
          </a:prstGeom>
        </p:spPr>
        <p:txBody>
          <a:bodyPr/>
          <a:lstStyle/>
          <a:p>
            <a:pPr lvl="0"/>
            <a:endParaRPr lang="lt-LT" noProof="0">
              <a:sym typeface="Helvetica Neue" pitchFamily="-84" charset="0"/>
            </a:endParaRPr>
          </a:p>
        </p:txBody>
      </p:sp>
      <p:sp>
        <p:nvSpPr>
          <p:cNvPr id="4" name="Text Box 3"/>
          <p:cNvSpPr txBox="1">
            <a:spLocks noGrp="1" noChangeArrowheads="1"/>
          </p:cNvSpPr>
          <p:nvPr>
            <p:ph type="sldNum" sz="quarter" idx="10"/>
          </p:nvPr>
        </p:nvSpPr>
        <p:spPr>
          <a:ln/>
        </p:spPr>
        <p:txBody>
          <a:bodyPr/>
          <a:lstStyle>
            <a:lvl1pPr>
              <a:defRPr/>
            </a:lvl1pPr>
          </a:lstStyle>
          <a:p>
            <a:pPr>
              <a:defRPr/>
            </a:pPr>
            <a:fld id="{88CE0F3C-66EA-49F4-AF75-6380CD0F8B59}" type="slidenum">
              <a:rPr lang="en-US" altLang="en-US"/>
              <a:pPr>
                <a:defRPr/>
              </a:pPr>
              <a:t>‹#›</a:t>
            </a:fld>
            <a:endParaRPr lang="en-US" altLang="en-US"/>
          </a:p>
        </p:txBody>
      </p:sp>
    </p:spTree>
    <p:extLst>
      <p:ext uri="{BB962C8B-B14F-4D97-AF65-F5344CB8AC3E}">
        <p14:creationId xmlns:p14="http://schemas.microsoft.com/office/powerpoint/2010/main" val="3857610165"/>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8281956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6292982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9238285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7018039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654661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lt-LT"/>
              <a:t>Click to edit Master title style</a:t>
            </a:r>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lt-LT"/>
              <a:t>Click to edit Master text styles</a:t>
            </a:r>
          </a:p>
        </p:txBody>
      </p:sp>
      <p:sp>
        <p:nvSpPr>
          <p:cNvPr id="4" name="Text Box 2"/>
          <p:cNvSpPr txBox="1">
            <a:spLocks noGrp="1" noChangeArrowheads="1"/>
          </p:cNvSpPr>
          <p:nvPr>
            <p:ph type="sldNum" sz="quarter" idx="10"/>
          </p:nvPr>
        </p:nvSpPr>
        <p:spPr>
          <a:ln/>
        </p:spPr>
        <p:txBody>
          <a:bodyPr/>
          <a:lstStyle>
            <a:lvl1pPr>
              <a:defRPr/>
            </a:lvl1pPr>
          </a:lstStyle>
          <a:p>
            <a:pPr>
              <a:defRPr/>
            </a:pPr>
            <a:fld id="{3A0D1572-CF38-49D4-B7FB-5EBBB1247411}" type="slidenum">
              <a:rPr lang="en-US" altLang="en-US"/>
              <a:pPr>
                <a:defRPr/>
              </a:pPr>
              <a:t>‹#›</a:t>
            </a:fld>
            <a:endParaRPr lang="en-US" altLang="en-US"/>
          </a:p>
        </p:txBody>
      </p:sp>
    </p:spTree>
    <p:extLst>
      <p:ext uri="{BB962C8B-B14F-4D97-AF65-F5344CB8AC3E}">
        <p14:creationId xmlns:p14="http://schemas.microsoft.com/office/powerpoint/2010/main" val="1384649230"/>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8929646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42086071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5685771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7333800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5012986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915853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6504100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7059050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41962049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6370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Content Placeholder 2"/>
          <p:cNvSpPr>
            <a:spLocks noGrp="1"/>
          </p:cNvSpPr>
          <p:nvPr>
            <p:ph sz="half" idx="1"/>
          </p:nvPr>
        </p:nvSpPr>
        <p:spPr>
          <a:xfrm>
            <a:off x="330200" y="6527800"/>
            <a:ext cx="6089650" cy="2908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Content Placeholder 3"/>
          <p:cNvSpPr>
            <a:spLocks noGrp="1"/>
          </p:cNvSpPr>
          <p:nvPr>
            <p:ph sz="half" idx="2"/>
          </p:nvPr>
        </p:nvSpPr>
        <p:spPr>
          <a:xfrm>
            <a:off x="6572250" y="6527800"/>
            <a:ext cx="6089650" cy="2908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5" name="Text Box 2"/>
          <p:cNvSpPr txBox="1">
            <a:spLocks noGrp="1" noChangeArrowheads="1"/>
          </p:cNvSpPr>
          <p:nvPr>
            <p:ph type="sldNum" sz="quarter" idx="10"/>
          </p:nvPr>
        </p:nvSpPr>
        <p:spPr>
          <a:ln/>
        </p:spPr>
        <p:txBody>
          <a:bodyPr/>
          <a:lstStyle>
            <a:lvl1pPr>
              <a:defRPr/>
            </a:lvl1pPr>
          </a:lstStyle>
          <a:p>
            <a:pPr>
              <a:defRPr/>
            </a:pPr>
            <a:fld id="{774FFBF8-BA65-4FC0-9DBD-720453691E07}" type="slidenum">
              <a:rPr lang="en-US" altLang="en-US"/>
              <a:pPr>
                <a:defRPr/>
              </a:pPr>
              <a:t>‹#›</a:t>
            </a:fld>
            <a:endParaRPr lang="en-US" altLang="en-US"/>
          </a:p>
        </p:txBody>
      </p:sp>
    </p:spTree>
    <p:extLst>
      <p:ext uri="{BB962C8B-B14F-4D97-AF65-F5344CB8AC3E}">
        <p14:creationId xmlns:p14="http://schemas.microsoft.com/office/powerpoint/2010/main" val="380792764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2856741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3199036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6677326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3305609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68360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7839689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9104103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5425971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450330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692121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lt-LT"/>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7" name="Text Box 2"/>
          <p:cNvSpPr txBox="1">
            <a:spLocks noGrp="1" noChangeArrowheads="1"/>
          </p:cNvSpPr>
          <p:nvPr>
            <p:ph type="sldNum" sz="quarter" idx="10"/>
          </p:nvPr>
        </p:nvSpPr>
        <p:spPr>
          <a:ln/>
        </p:spPr>
        <p:txBody>
          <a:bodyPr/>
          <a:lstStyle>
            <a:lvl1pPr>
              <a:defRPr/>
            </a:lvl1pPr>
          </a:lstStyle>
          <a:p>
            <a:pPr>
              <a:defRPr/>
            </a:pPr>
            <a:fld id="{52D6B771-DF00-4ECE-A02B-1457FD2928F1}" type="slidenum">
              <a:rPr lang="en-US" altLang="en-US"/>
              <a:pPr>
                <a:defRPr/>
              </a:pPr>
              <a:t>‹#›</a:t>
            </a:fld>
            <a:endParaRPr lang="en-US" altLang="en-US"/>
          </a:p>
        </p:txBody>
      </p:sp>
    </p:spTree>
    <p:extLst>
      <p:ext uri="{BB962C8B-B14F-4D97-AF65-F5344CB8AC3E}">
        <p14:creationId xmlns:p14="http://schemas.microsoft.com/office/powerpoint/2010/main" val="3896540017"/>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1458820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08345261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7861743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8283866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3383938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2085070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215937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3833110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8235507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377965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p>
        </p:txBody>
      </p:sp>
      <p:sp>
        <p:nvSpPr>
          <p:cNvPr id="3" name="Text Box 2"/>
          <p:cNvSpPr txBox="1">
            <a:spLocks noGrp="1" noChangeArrowheads="1"/>
          </p:cNvSpPr>
          <p:nvPr>
            <p:ph type="sldNum" sz="quarter" idx="10"/>
          </p:nvPr>
        </p:nvSpPr>
        <p:spPr>
          <a:ln/>
        </p:spPr>
        <p:txBody>
          <a:bodyPr/>
          <a:lstStyle>
            <a:lvl1pPr>
              <a:defRPr/>
            </a:lvl1pPr>
          </a:lstStyle>
          <a:p>
            <a:pPr>
              <a:defRPr/>
            </a:pPr>
            <a:fld id="{0160CC1B-2E70-449A-B1F1-FC3B507EA5B1}" type="slidenum">
              <a:rPr lang="en-US" altLang="en-US"/>
              <a:pPr>
                <a:defRPr/>
              </a:pPr>
              <a:t>‹#›</a:t>
            </a:fld>
            <a:endParaRPr lang="en-US" altLang="en-US"/>
          </a:p>
        </p:txBody>
      </p:sp>
    </p:spTree>
    <p:extLst>
      <p:ext uri="{BB962C8B-B14F-4D97-AF65-F5344CB8AC3E}">
        <p14:creationId xmlns:p14="http://schemas.microsoft.com/office/powerpoint/2010/main" val="395321411"/>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18132891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8999159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1614740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73159411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7261027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45059321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51445025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7578092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51306138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950565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pPr>
              <a:defRPr/>
            </a:pPr>
            <a:fld id="{CA99CCFA-6BFF-459B-9887-7533EE6FB188}" type="slidenum">
              <a:rPr lang="en-US" altLang="en-US"/>
              <a:pPr>
                <a:defRPr/>
              </a:pPr>
              <a:t>‹#›</a:t>
            </a:fld>
            <a:endParaRPr lang="en-US" altLang="en-US"/>
          </a:p>
        </p:txBody>
      </p:sp>
    </p:spTree>
    <p:extLst>
      <p:ext uri="{BB962C8B-B14F-4D97-AF65-F5344CB8AC3E}">
        <p14:creationId xmlns:p14="http://schemas.microsoft.com/office/powerpoint/2010/main" val="3245256696"/>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9791392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0199953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92960061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4783115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40992437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59525116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0849632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6910229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0832084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196015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lt-LT"/>
              <a:t>Click to edit Master title style</a:t>
            </a:r>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Click to edit Master text styles</a:t>
            </a:r>
          </a:p>
          <a:p>
            <a:pPr lvl="1"/>
            <a:r>
              <a:rPr lang="lt-LT"/>
              <a:t>Second level</a:t>
            </a:r>
          </a:p>
          <a:p>
            <a:pPr lvl="2"/>
            <a:r>
              <a:rPr lang="lt-LT"/>
              <a:t>Third level</a:t>
            </a:r>
          </a:p>
          <a:p>
            <a:pPr lvl="3"/>
            <a:r>
              <a:rPr lang="lt-LT"/>
              <a:t>Fourth level</a:t>
            </a:r>
          </a:p>
          <a:p>
            <a:pPr lvl="4"/>
            <a:r>
              <a:rPr lang="lt-LT"/>
              <a:t>Fifth level</a:t>
            </a:r>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Click to edit Master text styles</a:t>
            </a:r>
          </a:p>
        </p:txBody>
      </p:sp>
      <p:sp>
        <p:nvSpPr>
          <p:cNvPr id="5" name="Text Box 2"/>
          <p:cNvSpPr txBox="1">
            <a:spLocks noGrp="1" noChangeArrowheads="1"/>
          </p:cNvSpPr>
          <p:nvPr>
            <p:ph type="sldNum" sz="quarter" idx="10"/>
          </p:nvPr>
        </p:nvSpPr>
        <p:spPr>
          <a:ln/>
        </p:spPr>
        <p:txBody>
          <a:bodyPr/>
          <a:lstStyle>
            <a:lvl1pPr>
              <a:defRPr/>
            </a:lvl1pPr>
          </a:lstStyle>
          <a:p>
            <a:pPr>
              <a:defRPr/>
            </a:pPr>
            <a:fld id="{3D837494-8230-4497-AD00-CFE25DD110F9}" type="slidenum">
              <a:rPr lang="en-US" altLang="en-US"/>
              <a:pPr>
                <a:defRPr/>
              </a:pPr>
              <a:t>‹#›</a:t>
            </a:fld>
            <a:endParaRPr lang="en-US" altLang="en-US"/>
          </a:p>
        </p:txBody>
      </p:sp>
    </p:spTree>
    <p:extLst>
      <p:ext uri="{BB962C8B-B14F-4D97-AF65-F5344CB8AC3E}">
        <p14:creationId xmlns:p14="http://schemas.microsoft.com/office/powerpoint/2010/main" val="3199326938"/>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69190192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81626316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5709687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1901790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8307810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7512484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89261425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3256556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27639144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6404CE2-8695-4E56-B615-D96F13B91F57}"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C4BD8720-15A3-48B0-B1A0-6942CFC9EFE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10749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lt-LT"/>
              <a:t>Click to edit Master title style</a:t>
            </a:r>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t-LT" noProof="0">
              <a:sym typeface="Segoe UI Bold"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Click to edit Master text styles</a:t>
            </a:r>
          </a:p>
        </p:txBody>
      </p:sp>
      <p:sp>
        <p:nvSpPr>
          <p:cNvPr id="5" name="Text Box 2"/>
          <p:cNvSpPr txBox="1">
            <a:spLocks noGrp="1" noChangeArrowheads="1"/>
          </p:cNvSpPr>
          <p:nvPr>
            <p:ph type="sldNum" sz="quarter" idx="10"/>
          </p:nvPr>
        </p:nvSpPr>
        <p:spPr>
          <a:ln/>
        </p:spPr>
        <p:txBody>
          <a:bodyPr/>
          <a:lstStyle>
            <a:lvl1pPr>
              <a:defRPr/>
            </a:lvl1pPr>
          </a:lstStyle>
          <a:p>
            <a:pPr>
              <a:defRPr/>
            </a:pPr>
            <a:fld id="{F0DD270F-CD85-490E-95AB-7713C3525E7D}" type="slidenum">
              <a:rPr lang="en-US" altLang="en-US"/>
              <a:pPr>
                <a:defRPr/>
              </a:pPr>
              <a:t>‹#›</a:t>
            </a:fld>
            <a:endParaRPr lang="en-US" altLang="en-US"/>
          </a:p>
        </p:txBody>
      </p:sp>
    </p:spTree>
    <p:extLst>
      <p:ext uri="{BB962C8B-B14F-4D97-AF65-F5344CB8AC3E}">
        <p14:creationId xmlns:p14="http://schemas.microsoft.com/office/powerpoint/2010/main" val="395680249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9306560" y="519289"/>
            <a:ext cx="2804160" cy="82657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94080" y="519289"/>
            <a:ext cx="8249920" cy="82657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CA9E9148-49B9-4C1D-B785-068741A39561}"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300FA16-3524-4222-81B3-1CC6950FAFB2}"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4053519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625600" y="1596249"/>
            <a:ext cx="9753600" cy="3395698"/>
          </a:xfrm>
        </p:spPr>
        <p:txBody>
          <a:bodyPr anchor="b"/>
          <a:lstStyle>
            <a:lvl1pPr algn="ctr">
              <a:defRPr sz="6400"/>
            </a:lvl1pPr>
          </a:lstStyle>
          <a:p>
            <a:r>
              <a:rPr lang="lt-LT" smtClean="0"/>
              <a:t>Spustelėję redag. ruoš. pavad. stilių</a:t>
            </a:r>
            <a:endParaRPr lang="lt-LT"/>
          </a:p>
        </p:txBody>
      </p:sp>
      <p:sp>
        <p:nvSpPr>
          <p:cNvPr id="3" name="Antrinis pavadinimas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8C2D522-00B7-451F-920E-052C5DE37A69}"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A5BC22DC-6777-4248-90FB-42853171F9D6}"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30293310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8FB874CD-D819-402D-922B-C421C1D32F28}"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B38963AB-8420-478C-8D7E-F167DA2C208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01076584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87307" y="2431628"/>
            <a:ext cx="11216640" cy="4057226"/>
          </a:xfrm>
        </p:spPr>
        <p:txBody>
          <a:bodyPr anchor="b"/>
          <a:lstStyle>
            <a:lvl1pPr>
              <a:defRPr sz="64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2D155FBD-2A6B-48D3-BF73-B8FC745E0D5B}" type="datetimeFigureOut">
              <a:rPr lang="lt-LT">
                <a:solidFill>
                  <a:prstClr val="black">
                    <a:tint val="75000"/>
                  </a:prstClr>
                </a:solidFill>
              </a:rPr>
              <a:pPr>
                <a:defRPr/>
              </a:pPr>
              <a:t>2019-01-07</a:t>
            </a:fld>
            <a:endParaRPr lang="lt-LT">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6" name="Skaidrės numerio vietos rezervavimo ženklas 5"/>
          <p:cNvSpPr>
            <a:spLocks noGrp="1"/>
          </p:cNvSpPr>
          <p:nvPr>
            <p:ph type="sldNum" sz="quarter" idx="12"/>
          </p:nvPr>
        </p:nvSpPr>
        <p:spPr/>
        <p:txBody>
          <a:bodyPr/>
          <a:lstStyle>
            <a:lvl1pPr>
              <a:defRPr/>
            </a:lvl1pPr>
          </a:lstStyle>
          <a:p>
            <a:pPr>
              <a:defRPr/>
            </a:pPr>
            <a:fld id="{5541E756-8F4A-46F8-B080-2806B4E36838}"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0656469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940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583680" y="2596444"/>
            <a:ext cx="5527040" cy="618857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7E26AF97-A73F-4AC0-87BA-5B9D3B277FD4}"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07F444FA-839B-47C6-9B67-D7E64C388E1B}"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65779828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519290"/>
            <a:ext cx="11216640" cy="1885245"/>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4" name="Turinio vietos rezervavimo ženklas 3"/>
          <p:cNvSpPr>
            <a:spLocks noGrp="1"/>
          </p:cNvSpPr>
          <p:nvPr>
            <p:ph sz="half" idx="2"/>
          </p:nvPr>
        </p:nvSpPr>
        <p:spPr>
          <a:xfrm>
            <a:off x="895775" y="3562773"/>
            <a:ext cx="5501639"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583680" y="3562773"/>
            <a:ext cx="5528734" cy="524030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B82475C4-54BE-418E-878F-84E2EFBEDD39}" type="datetimeFigureOut">
              <a:rPr lang="lt-LT">
                <a:solidFill>
                  <a:prstClr val="black">
                    <a:tint val="75000"/>
                  </a:prstClr>
                </a:solidFill>
              </a:rPr>
              <a:pPr>
                <a:defRPr/>
              </a:pPr>
              <a:t>2019-01-07</a:t>
            </a:fld>
            <a:endParaRPr lang="lt-LT">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9" name="Skaidrės numerio vietos rezervavimo ženklas 5"/>
          <p:cNvSpPr>
            <a:spLocks noGrp="1"/>
          </p:cNvSpPr>
          <p:nvPr>
            <p:ph type="sldNum" sz="quarter" idx="12"/>
          </p:nvPr>
        </p:nvSpPr>
        <p:spPr/>
        <p:txBody>
          <a:bodyPr/>
          <a:lstStyle>
            <a:lvl1pPr>
              <a:defRPr/>
            </a:lvl1pPr>
          </a:lstStyle>
          <a:p>
            <a:pPr>
              <a:defRPr/>
            </a:pPr>
            <a:fld id="{920CFCC9-1BAE-4C79-89F9-5D095823F56C}"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79247879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A8244324-0409-48E6-8F4F-1FCF832C4B44}" type="datetimeFigureOut">
              <a:rPr lang="lt-LT">
                <a:solidFill>
                  <a:prstClr val="black">
                    <a:tint val="75000"/>
                  </a:prstClr>
                </a:solidFill>
              </a:rPr>
              <a:pPr>
                <a:defRPr/>
              </a:pPr>
              <a:t>2019-01-07</a:t>
            </a:fld>
            <a:endParaRPr lang="lt-LT">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5" name="Skaidrės numerio vietos rezervavimo ženklas 5"/>
          <p:cNvSpPr>
            <a:spLocks noGrp="1"/>
          </p:cNvSpPr>
          <p:nvPr>
            <p:ph type="sldNum" sz="quarter" idx="12"/>
          </p:nvPr>
        </p:nvSpPr>
        <p:spPr/>
        <p:txBody>
          <a:bodyPr/>
          <a:lstStyle>
            <a:lvl1pPr>
              <a:defRPr/>
            </a:lvl1pPr>
          </a:lstStyle>
          <a:p>
            <a:pPr>
              <a:defRPr/>
            </a:pPr>
            <a:fld id="{F2B8173C-9D29-484D-B9D0-B6B4813669F5}"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323548564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CC9D1506-1D9B-4851-B11C-6545ED39A299}" type="datetimeFigureOut">
              <a:rPr lang="lt-LT">
                <a:solidFill>
                  <a:prstClr val="black">
                    <a:tint val="75000"/>
                  </a:prstClr>
                </a:solidFill>
              </a:rPr>
              <a:pPr>
                <a:defRPr/>
              </a:pPr>
              <a:t>2019-01-07</a:t>
            </a:fld>
            <a:endParaRPr lang="lt-LT">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4" name="Skaidrės numerio vietos rezervavimo ženklas 5"/>
          <p:cNvSpPr>
            <a:spLocks noGrp="1"/>
          </p:cNvSpPr>
          <p:nvPr>
            <p:ph type="sldNum" sz="quarter" idx="12"/>
          </p:nvPr>
        </p:nvSpPr>
        <p:spPr/>
        <p:txBody>
          <a:bodyPr/>
          <a:lstStyle>
            <a:lvl1pPr>
              <a:defRPr/>
            </a:lvl1pPr>
          </a:lstStyle>
          <a:p>
            <a:pPr>
              <a:defRPr/>
            </a:pPr>
            <a:fld id="{0AC558C3-F37B-4629-8EEA-35D3D058AFE9}"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249902859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Turinio vietos rezervavimo ženklas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07D3A65C-F8B0-4EB0-8C21-C2FB8181793A}"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CFBC0B4D-88A8-46DB-8B6B-97105E783FB0}"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6420486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95774" y="650240"/>
            <a:ext cx="4194386" cy="2275840"/>
          </a:xfrm>
        </p:spPr>
        <p:txBody>
          <a:bodyPr anchor="b"/>
          <a:lstStyle>
            <a:lvl1pPr>
              <a:defRPr sz="3413"/>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528734" y="1404338"/>
            <a:ext cx="6583680" cy="6931378"/>
          </a:xfrm>
        </p:spPr>
        <p:txBody>
          <a:bodyPr rtlCol="0">
            <a:normAutofit/>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pPr lvl="0"/>
            <a:endParaRPr lang="lt-LT" noProof="0"/>
          </a:p>
        </p:txBody>
      </p:sp>
      <p:sp>
        <p:nvSpPr>
          <p:cNvPr id="4" name="Teksto vietos rezervavimo ženklas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983519AE-4F8A-4383-82AB-C1B02C52BB36}" type="datetimeFigureOut">
              <a:rPr lang="lt-LT">
                <a:solidFill>
                  <a:prstClr val="black">
                    <a:tint val="75000"/>
                  </a:prstClr>
                </a:solidFill>
              </a:rPr>
              <a:pPr>
                <a:defRPr/>
              </a:pPr>
              <a:t>2019-01-07</a:t>
            </a:fld>
            <a:endParaRPr lang="lt-LT">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pPr>
              <a:defRPr/>
            </a:pPr>
            <a:endParaRPr lang="lt-LT">
              <a:solidFill>
                <a:prstClr val="black">
                  <a:tint val="75000"/>
                </a:prstClr>
              </a:solidFill>
            </a:endParaRPr>
          </a:p>
        </p:txBody>
      </p:sp>
      <p:sp>
        <p:nvSpPr>
          <p:cNvPr id="7" name="Skaidrės numerio vietos rezervavimo ženklas 5"/>
          <p:cNvSpPr>
            <a:spLocks noGrp="1"/>
          </p:cNvSpPr>
          <p:nvPr>
            <p:ph type="sldNum" sz="quarter" idx="12"/>
          </p:nvPr>
        </p:nvSpPr>
        <p:spPr/>
        <p:txBody>
          <a:bodyPr/>
          <a:lstStyle>
            <a:lvl1pPr>
              <a:defRPr/>
            </a:lvl1pPr>
          </a:lstStyle>
          <a:p>
            <a:pPr>
              <a:defRPr/>
            </a:pPr>
            <a:fld id="{D6570E2C-F19C-44EF-9459-EB7C882455F3}" type="slidenum">
              <a:rPr lang="lt-LT">
                <a:solidFill>
                  <a:prstClr val="black">
                    <a:tint val="75000"/>
                  </a:prstClr>
                </a:solidFill>
              </a:rPr>
              <a:pPr>
                <a:defRPr/>
              </a:pPr>
              <a:t>‹#›</a:t>
            </a:fld>
            <a:endParaRPr lang="lt-LT">
              <a:solidFill>
                <a:prstClr val="black">
                  <a:tint val="75000"/>
                </a:prstClr>
              </a:solidFill>
            </a:endParaRPr>
          </a:p>
        </p:txBody>
      </p:sp>
    </p:spTree>
    <p:extLst>
      <p:ext uri="{BB962C8B-B14F-4D97-AF65-F5344CB8AC3E}">
        <p14:creationId xmlns:p14="http://schemas.microsoft.com/office/powerpoint/2010/main" val="1245865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1.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p:cNvSpPr>
          <p:nvPr/>
        </p:nvSpPr>
        <p:spPr bwMode="auto">
          <a:xfrm>
            <a:off x="228600" y="787400"/>
            <a:ext cx="12534900" cy="5575300"/>
          </a:xfrm>
          <a:prstGeom prst="rect">
            <a:avLst/>
          </a:prstGeom>
          <a:solidFill>
            <a:srgbClr val="00B44E"/>
          </a:solidFill>
          <a:ln w="25400" cap="flat">
            <a:noFill/>
            <a:miter lim="800000"/>
            <a:headEnd type="none" w="med" len="med"/>
            <a:tailEnd type="none" w="med" len="med"/>
          </a:ln>
        </p:spPr>
        <p:txBody>
          <a:bodyPr lIns="0" tIns="0" rIns="0" bIns="0"/>
          <a:lstStyle>
            <a:lvl1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1pPr>
            <a:lvl2pPr marL="37931725" indent="-37474525"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2pPr>
            <a:lvl3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3pPr>
            <a:lvl4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4pPr>
            <a:lvl5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5pPr>
            <a:lvl6pPr marL="4572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6pPr>
            <a:lvl7pPr marL="9144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7pPr>
            <a:lvl8pPr marL="13716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8pPr>
            <a:lvl9pPr marL="18288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9pPr>
          </a:lstStyle>
          <a:p>
            <a:pPr algn="ctr" eaLnBrk="1" hangingPunct="1">
              <a:defRPr/>
            </a:pPr>
            <a:endParaRPr lang="lt-LT" altLang="en-US"/>
          </a:p>
        </p:txBody>
      </p:sp>
      <p:sp>
        <p:nvSpPr>
          <p:cNvPr id="1026" name="Text Box 2"/>
          <p:cNvSpPr txBox="1">
            <a:spLocks noGrp="1" noChangeArrowheads="1"/>
          </p:cNvSpPr>
          <p:nvPr>
            <p:ph type="sldNum" sz="quarter" idx="4"/>
          </p:nvPr>
        </p:nvSpPr>
        <p:spPr bwMode="auto">
          <a:xfrm>
            <a:off x="342900" y="139700"/>
            <a:ext cx="527050" cy="4318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l" eaLnBrk="1" hangingPunct="1">
              <a:defRPr sz="3000" b="0" smtClean="0">
                <a:solidFill>
                  <a:srgbClr val="00AA4E"/>
                </a:solidFill>
                <a:latin typeface="Segoe UI Bold" panose="020B0802040204020203" pitchFamily="34" charset="0"/>
                <a:sym typeface="Segoe UI Bold" panose="020B0802040204020203" pitchFamily="34" charset="0"/>
              </a:defRPr>
            </a:lvl1pPr>
          </a:lstStyle>
          <a:p>
            <a:pPr>
              <a:defRPr/>
            </a:pPr>
            <a:fld id="{A0F18125-8BA6-41D2-8280-16387E1CE10C}" type="slidenum">
              <a:rPr lang="en-US" altLang="en-US"/>
              <a:pPr>
                <a:defRPr/>
              </a:pPr>
              <a:t>‹#›</a:t>
            </a:fld>
            <a:endParaRPr lang="en-US" altLang="en-US"/>
          </a:p>
        </p:txBody>
      </p:sp>
      <p:sp>
        <p:nvSpPr>
          <p:cNvPr id="1028" name="Rectangle 3"/>
          <p:cNvSpPr>
            <a:spLocks noGrp="1" noChangeArrowheads="1"/>
          </p:cNvSpPr>
          <p:nvPr>
            <p:ph type="title"/>
          </p:nvPr>
        </p:nvSpPr>
        <p:spPr bwMode="auto">
          <a:xfrm>
            <a:off x="317500" y="1943100"/>
            <a:ext cx="12369800"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sym typeface="Segoe UI Bold" panose="020B0802040204020203" pitchFamily="34" charset="0"/>
              </a:rPr>
              <a:t>Click to edit Master title style</a:t>
            </a:r>
          </a:p>
        </p:txBody>
      </p:sp>
      <p:sp>
        <p:nvSpPr>
          <p:cNvPr id="1029" name="Rectangle 4"/>
          <p:cNvSpPr>
            <a:spLocks noGrp="1" noChangeArrowheads="1"/>
          </p:cNvSpPr>
          <p:nvPr>
            <p:ph type="body" idx="1"/>
          </p:nvPr>
        </p:nvSpPr>
        <p:spPr bwMode="auto">
          <a:xfrm>
            <a:off x="330200" y="6527800"/>
            <a:ext cx="12331700"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altLang="en-US">
                <a:sym typeface="Segoe UI Bold" panose="020B0802040204020203" pitchFamily="34" charset="0"/>
              </a:rPr>
              <a:t>Click to edit Master text styles</a:t>
            </a:r>
          </a:p>
          <a:p>
            <a:pPr lvl="1"/>
            <a:r>
              <a:rPr lang="en-US" altLang="en-US">
                <a:sym typeface="Segoe UI Bold" panose="020B0802040204020203" pitchFamily="34" charset="0"/>
              </a:rPr>
              <a:t>Second level</a:t>
            </a:r>
          </a:p>
          <a:p>
            <a:pPr lvl="2"/>
            <a:r>
              <a:rPr lang="en-US" altLang="en-US">
                <a:sym typeface="Segoe UI Bold" panose="020B0802040204020203" pitchFamily="34" charset="0"/>
              </a:rPr>
              <a:t>Third level</a:t>
            </a:r>
          </a:p>
          <a:p>
            <a:pPr lvl="3"/>
            <a:r>
              <a:rPr lang="en-US" altLang="en-US">
                <a:sym typeface="Segoe UI Bold" panose="020B0802040204020203" pitchFamily="34" charset="0"/>
              </a:rPr>
              <a:t>Fourth level</a:t>
            </a:r>
          </a:p>
          <a:p>
            <a:pPr lvl="4"/>
            <a:r>
              <a:rPr lang="en-US" altLang="en-US">
                <a:sym typeface="Segoe UI Bold" panose="020B0802040204020203" pitchFamily="34" charset="0"/>
              </a:rPr>
              <a:t>Fifth level</a:t>
            </a:r>
          </a:p>
        </p:txBody>
      </p:sp>
      <p:pic>
        <p:nvPicPr>
          <p:cNvPr id="1030"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3004800" cy="975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1031"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928225" y="965200"/>
            <a:ext cx="24701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hf hdr="0" ftr="0" dt="0"/>
  <p:txStyles>
    <p:titleStyle>
      <a:lvl1pPr algn="l" rtl="0" eaLnBrk="0" fontAlgn="base" hangingPunct="0">
        <a:spcBef>
          <a:spcPts val="200"/>
        </a:spcBef>
        <a:spcAft>
          <a:spcPct val="0"/>
        </a:spcAft>
        <a:defRPr sz="6400">
          <a:solidFill>
            <a:srgbClr val="FFFFFF"/>
          </a:solidFill>
          <a:latin typeface="+mj-lt"/>
          <a:ea typeface="+mj-ea"/>
          <a:cs typeface="+mj-cs"/>
          <a:sym typeface="Segoe UI Bold" panose="020B0802040204020203" pitchFamily="34" charset="0"/>
        </a:defRPr>
      </a:lvl1pPr>
      <a:lvl2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2pPr>
      <a:lvl3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3pPr>
      <a:lvl4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4pPr>
      <a:lvl5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5pPr>
      <a:lvl6pPr marL="4572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6pPr>
      <a:lvl7pPr marL="9144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7pPr>
      <a:lvl8pPr marL="13716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8pPr>
      <a:lvl9pPr marL="18288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9pPr>
    </p:titleStyle>
    <p:bodyStyle>
      <a:lvl1pPr marL="88900" indent="-88900" algn="l" rtl="0" eaLnBrk="0" fontAlgn="base" hangingPunct="0">
        <a:lnSpc>
          <a:spcPct val="52000"/>
        </a:lnSpc>
        <a:spcBef>
          <a:spcPts val="2600"/>
        </a:spcBef>
        <a:spcAft>
          <a:spcPct val="0"/>
        </a:spcAft>
        <a:buChar char="•"/>
        <a:defRPr sz="2800">
          <a:solidFill>
            <a:schemeClr val="tx1"/>
          </a:solidFill>
          <a:latin typeface="+mn-lt"/>
          <a:ea typeface="+mn-ea"/>
          <a:cs typeface="+mn-cs"/>
          <a:sym typeface="Segoe UI Bold" panose="020B0802040204020203" pitchFamily="34" charset="0"/>
        </a:defRPr>
      </a:lvl1pPr>
      <a:lvl2pPr marL="88900" indent="-88900" algn="l" rtl="0" eaLnBrk="0" fontAlgn="base" hangingPunct="0">
        <a:lnSpc>
          <a:spcPct val="48000"/>
        </a:lnSpc>
        <a:spcBef>
          <a:spcPts val="2600"/>
        </a:spcBef>
        <a:spcAft>
          <a:spcPct val="0"/>
        </a:spcAft>
        <a:buChar char="–"/>
        <a:defRPr sz="2600">
          <a:solidFill>
            <a:schemeClr val="tx1"/>
          </a:solidFill>
          <a:latin typeface="+mn-lt"/>
          <a:ea typeface="+mn-ea"/>
          <a:cs typeface="+mn-cs"/>
          <a:sym typeface="Segoe UI Bold" panose="020B0802040204020203" pitchFamily="34" charset="0"/>
        </a:defRPr>
      </a:lvl2pPr>
      <a:lvl3pPr marL="88900" indent="-88900" algn="l" rtl="0" eaLnBrk="0" fontAlgn="base" hangingPunct="0">
        <a:lnSpc>
          <a:spcPct val="44000"/>
        </a:lnSpc>
        <a:spcBef>
          <a:spcPts val="2600"/>
        </a:spcBef>
        <a:spcAft>
          <a:spcPct val="0"/>
        </a:spcAft>
        <a:buChar char="•"/>
        <a:defRPr sz="2400">
          <a:solidFill>
            <a:schemeClr val="tx1"/>
          </a:solidFill>
          <a:latin typeface="+mn-lt"/>
          <a:ea typeface="+mn-ea"/>
          <a:cs typeface="+mn-cs"/>
          <a:sym typeface="Segoe UI Bold" panose="020B0802040204020203" pitchFamily="34" charset="0"/>
        </a:defRPr>
      </a:lvl3pPr>
      <a:lvl4pPr marL="88900" indent="-88900" algn="l" rtl="0" eaLnBrk="0" fontAlgn="base" hangingPunct="0">
        <a:lnSpc>
          <a:spcPct val="39000"/>
        </a:lnSpc>
        <a:spcBef>
          <a:spcPts val="2600"/>
        </a:spcBef>
        <a:spcAft>
          <a:spcPct val="0"/>
        </a:spcAft>
        <a:buChar char="–"/>
        <a:defRPr sz="2200">
          <a:solidFill>
            <a:schemeClr val="tx1"/>
          </a:solidFill>
          <a:latin typeface="+mn-lt"/>
          <a:ea typeface="+mn-ea"/>
          <a:cs typeface="+mn-cs"/>
          <a:sym typeface="Segoe UI Bold" panose="020B0802040204020203" pitchFamily="34" charset="0"/>
        </a:defRPr>
      </a:lvl4pPr>
      <a:lvl5pPr marL="88900" indent="-88900" algn="l" rtl="0" eaLnBrk="0" fontAlgn="base" hangingPunct="0">
        <a:lnSpc>
          <a:spcPct val="39000"/>
        </a:lnSpc>
        <a:spcBef>
          <a:spcPts val="2600"/>
        </a:spcBef>
        <a:spcAft>
          <a:spcPct val="0"/>
        </a:spcAft>
        <a:buChar char="»"/>
        <a:defRPr sz="2200">
          <a:solidFill>
            <a:schemeClr val="tx1"/>
          </a:solidFill>
          <a:latin typeface="+mn-lt"/>
          <a:ea typeface="+mn-ea"/>
          <a:cs typeface="+mn-cs"/>
          <a:sym typeface="Segoe UI Bold" panose="020B0802040204020203" pitchFamily="34" charset="0"/>
        </a:defRPr>
      </a:lvl5pPr>
      <a:lvl6pPr marL="546100" indent="-88900" algn="l" rtl="0" fontAlgn="base">
        <a:lnSpc>
          <a:spcPct val="39000"/>
        </a:lnSpc>
        <a:spcBef>
          <a:spcPts val="2600"/>
        </a:spcBef>
        <a:spcAft>
          <a:spcPct val="0"/>
        </a:spcAft>
        <a:defRPr sz="2200">
          <a:solidFill>
            <a:schemeClr val="tx1"/>
          </a:solidFill>
          <a:latin typeface="+mn-lt"/>
          <a:ea typeface="+mn-ea"/>
          <a:cs typeface="+mn-cs"/>
          <a:sym typeface="Segoe UI Bold" charset="0"/>
        </a:defRPr>
      </a:lvl6pPr>
      <a:lvl7pPr marL="1003300" indent="-88900" algn="l" rtl="0" fontAlgn="base">
        <a:lnSpc>
          <a:spcPct val="39000"/>
        </a:lnSpc>
        <a:spcBef>
          <a:spcPts val="2600"/>
        </a:spcBef>
        <a:spcAft>
          <a:spcPct val="0"/>
        </a:spcAft>
        <a:defRPr sz="2200">
          <a:solidFill>
            <a:schemeClr val="tx1"/>
          </a:solidFill>
          <a:latin typeface="+mn-lt"/>
          <a:ea typeface="+mn-ea"/>
          <a:cs typeface="+mn-cs"/>
          <a:sym typeface="Segoe UI Bold" charset="0"/>
        </a:defRPr>
      </a:lvl7pPr>
      <a:lvl8pPr marL="1460500" indent="-88900" algn="l" rtl="0" fontAlgn="base">
        <a:lnSpc>
          <a:spcPct val="39000"/>
        </a:lnSpc>
        <a:spcBef>
          <a:spcPts val="2600"/>
        </a:spcBef>
        <a:spcAft>
          <a:spcPct val="0"/>
        </a:spcAft>
        <a:defRPr sz="2200">
          <a:solidFill>
            <a:schemeClr val="tx1"/>
          </a:solidFill>
          <a:latin typeface="+mn-lt"/>
          <a:ea typeface="+mn-ea"/>
          <a:cs typeface="+mn-cs"/>
          <a:sym typeface="Segoe UI Bold" charset="0"/>
        </a:defRPr>
      </a:lvl8pPr>
      <a:lvl9pPr marL="1917700" indent="-88900" algn="l" rtl="0" fontAlgn="base">
        <a:lnSpc>
          <a:spcPct val="39000"/>
        </a:lnSpc>
        <a:spcBef>
          <a:spcPts val="2600"/>
        </a:spcBef>
        <a:spcAft>
          <a:spcPct val="0"/>
        </a:spcAft>
        <a:defRPr sz="2200">
          <a:solidFill>
            <a:schemeClr val="tx1"/>
          </a:solidFill>
          <a:latin typeface="+mn-lt"/>
          <a:ea typeface="+mn-ea"/>
          <a:cs typeface="+mn-cs"/>
          <a:sym typeface="Segoe UI Bold" charset="0"/>
        </a:defRPr>
      </a:lvl9pPr>
    </p:bodyStyle>
    <p:otherStyle>
      <a:defPPr>
        <a:defRPr lang="lt-L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pPr eaLnBrk="1" fontAlgn="auto" hangingPunct="1">
              <a:spcBef>
                <a:spcPts val="0"/>
              </a:spcBef>
              <a:spcAft>
                <a:spcPts val="0"/>
              </a:spcAft>
            </a:pPr>
            <a:fld id="{CCEC2E88-B256-4713-AB6D-719AF8211D0D}" type="datetimeFigureOut">
              <a:rPr lang="lt-LT" b="0" smtClean="0">
                <a:solidFill>
                  <a:prstClr val="black">
                    <a:tint val="75000"/>
                  </a:prstClr>
                </a:solidFill>
                <a:latin typeface="Calibri" panose="020F0502020204030204"/>
                <a:ea typeface="+mn-ea"/>
                <a:cs typeface="+mn-cs"/>
              </a:rPr>
              <a:pPr eaLnBrk="1" fontAlgn="auto" hangingPunct="1">
                <a:spcBef>
                  <a:spcPts val="0"/>
                </a:spcBef>
                <a:spcAft>
                  <a:spcPts val="0"/>
                </a:spcAft>
              </a:pPr>
              <a:t>2019-01-07</a:t>
            </a:fld>
            <a:endParaRPr lang="lt-LT" b="0">
              <a:solidFill>
                <a:prstClr val="black">
                  <a:tint val="75000"/>
                </a:prstClr>
              </a:solidFill>
              <a:latin typeface="Calibri" panose="020F0502020204030204"/>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pPr eaLnBrk="1" fontAlgn="auto" hangingPunct="1">
              <a:spcBef>
                <a:spcPts val="0"/>
              </a:spcBef>
              <a:spcAft>
                <a:spcPts val="0"/>
              </a:spcAft>
            </a:pPr>
            <a:endParaRPr lang="lt-LT" b="0">
              <a:solidFill>
                <a:prstClr val="black">
                  <a:tint val="75000"/>
                </a:prstClr>
              </a:solidFill>
              <a:latin typeface="Calibri" panose="020F0502020204030204"/>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pPr eaLnBrk="1" fontAlgn="auto" hangingPunct="1">
              <a:spcBef>
                <a:spcPts val="0"/>
              </a:spcBef>
              <a:spcAft>
                <a:spcPts val="0"/>
              </a:spcAft>
            </a:pPr>
            <a:fld id="{626D987C-B26A-4875-8C9A-FAA43CC35D2D}" type="slidenum">
              <a:rPr lang="lt-LT" b="0" smtClean="0">
                <a:solidFill>
                  <a:prstClr val="black">
                    <a:tint val="75000"/>
                  </a:prstClr>
                </a:solidFill>
                <a:latin typeface="Calibri" panose="020F0502020204030204"/>
                <a:ea typeface="+mn-ea"/>
                <a:cs typeface="+mn-cs"/>
              </a:rPr>
              <a:pPr eaLnBrk="1" fontAlgn="auto" hangingPunct="1">
                <a:spcBef>
                  <a:spcPts val="0"/>
                </a:spcBef>
                <a:spcAft>
                  <a:spcPts val="0"/>
                </a:spcAft>
              </a:pPr>
              <a:t>‹#›</a:t>
            </a:fld>
            <a:endParaRPr lang="lt-LT" b="0">
              <a:solidFill>
                <a:prstClr val="black">
                  <a:tint val="75000"/>
                </a:prstClr>
              </a:solidFill>
              <a:latin typeface="Calibri" panose="020F0502020204030204"/>
              <a:ea typeface="+mn-ea"/>
              <a:cs typeface="+mn-cs"/>
            </a:endParaRPr>
          </a:p>
        </p:txBody>
      </p:sp>
    </p:spTree>
    <p:extLst>
      <p:ext uri="{BB962C8B-B14F-4D97-AF65-F5344CB8AC3E}">
        <p14:creationId xmlns:p14="http://schemas.microsoft.com/office/powerpoint/2010/main" val="1918230988"/>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pPr eaLnBrk="1" fontAlgn="auto" hangingPunct="1">
              <a:spcBef>
                <a:spcPts val="0"/>
              </a:spcBef>
              <a:spcAft>
                <a:spcPts val="0"/>
              </a:spcAft>
            </a:pPr>
            <a:fld id="{CCEC2E88-B256-4713-AB6D-719AF8211D0D}" type="datetimeFigureOut">
              <a:rPr lang="lt-LT" b="0" smtClean="0">
                <a:solidFill>
                  <a:prstClr val="black">
                    <a:tint val="75000"/>
                  </a:prstClr>
                </a:solidFill>
                <a:latin typeface="Calibri" panose="020F0502020204030204"/>
                <a:ea typeface="+mn-ea"/>
                <a:cs typeface="+mn-cs"/>
              </a:rPr>
              <a:pPr eaLnBrk="1" fontAlgn="auto" hangingPunct="1">
                <a:spcBef>
                  <a:spcPts val="0"/>
                </a:spcBef>
                <a:spcAft>
                  <a:spcPts val="0"/>
                </a:spcAft>
              </a:pPr>
              <a:t>2019-01-07</a:t>
            </a:fld>
            <a:endParaRPr lang="lt-LT" b="0">
              <a:solidFill>
                <a:prstClr val="black">
                  <a:tint val="75000"/>
                </a:prstClr>
              </a:solidFill>
              <a:latin typeface="Calibri" panose="020F0502020204030204"/>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pPr eaLnBrk="1" fontAlgn="auto" hangingPunct="1">
              <a:spcBef>
                <a:spcPts val="0"/>
              </a:spcBef>
              <a:spcAft>
                <a:spcPts val="0"/>
              </a:spcAft>
            </a:pPr>
            <a:endParaRPr lang="lt-LT" b="0">
              <a:solidFill>
                <a:prstClr val="black">
                  <a:tint val="75000"/>
                </a:prstClr>
              </a:solidFill>
              <a:latin typeface="Calibri" panose="020F0502020204030204"/>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pPr eaLnBrk="1" fontAlgn="auto" hangingPunct="1">
              <a:spcBef>
                <a:spcPts val="0"/>
              </a:spcBef>
              <a:spcAft>
                <a:spcPts val="0"/>
              </a:spcAft>
            </a:pPr>
            <a:fld id="{626D987C-B26A-4875-8C9A-FAA43CC35D2D}" type="slidenum">
              <a:rPr lang="lt-LT" b="0" smtClean="0">
                <a:solidFill>
                  <a:prstClr val="black">
                    <a:tint val="75000"/>
                  </a:prstClr>
                </a:solidFill>
                <a:latin typeface="Calibri" panose="020F0502020204030204"/>
                <a:ea typeface="+mn-ea"/>
                <a:cs typeface="+mn-cs"/>
              </a:rPr>
              <a:pPr eaLnBrk="1" fontAlgn="auto" hangingPunct="1">
                <a:spcBef>
                  <a:spcPts val="0"/>
                </a:spcBef>
                <a:spcAft>
                  <a:spcPts val="0"/>
                </a:spcAft>
              </a:pPr>
              <a:t>‹#›</a:t>
            </a:fld>
            <a:endParaRPr lang="lt-LT" b="0">
              <a:solidFill>
                <a:prstClr val="black">
                  <a:tint val="75000"/>
                </a:prstClr>
              </a:solidFill>
              <a:latin typeface="Calibri" panose="020F0502020204030204"/>
              <a:ea typeface="+mn-ea"/>
              <a:cs typeface="+mn-cs"/>
            </a:endParaRPr>
          </a:p>
        </p:txBody>
      </p:sp>
    </p:spTree>
    <p:extLst>
      <p:ext uri="{BB962C8B-B14F-4D97-AF65-F5344CB8AC3E}">
        <p14:creationId xmlns:p14="http://schemas.microsoft.com/office/powerpoint/2010/main" val="1884058906"/>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p:cNvSpPr>
          <p:nvPr/>
        </p:nvSpPr>
        <p:spPr bwMode="auto">
          <a:xfrm>
            <a:off x="228600" y="787400"/>
            <a:ext cx="12534900" cy="2082800"/>
          </a:xfrm>
          <a:prstGeom prst="rect">
            <a:avLst/>
          </a:prstGeom>
          <a:solidFill>
            <a:srgbClr val="00B44E"/>
          </a:solidFill>
          <a:ln w="25400" cap="flat">
            <a:noFill/>
            <a:miter lim="800000"/>
            <a:headEnd type="none" w="med" len="med"/>
            <a:tailEnd type="none" w="med" len="med"/>
          </a:ln>
        </p:spPr>
        <p:txBody>
          <a:bodyPr lIns="0" tIns="0" rIns="0" bIns="0"/>
          <a:lstStyle>
            <a:lvl1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1pPr>
            <a:lvl2pPr marL="37931725" indent="-37474525"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2pPr>
            <a:lvl3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3pPr>
            <a:lvl4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4pPr>
            <a:lvl5pPr eaLnBrk="0" hangingPunct="0">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5pPr>
            <a:lvl6pPr marL="4572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6pPr>
            <a:lvl7pPr marL="9144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7pPr>
            <a:lvl8pPr marL="13716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8pPr>
            <a:lvl9pPr marL="1828800" eaLnBrk="0" fontAlgn="base" hangingPunct="0">
              <a:spcBef>
                <a:spcPct val="0"/>
              </a:spcBef>
              <a:spcAft>
                <a:spcPct val="0"/>
              </a:spcAft>
              <a:defRPr sz="2600" b="1">
                <a:solidFill>
                  <a:srgbClr val="6B7985"/>
                </a:solidFill>
                <a:latin typeface="Helvetica Neue" pitchFamily="-84" charset="0"/>
                <a:ea typeface="Arial Unicode MS" pitchFamily="34" charset="-128"/>
                <a:cs typeface="Arial Unicode MS" pitchFamily="34" charset="-128"/>
                <a:sym typeface="Helvetica Neue" pitchFamily="-84" charset="0"/>
              </a:defRPr>
            </a:lvl9pPr>
          </a:lstStyle>
          <a:p>
            <a:pPr algn="ctr" eaLnBrk="1" hangingPunct="1">
              <a:defRPr/>
            </a:pPr>
            <a:endParaRPr lang="lt-LT" altLang="en-US"/>
          </a:p>
        </p:txBody>
      </p:sp>
      <p:pic>
        <p:nvPicPr>
          <p:cNvPr id="2051"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3004800" cy="975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5123" name="Text Box 3"/>
          <p:cNvSpPr txBox="1">
            <a:spLocks noGrp="1" noChangeArrowheads="1"/>
          </p:cNvSpPr>
          <p:nvPr>
            <p:ph type="sldNum" sz="quarter" idx="4"/>
          </p:nvPr>
        </p:nvSpPr>
        <p:spPr bwMode="auto">
          <a:xfrm>
            <a:off x="342900" y="139700"/>
            <a:ext cx="527050" cy="4318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l" eaLnBrk="1" hangingPunct="1">
              <a:defRPr sz="3000" b="0" smtClean="0">
                <a:solidFill>
                  <a:srgbClr val="00AA4E"/>
                </a:solidFill>
                <a:latin typeface="Segoe UI Bold" panose="020B0802040204020203" pitchFamily="34" charset="0"/>
                <a:sym typeface="Segoe UI Bold" panose="020B0802040204020203" pitchFamily="34" charset="0"/>
              </a:defRPr>
            </a:lvl1pPr>
          </a:lstStyle>
          <a:p>
            <a:pPr>
              <a:defRPr/>
            </a:pPr>
            <a:fld id="{15C7FC28-0093-406D-BE95-238C0B1A6954}" type="slidenum">
              <a:rPr lang="en-US" altLang="en-US"/>
              <a:pPr>
                <a:defRPr/>
              </a:pPr>
              <a:t>‹#›</a:t>
            </a:fld>
            <a:endParaRPr lang="en-US" altLang="en-US"/>
          </a:p>
        </p:txBody>
      </p:sp>
      <p:sp>
        <p:nvSpPr>
          <p:cNvPr id="2053" name="Rectangle 4"/>
          <p:cNvSpPr>
            <a:spLocks noGrp="1" noChangeArrowheads="1"/>
          </p:cNvSpPr>
          <p:nvPr>
            <p:ph type="title"/>
          </p:nvPr>
        </p:nvSpPr>
        <p:spPr bwMode="auto">
          <a:xfrm>
            <a:off x="317500" y="838200"/>
            <a:ext cx="123698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sym typeface="Segoe UI Bold" panose="020B0802040204020203" pitchFamily="34" charset="0"/>
              </a:rPr>
              <a:t>Click to edit Master title style</a:t>
            </a:r>
          </a:p>
        </p:txBody>
      </p:sp>
      <p:pic>
        <p:nvPicPr>
          <p:cNvPr id="2054" name="Picture 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928225" y="965200"/>
            <a:ext cx="24701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Lst>
  <p:transition/>
  <p:hf hdr="0" ftr="0" dt="0"/>
  <p:txStyles>
    <p:titleStyle>
      <a:lvl1pPr algn="l" rtl="0" eaLnBrk="0" fontAlgn="base" hangingPunct="0">
        <a:spcBef>
          <a:spcPts val="200"/>
        </a:spcBef>
        <a:spcAft>
          <a:spcPct val="0"/>
        </a:spcAft>
        <a:defRPr sz="6400">
          <a:solidFill>
            <a:srgbClr val="FFFFFF"/>
          </a:solidFill>
          <a:latin typeface="+mj-lt"/>
          <a:ea typeface="+mj-ea"/>
          <a:cs typeface="+mj-cs"/>
          <a:sym typeface="Segoe UI Bold" panose="020B0802040204020203" pitchFamily="34" charset="0"/>
        </a:defRPr>
      </a:lvl1pPr>
      <a:lvl2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2pPr>
      <a:lvl3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3pPr>
      <a:lvl4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4pPr>
      <a:lvl5pPr algn="l" rtl="0" eaLnBrk="0" fontAlgn="base" hangingPunct="0">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panose="020B0802040204020203" pitchFamily="34" charset="0"/>
        </a:defRPr>
      </a:lvl5pPr>
      <a:lvl6pPr marL="4572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6pPr>
      <a:lvl7pPr marL="9144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7pPr>
      <a:lvl8pPr marL="13716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8pPr>
      <a:lvl9pPr marL="1828800" algn="l" rtl="0" fontAlgn="base">
        <a:spcBef>
          <a:spcPts val="200"/>
        </a:spcBef>
        <a:spcAft>
          <a:spcPct val="0"/>
        </a:spcAft>
        <a:defRPr sz="6400">
          <a:solidFill>
            <a:srgbClr val="FFFFFF"/>
          </a:solidFill>
          <a:latin typeface="Segoe UI Bold" charset="0"/>
          <a:ea typeface="Arial Unicode MS" pitchFamily="-84" charset="0"/>
          <a:cs typeface="Arial Unicode MS" pitchFamily="-84" charset="0"/>
          <a:sym typeface="Segoe UI Bold" charset="0"/>
        </a:defRPr>
      </a:lvl9pPr>
    </p:titleStyle>
    <p:bodyStyle>
      <a:lvl1pPr marL="919163" indent="-601663" algn="l" rtl="0" eaLnBrk="0" fontAlgn="base" hangingPunct="0">
        <a:spcBef>
          <a:spcPts val="2600"/>
        </a:spcBef>
        <a:spcAft>
          <a:spcPct val="0"/>
        </a:spcAft>
        <a:buSzPct val="176000"/>
        <a:buChar char="•"/>
        <a:defRPr sz="2800" b="1">
          <a:solidFill>
            <a:schemeClr val="tx1"/>
          </a:solidFill>
          <a:latin typeface="+mn-lt"/>
          <a:ea typeface="+mn-ea"/>
          <a:cs typeface="+mn-cs"/>
          <a:sym typeface="Helvetica Neue" pitchFamily="-84" charset="0"/>
        </a:defRPr>
      </a:lvl1pPr>
      <a:lvl2pPr marL="1339850" indent="-565150" algn="l" rtl="0" eaLnBrk="0" fontAlgn="base" hangingPunct="0">
        <a:spcBef>
          <a:spcPts val="2600"/>
        </a:spcBef>
        <a:spcAft>
          <a:spcPct val="0"/>
        </a:spcAft>
        <a:buSzPct val="176000"/>
        <a:buChar char="•"/>
        <a:defRPr sz="2600" b="1">
          <a:solidFill>
            <a:schemeClr val="tx1"/>
          </a:solidFill>
          <a:latin typeface="+mn-lt"/>
          <a:ea typeface="+mn-ea"/>
          <a:cs typeface="+mn-cs"/>
          <a:sym typeface="Helvetica Neue" pitchFamily="-84" charset="0"/>
        </a:defRPr>
      </a:lvl2pPr>
      <a:lvl3pPr marL="1749425" indent="-530225" algn="l" rtl="0" eaLnBrk="0" fontAlgn="base" hangingPunct="0">
        <a:spcBef>
          <a:spcPts val="2600"/>
        </a:spcBef>
        <a:spcAft>
          <a:spcPct val="0"/>
        </a:spcAft>
        <a:buSzPct val="176000"/>
        <a:buChar char="•"/>
        <a:defRPr sz="2400" b="1">
          <a:solidFill>
            <a:schemeClr val="tx1"/>
          </a:solidFill>
          <a:latin typeface="+mn-lt"/>
          <a:ea typeface="+mn-ea"/>
          <a:cs typeface="+mn-cs"/>
          <a:sym typeface="Helvetica Neue" pitchFamily="-84" charset="0"/>
        </a:defRPr>
      </a:lvl3pPr>
      <a:lvl4pPr marL="2157413" indent="-493713" algn="l" rtl="0" eaLnBrk="0" fontAlgn="base" hangingPunct="0">
        <a:spcBef>
          <a:spcPts val="2600"/>
        </a:spcBef>
        <a:spcAft>
          <a:spcPct val="0"/>
        </a:spcAft>
        <a:buSzPct val="176000"/>
        <a:buChar char="•"/>
        <a:defRPr sz="2200" b="1">
          <a:solidFill>
            <a:schemeClr val="tx1"/>
          </a:solidFill>
          <a:latin typeface="+mn-lt"/>
          <a:ea typeface="+mn-ea"/>
          <a:cs typeface="+mn-cs"/>
          <a:sym typeface="Helvetica Neue" pitchFamily="-84" charset="0"/>
        </a:defRPr>
      </a:lvl4pPr>
      <a:lvl5pPr marL="2614613" indent="-493713" algn="l" rtl="0" eaLnBrk="0" fontAlgn="base" hangingPunct="0">
        <a:spcBef>
          <a:spcPts val="2600"/>
        </a:spcBef>
        <a:spcAft>
          <a:spcPct val="0"/>
        </a:spcAft>
        <a:buSzPct val="176000"/>
        <a:buChar char="•"/>
        <a:defRPr sz="2200" b="1">
          <a:solidFill>
            <a:schemeClr val="tx1"/>
          </a:solidFill>
          <a:latin typeface="+mn-lt"/>
          <a:ea typeface="+mn-ea"/>
          <a:cs typeface="+mn-cs"/>
          <a:sym typeface="Helvetica Neue" pitchFamily="-84" charset="0"/>
        </a:defRPr>
      </a:lvl5pPr>
      <a:lvl6pPr marL="3071813" indent="-493713" algn="l" rtl="0" fontAlgn="base">
        <a:spcBef>
          <a:spcPts val="2600"/>
        </a:spcBef>
        <a:spcAft>
          <a:spcPct val="0"/>
        </a:spcAft>
        <a:buSzPct val="176000"/>
        <a:buChar char="•"/>
        <a:defRPr sz="2200" b="1">
          <a:solidFill>
            <a:schemeClr val="tx1"/>
          </a:solidFill>
          <a:latin typeface="+mn-lt"/>
          <a:ea typeface="+mn-ea"/>
          <a:cs typeface="+mn-cs"/>
          <a:sym typeface="Helvetica Neue" pitchFamily="-84" charset="0"/>
        </a:defRPr>
      </a:lvl6pPr>
      <a:lvl7pPr marL="3529013" indent="-493713" algn="l" rtl="0" fontAlgn="base">
        <a:spcBef>
          <a:spcPts val="2600"/>
        </a:spcBef>
        <a:spcAft>
          <a:spcPct val="0"/>
        </a:spcAft>
        <a:buSzPct val="176000"/>
        <a:buChar char="•"/>
        <a:defRPr sz="2200" b="1">
          <a:solidFill>
            <a:schemeClr val="tx1"/>
          </a:solidFill>
          <a:latin typeface="+mn-lt"/>
          <a:ea typeface="+mn-ea"/>
          <a:cs typeface="+mn-cs"/>
          <a:sym typeface="Helvetica Neue" pitchFamily="-84" charset="0"/>
        </a:defRPr>
      </a:lvl7pPr>
      <a:lvl8pPr marL="3986213" indent="-493713" algn="l" rtl="0" fontAlgn="base">
        <a:spcBef>
          <a:spcPts val="2600"/>
        </a:spcBef>
        <a:spcAft>
          <a:spcPct val="0"/>
        </a:spcAft>
        <a:buSzPct val="176000"/>
        <a:buChar char="•"/>
        <a:defRPr sz="2200" b="1">
          <a:solidFill>
            <a:schemeClr val="tx1"/>
          </a:solidFill>
          <a:latin typeface="+mn-lt"/>
          <a:ea typeface="+mn-ea"/>
          <a:cs typeface="+mn-cs"/>
          <a:sym typeface="Helvetica Neue" pitchFamily="-84" charset="0"/>
        </a:defRPr>
      </a:lvl8pPr>
      <a:lvl9pPr marL="4443413" indent="-493713" algn="l" rtl="0" fontAlgn="base">
        <a:spcBef>
          <a:spcPts val="2600"/>
        </a:spcBef>
        <a:spcAft>
          <a:spcPct val="0"/>
        </a:spcAft>
        <a:buSzPct val="176000"/>
        <a:buChar char="•"/>
        <a:defRPr sz="2200" b="1">
          <a:solidFill>
            <a:schemeClr val="tx1"/>
          </a:solidFill>
          <a:latin typeface="+mn-lt"/>
          <a:ea typeface="+mn-ea"/>
          <a:cs typeface="+mn-cs"/>
          <a:sym typeface="Helvetica Neue" pitchFamily="-84" charset="0"/>
        </a:defRPr>
      </a:lvl9pPr>
    </p:bodyStyle>
    <p:otherStyle>
      <a:defPPr>
        <a:defRPr lang="lt-L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171938334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169185045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20594679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2594221882"/>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382565863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3555998170"/>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894080" y="519290"/>
            <a:ext cx="11216640" cy="18852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894080" y="2596444"/>
            <a:ext cx="11216640" cy="61885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fontAlgn="auto">
              <a:spcBef>
                <a:spcPts val="0"/>
              </a:spcBef>
              <a:spcAft>
                <a:spcPts val="0"/>
              </a:spcAft>
              <a:defRPr sz="1280" smtClean="0">
                <a:solidFill>
                  <a:schemeClr val="tx1">
                    <a:tint val="75000"/>
                  </a:schemeClr>
                </a:solidFill>
                <a:latin typeface="+mn-lt"/>
              </a:defRPr>
            </a:lvl1pPr>
          </a:lstStyle>
          <a:p>
            <a:pPr eaLnBrk="1" hangingPunct="1">
              <a:defRPr/>
            </a:pPr>
            <a:fld id="{95569A2E-FA74-4632-83A1-F21D9EE58885}" type="datetimeFigureOut">
              <a:rPr lang="lt-LT" b="0">
                <a:solidFill>
                  <a:prstClr val="black">
                    <a:tint val="75000"/>
                  </a:prstClr>
                </a:solidFill>
                <a:ea typeface="+mn-ea"/>
                <a:cs typeface="+mn-cs"/>
              </a:rPr>
              <a:pPr eaLnBrk="1" hangingPunct="1">
                <a:defRPr/>
              </a:pPr>
              <a:t>2019-01-07</a:t>
            </a:fld>
            <a:endParaRPr lang="lt-LT" b="0">
              <a:solidFill>
                <a:prstClr val="black">
                  <a:tint val="75000"/>
                </a:prstClr>
              </a:solidFill>
              <a:ea typeface="+mn-ea"/>
              <a:cs typeface="+mn-cs"/>
            </a:endParaRPr>
          </a:p>
        </p:txBody>
      </p:sp>
      <p:sp>
        <p:nvSpPr>
          <p:cNvPr id="5" name="Poraštės vietos rezervavimo ženklas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fontAlgn="auto">
              <a:spcBef>
                <a:spcPts val="0"/>
              </a:spcBef>
              <a:spcAft>
                <a:spcPts val="0"/>
              </a:spcAft>
              <a:defRPr sz="1280">
                <a:solidFill>
                  <a:schemeClr val="tx1">
                    <a:tint val="75000"/>
                  </a:schemeClr>
                </a:solidFill>
                <a:latin typeface="+mn-lt"/>
              </a:defRPr>
            </a:lvl1pPr>
          </a:lstStyle>
          <a:p>
            <a:pPr eaLnBrk="1" hangingPunct="1">
              <a:defRPr/>
            </a:pPr>
            <a:endParaRPr lang="lt-LT" b="0">
              <a:solidFill>
                <a:prstClr val="black">
                  <a:tint val="75000"/>
                </a:prstClr>
              </a:solidFill>
              <a:ea typeface="+mn-ea"/>
              <a:cs typeface="+mn-cs"/>
            </a:endParaRPr>
          </a:p>
        </p:txBody>
      </p:sp>
      <p:sp>
        <p:nvSpPr>
          <p:cNvPr id="6" name="Skaidrės numerio vietos rezervavimo ženklas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fontAlgn="auto">
              <a:spcBef>
                <a:spcPts val="0"/>
              </a:spcBef>
              <a:spcAft>
                <a:spcPts val="0"/>
              </a:spcAft>
              <a:defRPr sz="1280" smtClean="0">
                <a:solidFill>
                  <a:schemeClr val="tx1">
                    <a:tint val="75000"/>
                  </a:schemeClr>
                </a:solidFill>
                <a:latin typeface="+mn-lt"/>
              </a:defRPr>
            </a:lvl1pPr>
          </a:lstStyle>
          <a:p>
            <a:pPr eaLnBrk="1" hangingPunct="1">
              <a:defRPr/>
            </a:pPr>
            <a:fld id="{3F1B8200-71DA-4796-89CD-0514D98FD09D}" type="slidenum">
              <a:rPr lang="lt-LT" b="0">
                <a:solidFill>
                  <a:prstClr val="black">
                    <a:tint val="75000"/>
                  </a:prstClr>
                </a:solidFill>
                <a:ea typeface="+mn-ea"/>
                <a:cs typeface="+mn-cs"/>
              </a:rPr>
              <a:pPr eaLnBrk="1" hangingPunct="1">
                <a:defRPr/>
              </a:pPr>
              <a:t>‹#›</a:t>
            </a:fld>
            <a:endParaRPr lang="lt-LT" b="0">
              <a:solidFill>
                <a:prstClr val="black">
                  <a:tint val="75000"/>
                </a:prstClr>
              </a:solidFill>
              <a:ea typeface="+mn-ea"/>
              <a:cs typeface="+mn-cs"/>
            </a:endParaRPr>
          </a:p>
        </p:txBody>
      </p:sp>
    </p:spTree>
    <p:extLst>
      <p:ext uri="{BB962C8B-B14F-4D97-AF65-F5344CB8AC3E}">
        <p14:creationId xmlns:p14="http://schemas.microsoft.com/office/powerpoint/2010/main" val="3825537705"/>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rtl="0" fontAlgn="base">
        <a:lnSpc>
          <a:spcPct val="90000"/>
        </a:lnSpc>
        <a:spcBef>
          <a:spcPct val="0"/>
        </a:spcBef>
        <a:spcAft>
          <a:spcPct val="0"/>
        </a:spcAft>
        <a:defRPr sz="4693" kern="1200">
          <a:solidFill>
            <a:schemeClr val="tx1"/>
          </a:solidFill>
          <a:latin typeface="+mj-lt"/>
          <a:ea typeface="+mj-ea"/>
          <a:cs typeface="+mj-cs"/>
        </a:defRPr>
      </a:lvl1pPr>
      <a:lvl2pPr algn="l" rtl="0" fontAlgn="base">
        <a:lnSpc>
          <a:spcPct val="90000"/>
        </a:lnSpc>
        <a:spcBef>
          <a:spcPct val="0"/>
        </a:spcBef>
        <a:spcAft>
          <a:spcPct val="0"/>
        </a:spcAft>
        <a:defRPr sz="4693">
          <a:solidFill>
            <a:schemeClr val="tx1"/>
          </a:solidFill>
          <a:latin typeface="Calibri Light"/>
        </a:defRPr>
      </a:lvl2pPr>
      <a:lvl3pPr algn="l" rtl="0" fontAlgn="base">
        <a:lnSpc>
          <a:spcPct val="90000"/>
        </a:lnSpc>
        <a:spcBef>
          <a:spcPct val="0"/>
        </a:spcBef>
        <a:spcAft>
          <a:spcPct val="0"/>
        </a:spcAft>
        <a:defRPr sz="4693">
          <a:solidFill>
            <a:schemeClr val="tx1"/>
          </a:solidFill>
          <a:latin typeface="Calibri Light"/>
        </a:defRPr>
      </a:lvl3pPr>
      <a:lvl4pPr algn="l" rtl="0" fontAlgn="base">
        <a:lnSpc>
          <a:spcPct val="90000"/>
        </a:lnSpc>
        <a:spcBef>
          <a:spcPct val="0"/>
        </a:spcBef>
        <a:spcAft>
          <a:spcPct val="0"/>
        </a:spcAft>
        <a:defRPr sz="4693">
          <a:solidFill>
            <a:schemeClr val="tx1"/>
          </a:solidFill>
          <a:latin typeface="Calibri Light"/>
        </a:defRPr>
      </a:lvl4pPr>
      <a:lvl5pPr algn="l" rtl="0" fontAlgn="base">
        <a:lnSpc>
          <a:spcPct val="90000"/>
        </a:lnSpc>
        <a:spcBef>
          <a:spcPct val="0"/>
        </a:spcBef>
        <a:spcAft>
          <a:spcPct val="0"/>
        </a:spcAft>
        <a:defRPr sz="4693">
          <a:solidFill>
            <a:schemeClr val="tx1"/>
          </a:solidFill>
          <a:latin typeface="Calibri Light"/>
        </a:defRPr>
      </a:lvl5pPr>
      <a:lvl6pPr marL="487695" algn="l" rtl="0" fontAlgn="base">
        <a:lnSpc>
          <a:spcPct val="90000"/>
        </a:lnSpc>
        <a:spcBef>
          <a:spcPct val="0"/>
        </a:spcBef>
        <a:spcAft>
          <a:spcPct val="0"/>
        </a:spcAft>
        <a:defRPr sz="4693">
          <a:solidFill>
            <a:schemeClr val="tx1"/>
          </a:solidFill>
          <a:latin typeface="Calibri Light"/>
        </a:defRPr>
      </a:lvl6pPr>
      <a:lvl7pPr marL="975390" algn="l" rtl="0" fontAlgn="base">
        <a:lnSpc>
          <a:spcPct val="90000"/>
        </a:lnSpc>
        <a:spcBef>
          <a:spcPct val="0"/>
        </a:spcBef>
        <a:spcAft>
          <a:spcPct val="0"/>
        </a:spcAft>
        <a:defRPr sz="4693">
          <a:solidFill>
            <a:schemeClr val="tx1"/>
          </a:solidFill>
          <a:latin typeface="Calibri Light"/>
        </a:defRPr>
      </a:lvl7pPr>
      <a:lvl8pPr marL="1463086" algn="l" rtl="0" fontAlgn="base">
        <a:lnSpc>
          <a:spcPct val="90000"/>
        </a:lnSpc>
        <a:spcBef>
          <a:spcPct val="0"/>
        </a:spcBef>
        <a:spcAft>
          <a:spcPct val="0"/>
        </a:spcAft>
        <a:defRPr sz="4693">
          <a:solidFill>
            <a:schemeClr val="tx1"/>
          </a:solidFill>
          <a:latin typeface="Calibri Light"/>
        </a:defRPr>
      </a:lvl8pPr>
      <a:lvl9pPr marL="1950781" algn="l" rtl="0" fontAlgn="base">
        <a:lnSpc>
          <a:spcPct val="90000"/>
        </a:lnSpc>
        <a:spcBef>
          <a:spcPct val="0"/>
        </a:spcBef>
        <a:spcAft>
          <a:spcPct val="0"/>
        </a:spcAft>
        <a:defRPr sz="4693">
          <a:solidFill>
            <a:schemeClr val="tx1"/>
          </a:solidFill>
          <a:latin typeface="Calibri Light"/>
        </a:defRPr>
      </a:lvl9pPr>
    </p:titleStyle>
    <p:bodyStyle>
      <a:lvl1pPr marL="243848" indent="-243848" algn="l" rtl="0" fontAlgn="base">
        <a:lnSpc>
          <a:spcPct val="90000"/>
        </a:lnSpc>
        <a:spcBef>
          <a:spcPts val="1067"/>
        </a:spcBef>
        <a:spcAft>
          <a:spcPct val="0"/>
        </a:spcAft>
        <a:buFont typeface="Arial" charset="0"/>
        <a:buChar char="•"/>
        <a:defRPr sz="2987" kern="1200">
          <a:solidFill>
            <a:schemeClr val="tx1"/>
          </a:solidFill>
          <a:latin typeface="+mn-lt"/>
          <a:ea typeface="+mn-ea"/>
          <a:cs typeface="+mn-cs"/>
        </a:defRPr>
      </a:lvl1pPr>
      <a:lvl2pPr marL="731543" indent="-243848" algn="l" rtl="0" fontAlgn="base">
        <a:lnSpc>
          <a:spcPct val="90000"/>
        </a:lnSpc>
        <a:spcBef>
          <a:spcPts val="533"/>
        </a:spcBef>
        <a:spcAft>
          <a:spcPct val="0"/>
        </a:spcAft>
        <a:buFont typeface="Arial" charset="0"/>
        <a:buChar char="•"/>
        <a:defRPr sz="2560" kern="1200">
          <a:solidFill>
            <a:schemeClr val="tx1"/>
          </a:solidFill>
          <a:latin typeface="+mn-lt"/>
          <a:ea typeface="+mn-ea"/>
          <a:cs typeface="+mn-cs"/>
        </a:defRPr>
      </a:lvl2pPr>
      <a:lvl3pPr marL="1219238" indent="-243848" algn="l" rtl="0" fontAlgn="base">
        <a:lnSpc>
          <a:spcPct val="90000"/>
        </a:lnSpc>
        <a:spcBef>
          <a:spcPts val="533"/>
        </a:spcBef>
        <a:spcAft>
          <a:spcPct val="0"/>
        </a:spcAft>
        <a:buFont typeface="Arial" charset="0"/>
        <a:buChar char="•"/>
        <a:defRPr sz="2133" kern="1200">
          <a:solidFill>
            <a:schemeClr val="tx1"/>
          </a:solidFill>
          <a:latin typeface="+mn-lt"/>
          <a:ea typeface="+mn-ea"/>
          <a:cs typeface="+mn-cs"/>
        </a:defRPr>
      </a:lvl3pPr>
      <a:lvl4pPr marL="1706933"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4pPr>
      <a:lvl5pPr marL="2194629" indent="-243848" algn="l" rtl="0" fontAlgn="base">
        <a:lnSpc>
          <a:spcPct val="90000"/>
        </a:lnSpc>
        <a:spcBef>
          <a:spcPts val="533"/>
        </a:spcBef>
        <a:spcAft>
          <a:spcPct val="0"/>
        </a:spcAft>
        <a:buFont typeface="Arial" charset="0"/>
        <a:buChar char="•"/>
        <a:defRPr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lt-LT"/>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9.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0.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chart" Target="../charts/chart3.xml"/><Relationship Id="rId4" Type="http://schemas.openxmlformats.org/officeDocument/2006/relationships/diagramLayout" Target="../diagrams/layout1.xml"/><Relationship Id="rId9" Type="http://schemas.openxmlformats.org/officeDocument/2006/relationships/chart" Target="../charts/char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lnSpc>
                <a:spcPct val="52000"/>
              </a:lnSpc>
              <a:spcBef>
                <a:spcPts val="2600"/>
              </a:spcBef>
              <a:buChar char="•"/>
              <a:defRPr sz="28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1pPr>
            <a:lvl2pPr marL="742950" indent="-285750">
              <a:lnSpc>
                <a:spcPct val="48000"/>
              </a:lnSpc>
              <a:spcBef>
                <a:spcPts val="2600"/>
              </a:spcBef>
              <a:buChar char="–"/>
              <a:defRPr sz="26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2pPr>
            <a:lvl3pPr marL="1143000" indent="-228600">
              <a:lnSpc>
                <a:spcPct val="44000"/>
              </a:lnSpc>
              <a:spcBef>
                <a:spcPts val="2600"/>
              </a:spcBef>
              <a:buChar char="•"/>
              <a:defRPr sz="24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3pPr>
            <a:lvl4pPr marL="1600200" indent="-228600">
              <a:lnSpc>
                <a:spcPct val="39000"/>
              </a:lnSpc>
              <a:spcBef>
                <a:spcPts val="2600"/>
              </a:spcBef>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4pPr>
            <a:lvl5pPr marL="2057400" indent="-228600">
              <a:lnSpc>
                <a:spcPct val="39000"/>
              </a:lnSpc>
              <a:spcBef>
                <a:spcPts val="2600"/>
              </a:spcBef>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5pPr>
            <a:lvl6pPr marL="25146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6pPr>
            <a:lvl7pPr marL="29718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7pPr>
            <a:lvl8pPr marL="34290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8pPr>
            <a:lvl9pPr marL="38862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9pPr>
          </a:lstStyle>
          <a:p>
            <a:pPr>
              <a:lnSpc>
                <a:spcPct val="100000"/>
              </a:lnSpc>
              <a:spcBef>
                <a:spcPct val="0"/>
              </a:spcBef>
              <a:buFontTx/>
              <a:buNone/>
            </a:pPr>
            <a:fld id="{21344CA8-AD74-40C6-BCDA-3B4614E31A88}" type="slidenum">
              <a:rPr lang="en-US" altLang="en-US" sz="3000">
                <a:solidFill>
                  <a:srgbClr val="00AA4E"/>
                </a:solidFill>
              </a:rPr>
              <a:pPr>
                <a:lnSpc>
                  <a:spcPct val="100000"/>
                </a:lnSpc>
                <a:spcBef>
                  <a:spcPct val="0"/>
                </a:spcBef>
                <a:buFontTx/>
                <a:buNone/>
              </a:pPr>
              <a:t>1</a:t>
            </a:fld>
            <a:endParaRPr lang="en-US" altLang="en-US" sz="3000">
              <a:solidFill>
                <a:srgbClr val="00AA4E"/>
              </a:solidFill>
            </a:endParaRPr>
          </a:p>
        </p:txBody>
      </p:sp>
      <p:sp>
        <p:nvSpPr>
          <p:cNvPr id="6147" name="Rectangle 2"/>
          <p:cNvSpPr>
            <a:spLocks noGrp="1" noChangeArrowheads="1"/>
          </p:cNvSpPr>
          <p:nvPr>
            <p:ph type="ctrTitle"/>
          </p:nvPr>
        </p:nvSpPr>
        <p:spPr>
          <a:xfrm>
            <a:off x="1317823" y="1000999"/>
            <a:ext cx="10322885" cy="4019817"/>
          </a:xfrm>
        </p:spPr>
        <p:txBody>
          <a:bodyPr/>
          <a:lstStyle/>
          <a:p>
            <a:pPr algn="ctr">
              <a:spcBef>
                <a:spcPts val="0"/>
              </a:spcBef>
            </a:pPr>
            <a:r>
              <a:rPr lang="lt-LT" altLang="en-US" sz="4800" b="1" dirty="0" smtClean="0">
                <a:solidFill>
                  <a:schemeClr val="bg1"/>
                </a:solidFill>
                <a:latin typeface="Arial" panose="020B0604020202020204" pitchFamily="34" charset="0"/>
                <a:cs typeface="Arial" panose="020B0604020202020204" pitchFamily="34" charset="0"/>
              </a:rPr>
              <a:t>SVEIKATOS IR  </a:t>
            </a:r>
            <a:r>
              <a:rPr lang="lt-LT" altLang="en-US" sz="4800" b="1" dirty="0">
                <a:solidFill>
                  <a:schemeClr val="bg1"/>
                </a:solidFill>
                <a:latin typeface="Arial" panose="020B0604020202020204" pitchFamily="34" charset="0"/>
                <a:cs typeface="Arial" panose="020B0604020202020204" pitchFamily="34" charset="0"/>
              </a:rPr>
              <a:t>LYTIŠKUMO UGDYMO </a:t>
            </a:r>
            <a:r>
              <a:rPr lang="lt-LT" altLang="en-US" sz="4800" b="1" dirty="0" smtClean="0">
                <a:solidFill>
                  <a:schemeClr val="bg1"/>
                </a:solidFill>
                <a:latin typeface="Arial" panose="020B0604020202020204" pitchFamily="34" charset="0"/>
                <a:cs typeface="Arial" panose="020B0604020202020204" pitchFamily="34" charset="0"/>
              </a:rPr>
              <a:t>BEI </a:t>
            </a:r>
            <a:r>
              <a:rPr lang="lt-LT" altLang="en-US" sz="4800" b="1" dirty="0">
                <a:solidFill>
                  <a:schemeClr val="bg1"/>
                </a:solidFill>
                <a:latin typeface="Arial" panose="020B0604020202020204" pitchFamily="34" charset="0"/>
                <a:cs typeface="Arial" panose="020B0604020202020204" pitchFamily="34" charset="0"/>
              </a:rPr>
              <a:t>RENGIMO </a:t>
            </a:r>
            <a:r>
              <a:rPr lang="lt-LT" altLang="en-US" sz="4800" b="1" dirty="0" smtClean="0">
                <a:solidFill>
                  <a:schemeClr val="bg1"/>
                </a:solidFill>
                <a:latin typeface="Arial" panose="020B0604020202020204" pitchFamily="34" charset="0"/>
                <a:cs typeface="Arial" panose="020B0604020202020204" pitchFamily="34" charset="0"/>
              </a:rPr>
              <a:t>ŠEIMAI (SLURŠ) BENDROSIOS </a:t>
            </a:r>
            <a:r>
              <a:rPr lang="lt-LT" altLang="en-US" sz="4800" b="1" dirty="0">
                <a:solidFill>
                  <a:schemeClr val="bg1"/>
                </a:solidFill>
                <a:latin typeface="Arial" panose="020B0604020202020204" pitchFamily="34" charset="0"/>
                <a:cs typeface="Arial" panose="020B0604020202020204" pitchFamily="34" charset="0"/>
              </a:rPr>
              <a:t>PROGRAMOS ĮGYVENDINIMAS</a:t>
            </a:r>
          </a:p>
        </p:txBody>
      </p:sp>
      <p:sp>
        <p:nvSpPr>
          <p:cNvPr id="6148" name="Rectangle 3"/>
          <p:cNvSpPr>
            <a:spLocks noGrp="1" noChangeArrowheads="1"/>
          </p:cNvSpPr>
          <p:nvPr>
            <p:ph type="subTitle" idx="1"/>
          </p:nvPr>
        </p:nvSpPr>
        <p:spPr>
          <a:xfrm>
            <a:off x="2537984" y="6821016"/>
            <a:ext cx="9102725" cy="1391161"/>
          </a:xfrm>
        </p:spPr>
        <p:txBody>
          <a:bodyPr/>
          <a:lstStyle/>
          <a:p>
            <a:endParaRPr lang="lt-LT" altLang="en-US" dirty="0"/>
          </a:p>
          <a:p>
            <a:r>
              <a:rPr lang="lt-LT" altLang="en-US" dirty="0" smtClean="0">
                <a:solidFill>
                  <a:schemeClr val="tx2"/>
                </a:solidFill>
              </a:rPr>
              <a:t> </a:t>
            </a:r>
          </a:p>
          <a:p>
            <a:endParaRPr lang="lt-LT" altLang="en-US" dirty="0">
              <a:solidFill>
                <a:schemeClr val="tx2"/>
              </a:solidFill>
            </a:endParaRPr>
          </a:p>
        </p:txBody>
      </p:sp>
      <p:sp>
        <p:nvSpPr>
          <p:cNvPr id="3" name="Stačiakampis 2"/>
          <p:cNvSpPr/>
          <p:nvPr/>
        </p:nvSpPr>
        <p:spPr>
          <a:xfrm>
            <a:off x="5638304" y="6085435"/>
            <a:ext cx="6768752" cy="2862322"/>
          </a:xfrm>
          <a:prstGeom prst="rect">
            <a:avLst/>
          </a:prstGeom>
        </p:spPr>
        <p:txBody>
          <a:bodyPr wrap="square">
            <a:spAutoFit/>
          </a:bodyPr>
          <a:lstStyle/>
          <a:p>
            <a:pPr lvl="0" eaLnBrk="1" fontAlgn="auto" hangingPunct="1">
              <a:spcBef>
                <a:spcPts val="600"/>
              </a:spcBef>
              <a:spcAft>
                <a:spcPts val="0"/>
              </a:spcAft>
              <a:buClr>
                <a:srgbClr val="A5B592"/>
              </a:buClr>
              <a:buSzPct val="76000"/>
              <a:tabLst>
                <a:tab pos="1879600" algn="l"/>
                <a:tab pos="1970088" algn="l"/>
              </a:tabLst>
              <a:defRPr/>
            </a:pPr>
            <a:endParaRPr lang="lt-LT" sz="2000" b="0" dirty="0" smtClean="0">
              <a:solidFill>
                <a:prstClr val="black"/>
              </a:solidFill>
              <a:latin typeface="Bookman Old Style"/>
              <a:ea typeface="+mn-ea"/>
              <a:cs typeface="Arial" panose="020B0604020202020204" pitchFamily="34" charset="0"/>
            </a:endParaRPr>
          </a:p>
          <a:p>
            <a:pPr lvl="0" eaLnBrk="1" fontAlgn="auto" hangingPunct="1">
              <a:spcBef>
                <a:spcPts val="600"/>
              </a:spcBef>
              <a:spcAft>
                <a:spcPts val="0"/>
              </a:spcAft>
              <a:buClr>
                <a:srgbClr val="A5B592"/>
              </a:buClr>
              <a:buSzPct val="76000"/>
              <a:tabLst>
                <a:tab pos="1879600" algn="l"/>
                <a:tab pos="1970088" algn="l"/>
              </a:tabLst>
              <a:defRPr/>
            </a:pPr>
            <a:endParaRPr lang="lt-LT" sz="2000" b="0" dirty="0">
              <a:solidFill>
                <a:prstClr val="black"/>
              </a:solidFill>
              <a:latin typeface="Bookman Old Style"/>
              <a:ea typeface="+mn-ea"/>
              <a:cs typeface="Arial" panose="020B0604020202020204" pitchFamily="34" charset="0"/>
            </a:endParaRPr>
          </a:p>
          <a:p>
            <a:pPr lvl="0" eaLnBrk="1" fontAlgn="auto" hangingPunct="1">
              <a:spcBef>
                <a:spcPts val="600"/>
              </a:spcBef>
              <a:spcAft>
                <a:spcPts val="0"/>
              </a:spcAft>
              <a:buClr>
                <a:srgbClr val="A5B592"/>
              </a:buClr>
              <a:buSzPct val="76000"/>
              <a:tabLst>
                <a:tab pos="1879600" algn="l"/>
                <a:tab pos="1970088" algn="l"/>
              </a:tabLst>
              <a:defRPr/>
            </a:pPr>
            <a:r>
              <a:rPr lang="lt-LT" sz="2400" b="0" dirty="0" smtClean="0">
                <a:solidFill>
                  <a:prstClr val="black"/>
                </a:solidFill>
                <a:latin typeface="Bookman Old Style"/>
                <a:ea typeface="+mn-ea"/>
                <a:cs typeface="Arial" panose="020B0604020202020204" pitchFamily="34" charset="0"/>
              </a:rPr>
              <a:t>Kastytis </a:t>
            </a:r>
            <a:r>
              <a:rPr lang="lt-LT" sz="2400" b="0" dirty="0">
                <a:solidFill>
                  <a:prstClr val="black"/>
                </a:solidFill>
                <a:latin typeface="Bookman Old Style"/>
                <a:ea typeface="+mn-ea"/>
                <a:cs typeface="Arial" panose="020B0604020202020204" pitchFamily="34" charset="0"/>
              </a:rPr>
              <a:t>Augaitis, Kazimieras </a:t>
            </a:r>
            <a:r>
              <a:rPr lang="lt-LT" sz="2400" b="0" dirty="0" err="1">
                <a:solidFill>
                  <a:prstClr val="black"/>
                </a:solidFill>
                <a:latin typeface="Bookman Old Style"/>
                <a:ea typeface="+mn-ea"/>
                <a:cs typeface="Arial" panose="020B0604020202020204" pitchFamily="34" charset="0"/>
              </a:rPr>
              <a:t>Bukota</a:t>
            </a:r>
            <a:r>
              <a:rPr lang="lt-LT" sz="2400" b="0" dirty="0">
                <a:solidFill>
                  <a:prstClr val="black"/>
                </a:solidFill>
                <a:latin typeface="Bookman Old Style"/>
                <a:ea typeface="+mn-ea"/>
                <a:cs typeface="Arial" panose="020B0604020202020204" pitchFamily="34" charset="0"/>
              </a:rPr>
              <a:t>, </a:t>
            </a:r>
            <a:endParaRPr lang="lt-LT" sz="2400" b="0" dirty="0" smtClean="0">
              <a:solidFill>
                <a:prstClr val="black"/>
              </a:solidFill>
              <a:latin typeface="Bookman Old Style"/>
              <a:ea typeface="+mn-ea"/>
              <a:cs typeface="Arial" panose="020B0604020202020204" pitchFamily="34" charset="0"/>
            </a:endParaRPr>
          </a:p>
          <a:p>
            <a:pPr lvl="0" eaLnBrk="1" fontAlgn="auto" hangingPunct="1">
              <a:spcBef>
                <a:spcPts val="600"/>
              </a:spcBef>
              <a:spcAft>
                <a:spcPts val="0"/>
              </a:spcAft>
              <a:buClr>
                <a:srgbClr val="A5B592"/>
              </a:buClr>
              <a:buSzPct val="76000"/>
              <a:tabLst>
                <a:tab pos="1879600" algn="l"/>
                <a:tab pos="1970088" algn="l"/>
              </a:tabLst>
              <a:defRPr/>
            </a:pPr>
            <a:r>
              <a:rPr lang="lt-LT" sz="2400" b="0" dirty="0" smtClean="0">
                <a:solidFill>
                  <a:prstClr val="black"/>
                </a:solidFill>
                <a:latin typeface="Bookman Old Style"/>
                <a:ea typeface="+mn-ea"/>
                <a:cs typeface="Arial" panose="020B0604020202020204" pitchFamily="34" charset="0"/>
              </a:rPr>
              <a:t>Genovaitė </a:t>
            </a:r>
            <a:r>
              <a:rPr lang="lt-LT" sz="2400" b="0" dirty="0">
                <a:solidFill>
                  <a:prstClr val="black"/>
                </a:solidFill>
                <a:latin typeface="Bookman Old Style"/>
                <a:ea typeface="+mn-ea"/>
                <a:cs typeface="Arial" panose="020B0604020202020204" pitchFamily="34" charset="0"/>
              </a:rPr>
              <a:t>Butkienė, Alma </a:t>
            </a:r>
            <a:r>
              <a:rPr lang="lt-LT" sz="2400" b="0" dirty="0" err="1">
                <a:solidFill>
                  <a:prstClr val="black"/>
                </a:solidFill>
                <a:latin typeface="Bookman Old Style"/>
                <a:ea typeface="+mn-ea"/>
                <a:cs typeface="Arial" panose="020B0604020202020204" pitchFamily="34" charset="0"/>
              </a:rPr>
              <a:t>Valevičiūtė</a:t>
            </a:r>
            <a:r>
              <a:rPr lang="lt-LT" sz="2400" b="0" dirty="0">
                <a:solidFill>
                  <a:prstClr val="black"/>
                </a:solidFill>
                <a:latin typeface="Bookman Old Style"/>
                <a:ea typeface="+mn-ea"/>
                <a:cs typeface="Arial" panose="020B0604020202020204" pitchFamily="34" charset="0"/>
              </a:rPr>
              <a:t>, </a:t>
            </a:r>
          </a:p>
          <a:p>
            <a:pPr lvl="0" eaLnBrk="1" fontAlgn="auto" hangingPunct="1">
              <a:spcBef>
                <a:spcPts val="600"/>
              </a:spcBef>
              <a:spcAft>
                <a:spcPts val="0"/>
              </a:spcAft>
              <a:buClr>
                <a:srgbClr val="A5B592"/>
              </a:buClr>
              <a:buSzPct val="76000"/>
              <a:tabLst>
                <a:tab pos="1879600" algn="l"/>
                <a:tab pos="1970088" algn="l"/>
              </a:tabLst>
              <a:defRPr/>
            </a:pPr>
            <a:r>
              <a:rPr lang="lt-LT" sz="2400" b="0" dirty="0">
                <a:solidFill>
                  <a:prstClr val="black"/>
                </a:solidFill>
                <a:latin typeface="Bookman Old Style"/>
                <a:ea typeface="+mn-ea"/>
                <a:cs typeface="Arial" panose="020B0604020202020204" pitchFamily="34" charset="0"/>
              </a:rPr>
              <a:t>                            ŠMM </a:t>
            </a:r>
            <a:endParaRPr lang="lt-LT" altLang="en-US" sz="2400" b="0" dirty="0" smtClean="0">
              <a:solidFill>
                <a:schemeClr val="tx2"/>
              </a:solidFill>
              <a:latin typeface="Arial" panose="020B0604020202020204" pitchFamily="34" charset="0"/>
              <a:cs typeface="Arial" panose="020B0604020202020204" pitchFamily="34" charset="0"/>
            </a:endParaRPr>
          </a:p>
          <a:p>
            <a:endParaRPr lang="lt-LT" altLang="en-US" sz="2400" b="0" dirty="0">
              <a:solidFill>
                <a:schemeClr val="tx2"/>
              </a:solidFill>
              <a:latin typeface="Arial" panose="020B0604020202020204" pitchFamily="34" charset="0"/>
              <a:cs typeface="Arial" panose="020B0604020202020204" pitchFamily="34" charset="0"/>
            </a:endParaRPr>
          </a:p>
          <a:p>
            <a:r>
              <a:rPr lang="lt-LT" altLang="en-US" sz="2400" b="0" dirty="0" smtClean="0">
                <a:solidFill>
                  <a:schemeClr val="tx2"/>
                </a:solidFill>
                <a:latin typeface="Arial" panose="020B0604020202020204" pitchFamily="34" charset="0"/>
                <a:cs typeface="Arial" panose="020B0604020202020204" pitchFamily="34" charset="0"/>
              </a:rPr>
              <a:t>                                    2018-12-20</a:t>
            </a:r>
            <a:endParaRPr lang="lt-LT" altLang="en-US" sz="2400" b="0" dirty="0">
              <a:solidFill>
                <a:schemeClr val="tx2"/>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06425" y="1276400"/>
            <a:ext cx="11703050" cy="1625600"/>
          </a:xfrm>
        </p:spPr>
        <p:txBody>
          <a:bodyPr/>
          <a:lstStyle/>
          <a:p>
            <a:r>
              <a:rPr lang="pt-BR" sz="3200" b="1" dirty="0" smtClean="0">
                <a:latin typeface="Arial" panose="020B0604020202020204" pitchFamily="34" charset="0"/>
              </a:rPr>
              <a:t>SLURŠ </a:t>
            </a:r>
            <a:r>
              <a:rPr lang="pt-BR" sz="3200" b="1" dirty="0">
                <a:latin typeface="Arial" panose="020B0604020202020204" pitchFamily="34" charset="0"/>
              </a:rPr>
              <a:t>programos </a:t>
            </a:r>
            <a:r>
              <a:rPr lang="pt-BR" sz="3200" b="1" dirty="0" smtClean="0">
                <a:latin typeface="Arial" panose="020B0604020202020204" pitchFamily="34" charset="0"/>
              </a:rPr>
              <a:t>įgyvendinimo</a:t>
            </a:r>
            <a:r>
              <a:rPr lang="lt-LT" sz="3200" b="1" dirty="0" smtClean="0">
                <a:latin typeface="Arial" panose="020B0604020202020204" pitchFamily="34" charset="0"/>
              </a:rPr>
              <a:t/>
            </a:r>
            <a:br>
              <a:rPr lang="lt-LT" sz="3200" b="1" dirty="0" smtClean="0">
                <a:latin typeface="Arial" panose="020B0604020202020204" pitchFamily="34" charset="0"/>
              </a:rPr>
            </a:br>
            <a:r>
              <a:rPr lang="pt-BR" sz="3200" b="1" dirty="0" smtClean="0">
                <a:latin typeface="Arial" panose="020B0604020202020204" pitchFamily="34" charset="0"/>
              </a:rPr>
              <a:t> koordinatori</a:t>
            </a:r>
            <a:r>
              <a:rPr lang="lt-LT" sz="3200" b="1" dirty="0" smtClean="0">
                <a:latin typeface="Arial" panose="020B0604020202020204" pitchFamily="34" charset="0"/>
              </a:rPr>
              <a:t>a</a:t>
            </a:r>
            <a:r>
              <a:rPr lang="pt-BR" sz="3200" b="1" dirty="0" smtClean="0">
                <a:latin typeface="Arial" panose="020B0604020202020204" pitchFamily="34" charset="0"/>
              </a:rPr>
              <a:t>us pareigybė</a:t>
            </a:r>
            <a:r>
              <a:rPr lang="pt-BR" sz="4000" dirty="0"/>
              <a:t/>
            </a:r>
            <a:br>
              <a:rPr lang="pt-BR" sz="4000" dirty="0"/>
            </a:br>
            <a:endParaRPr lang="lt-LT" sz="4000"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10</a:t>
            </a:fld>
            <a:endParaRPr lang="en-US" altLang="en-US"/>
          </a:p>
        </p:txBody>
      </p:sp>
      <p:graphicFrame>
        <p:nvGraphicFramePr>
          <p:cNvPr id="10" name="Turinio vietos rezervavimo ženklas 9"/>
          <p:cNvGraphicFramePr>
            <a:graphicFrameLocks noGrp="1"/>
          </p:cNvGraphicFramePr>
          <p:nvPr>
            <p:ph sz="half" idx="2"/>
            <p:extLst>
              <p:ext uri="{D42A27DB-BD31-4B8C-83A1-F6EECF244321}">
                <p14:modId xmlns:p14="http://schemas.microsoft.com/office/powerpoint/2010/main" val="3371521973"/>
              </p:ext>
            </p:extLst>
          </p:nvPr>
        </p:nvGraphicFramePr>
        <p:xfrm>
          <a:off x="650875" y="3092450"/>
          <a:ext cx="11900197" cy="64648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3534256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06425" y="2156096"/>
            <a:ext cx="7217105" cy="605755"/>
          </a:xfrm>
        </p:spPr>
        <p:txBody>
          <a:bodyPr/>
          <a:lstStyle/>
          <a:p>
            <a:endParaRPr lang="lt-LT" dirty="0" smtClean="0"/>
          </a:p>
          <a:p>
            <a:endParaRPr lang="lt-LT" dirty="0"/>
          </a:p>
          <a:p>
            <a:r>
              <a:rPr lang="lt-LT" sz="3000" dirty="0" smtClean="0">
                <a:solidFill>
                  <a:schemeClr val="bg1"/>
                </a:solidFill>
                <a:latin typeface="Arial" panose="020B0604020202020204" pitchFamily="34" charset="0"/>
              </a:rPr>
              <a:t>Išvados. Problemos</a:t>
            </a:r>
            <a:endParaRPr lang="lt-LT" sz="3000" dirty="0">
              <a:solidFill>
                <a:schemeClr val="bg1"/>
              </a:solidFill>
              <a:latin typeface="Arial" panose="020B0604020202020204" pitchFamily="34" charset="0"/>
            </a:endParaRPr>
          </a:p>
        </p:txBody>
      </p:sp>
      <p:sp>
        <p:nvSpPr>
          <p:cNvPr id="4" name="Turinio vietos rezervavimo ženklas 3"/>
          <p:cNvSpPr>
            <a:spLocks noGrp="1"/>
          </p:cNvSpPr>
          <p:nvPr>
            <p:ph sz="half" idx="2"/>
          </p:nvPr>
        </p:nvSpPr>
        <p:spPr>
          <a:xfrm>
            <a:off x="343485" y="3099887"/>
            <a:ext cx="12044213" cy="5619750"/>
          </a:xfrm>
        </p:spPr>
        <p:txBody>
          <a:bodyPr/>
          <a:lstStyle/>
          <a:p>
            <a:pPr lvl="0" algn="just"/>
            <a:r>
              <a:rPr lang="lt-LT" dirty="0">
                <a:solidFill>
                  <a:schemeClr val="tx2"/>
                </a:solidFill>
                <a:latin typeface="Arial" panose="020B0604020202020204" pitchFamily="34" charset="0"/>
                <a:cs typeface="Arial" panose="020B0604020202020204" pitchFamily="34" charset="0"/>
              </a:rPr>
              <a:t>Dalyje </a:t>
            </a:r>
            <a:r>
              <a:rPr lang="lt-LT" dirty="0" smtClean="0">
                <a:solidFill>
                  <a:schemeClr val="tx2"/>
                </a:solidFill>
                <a:latin typeface="Arial" panose="020B0604020202020204" pitchFamily="34" charset="0"/>
                <a:cs typeface="Arial" panose="020B0604020202020204" pitchFamily="34" charset="0"/>
              </a:rPr>
              <a:t>mokyklų SLURŠ </a:t>
            </a:r>
            <a:r>
              <a:rPr lang="lt-LT" i="1" dirty="0" smtClean="0"/>
              <a:t> </a:t>
            </a:r>
            <a:r>
              <a:rPr lang="lt-LT" dirty="0" smtClean="0">
                <a:solidFill>
                  <a:schemeClr val="tx2"/>
                </a:solidFill>
              </a:rPr>
              <a:t>programos įgyvendinimo poreikių analizė</a:t>
            </a:r>
            <a:r>
              <a:rPr lang="lt-LT" dirty="0" smtClean="0">
                <a:solidFill>
                  <a:schemeClr val="tx2"/>
                </a:solidFill>
                <a:latin typeface="Arial" panose="020B0604020202020204" pitchFamily="34" charset="0"/>
                <a:cs typeface="Arial" panose="020B0604020202020204" pitchFamily="34" charset="0"/>
              </a:rPr>
              <a:t> atlikta </a:t>
            </a:r>
            <a:r>
              <a:rPr lang="lt-LT" dirty="0">
                <a:solidFill>
                  <a:schemeClr val="tx2"/>
                </a:solidFill>
                <a:latin typeface="Arial" panose="020B0604020202020204" pitchFamily="34" charset="0"/>
                <a:cs typeface="Arial" panose="020B0604020202020204" pitchFamily="34" charset="0"/>
              </a:rPr>
              <a:t>fragmentiškai: </a:t>
            </a:r>
            <a:r>
              <a:rPr lang="lt-LT" dirty="0" smtClean="0">
                <a:solidFill>
                  <a:schemeClr val="tx2"/>
                </a:solidFill>
                <a:latin typeface="Arial" panose="020B0604020202020204" pitchFamily="34" charset="0"/>
                <a:cs typeface="Arial" panose="020B0604020202020204" pitchFamily="34" charset="0"/>
              </a:rPr>
              <a:t>tai yra ugdymo, metinių </a:t>
            </a:r>
            <a:r>
              <a:rPr lang="lt-LT" dirty="0">
                <a:solidFill>
                  <a:schemeClr val="tx2"/>
                </a:solidFill>
                <a:latin typeface="Arial" panose="020B0604020202020204" pitchFamily="34" charset="0"/>
                <a:cs typeface="Arial" panose="020B0604020202020204" pitchFamily="34" charset="0"/>
              </a:rPr>
              <a:t>veiklos </a:t>
            </a:r>
            <a:r>
              <a:rPr lang="lt-LT" dirty="0" smtClean="0">
                <a:solidFill>
                  <a:schemeClr val="tx2"/>
                </a:solidFill>
                <a:latin typeface="Arial" panose="020B0604020202020204" pitchFamily="34" charset="0"/>
                <a:cs typeface="Arial" panose="020B0604020202020204" pitchFamily="34" charset="0"/>
              </a:rPr>
              <a:t>planų įgyvendinimo analizės dalys</a:t>
            </a:r>
          </a:p>
          <a:p>
            <a:pPr lvl="0" algn="just"/>
            <a:r>
              <a:rPr lang="lt-LT" dirty="0" smtClean="0">
                <a:solidFill>
                  <a:schemeClr val="tx2"/>
                </a:solidFill>
                <a:latin typeface="Arial" panose="020B0604020202020204" pitchFamily="34" charset="0"/>
                <a:cs typeface="Arial" panose="020B0604020202020204" pitchFamily="34" charset="0"/>
              </a:rPr>
              <a:t>Dalyje  </a:t>
            </a:r>
            <a:r>
              <a:rPr lang="lt-LT" dirty="0">
                <a:solidFill>
                  <a:schemeClr val="tx2"/>
                </a:solidFill>
                <a:latin typeface="Arial" panose="020B0604020202020204" pitchFamily="34" charset="0"/>
                <a:cs typeface="Arial" panose="020B0604020202020204" pitchFamily="34" charset="0"/>
              </a:rPr>
              <a:t>mokyklų nėra Programos koordinatoriaus ir sisteminio grįžtamojo ryšio apie </a:t>
            </a:r>
            <a:r>
              <a:rPr lang="lt-LT" dirty="0" smtClean="0">
                <a:solidFill>
                  <a:schemeClr val="tx2"/>
                </a:solidFill>
                <a:latin typeface="Arial" panose="020B0604020202020204" pitchFamily="34" charset="0"/>
                <a:cs typeface="Arial" panose="020B0604020202020204" pitchFamily="34" charset="0"/>
              </a:rPr>
              <a:t>Programos įgyvendinimą</a:t>
            </a:r>
            <a:endParaRPr lang="lt-LT" dirty="0">
              <a:solidFill>
                <a:schemeClr val="tx2"/>
              </a:solidFill>
              <a:latin typeface="Arial" panose="020B0604020202020204" pitchFamily="34" charset="0"/>
              <a:cs typeface="Arial" panose="020B0604020202020204" pitchFamily="34" charset="0"/>
            </a:endParaRPr>
          </a:p>
          <a:p>
            <a:pPr lvl="0" algn="just"/>
            <a:r>
              <a:rPr lang="lt-LT" dirty="0" smtClean="0">
                <a:solidFill>
                  <a:schemeClr val="tx2"/>
                </a:solidFill>
                <a:latin typeface="Arial" panose="020B0604020202020204" pitchFamily="34" charset="0"/>
                <a:cs typeface="Arial" panose="020B0604020202020204" pitchFamily="34" charset="0"/>
              </a:rPr>
              <a:t>Per mažai į komandas įtraukta tėvų, NVO ir kitų ne mokyklos bendruomenės narių</a:t>
            </a:r>
          </a:p>
          <a:p>
            <a:pPr algn="just"/>
            <a:r>
              <a:rPr lang="lt-LT" dirty="0">
                <a:solidFill>
                  <a:schemeClr val="tx2"/>
                </a:solidFill>
                <a:latin typeface="Arial" panose="020B0604020202020204" pitchFamily="34" charset="0"/>
                <a:cs typeface="Arial" panose="020B0604020202020204" pitchFamily="34" charset="0"/>
              </a:rPr>
              <a:t>Reikalingi mokymai P</a:t>
            </a:r>
            <a:r>
              <a:rPr lang="lt-LT" dirty="0" smtClean="0">
                <a:solidFill>
                  <a:schemeClr val="tx2"/>
                </a:solidFill>
                <a:latin typeface="Arial" panose="020B0604020202020204" pitchFamily="34" charset="0"/>
                <a:cs typeface="Arial" panose="020B0604020202020204" pitchFamily="34" charset="0"/>
              </a:rPr>
              <a:t>rogramos koordinatoriams (ypač), mokyklos </a:t>
            </a:r>
            <a:r>
              <a:rPr lang="lt-LT" dirty="0">
                <a:solidFill>
                  <a:schemeClr val="tx2"/>
                </a:solidFill>
                <a:latin typeface="Arial" panose="020B0604020202020204" pitchFamily="34" charset="0"/>
                <a:cs typeface="Arial" panose="020B0604020202020204" pitchFamily="34" charset="0"/>
              </a:rPr>
              <a:t>bendruomenei: atskirai klasių vadovams</a:t>
            </a:r>
            <a:r>
              <a:rPr lang="lt-LT" dirty="0" smtClean="0">
                <a:solidFill>
                  <a:schemeClr val="tx2"/>
                </a:solidFill>
                <a:latin typeface="Arial" panose="020B0604020202020204" pitchFamily="34" charset="0"/>
                <a:cs typeface="Arial" panose="020B0604020202020204" pitchFamily="34" charset="0"/>
              </a:rPr>
              <a:t>, </a:t>
            </a:r>
            <a:r>
              <a:rPr lang="lt-LT" dirty="0">
                <a:solidFill>
                  <a:schemeClr val="tx2"/>
                </a:solidFill>
                <a:latin typeface="Arial" panose="020B0604020202020204" pitchFamily="34" charset="0"/>
                <a:cs typeface="Arial" panose="020B0604020202020204" pitchFamily="34" charset="0"/>
              </a:rPr>
              <a:t>mokytojams, </a:t>
            </a:r>
            <a:r>
              <a:rPr lang="lt-LT" dirty="0" smtClean="0">
                <a:solidFill>
                  <a:schemeClr val="tx2"/>
                </a:solidFill>
                <a:latin typeface="Arial" panose="020B0604020202020204" pitchFamily="34" charset="0"/>
                <a:cs typeface="Arial" panose="020B0604020202020204" pitchFamily="34" charset="0"/>
              </a:rPr>
              <a:t>tėvams </a:t>
            </a:r>
            <a:endParaRPr lang="lt-LT" dirty="0">
              <a:solidFill>
                <a:schemeClr val="tx2"/>
              </a:solidFill>
              <a:latin typeface="Arial" panose="020B0604020202020204" pitchFamily="34" charset="0"/>
              <a:cs typeface="Arial" panose="020B0604020202020204" pitchFamily="34" charset="0"/>
            </a:endParaRPr>
          </a:p>
          <a:p>
            <a:pPr lvl="0"/>
            <a:endParaRPr lang="lt-LT" dirty="0"/>
          </a:p>
          <a:p>
            <a:pPr lvl="0"/>
            <a:endParaRPr lang="lt-LT" b="0" dirty="0" smtClean="0">
              <a:solidFill>
                <a:schemeClr val="tx2"/>
              </a:solidFill>
              <a:latin typeface="Arial" panose="020B0604020202020204" pitchFamily="34" charset="0"/>
              <a:cs typeface="Arial" panose="020B0604020202020204" pitchFamily="34" charset="0"/>
            </a:endParaRPr>
          </a:p>
          <a:p>
            <a:pPr marL="317500" lvl="0" indent="0">
              <a:buNone/>
            </a:pPr>
            <a:endParaRPr lang="lt-LT" b="0" dirty="0" smtClean="0">
              <a:solidFill>
                <a:schemeClr val="tx2"/>
              </a:solidFill>
            </a:endParaRPr>
          </a:p>
          <a:p>
            <a:pPr lvl="0"/>
            <a:endParaRPr lang="lt-LT" b="0" dirty="0" smtClean="0">
              <a:solidFill>
                <a:schemeClr val="tx2"/>
              </a:solidFill>
            </a:endParaRPr>
          </a:p>
          <a:p>
            <a:pPr lvl="0"/>
            <a:endParaRPr lang="lt-LT" b="0" dirty="0">
              <a:solidFill>
                <a:schemeClr val="tx2"/>
              </a:solidFill>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11</a:t>
            </a:fld>
            <a:endParaRPr lang="en-US" altLang="en-US"/>
          </a:p>
        </p:txBody>
      </p:sp>
      <p:pic>
        <p:nvPicPr>
          <p:cNvPr id="8" name="Picture 3" descr=""/>
          <p:cNvPicPr>
            <a:picLocks noGrp="1" noChangeAspect="1" noChangeArrowheads="1"/>
          </p:cNvPicPr>
          <p:nvPr>
            <p:ph sz="half" idx="2"/>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42900" y="3099887"/>
            <a:ext cx="751154" cy="751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66069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12</a:t>
            </a:fld>
            <a:endParaRPr lang="en-US" altLang="en-US" dirty="0"/>
          </a:p>
        </p:txBody>
      </p:sp>
      <p:sp>
        <p:nvSpPr>
          <p:cNvPr id="11" name="Stačiakampis 10"/>
          <p:cNvSpPr/>
          <p:nvPr/>
        </p:nvSpPr>
        <p:spPr>
          <a:xfrm>
            <a:off x="342900" y="1564432"/>
            <a:ext cx="9856415" cy="1200329"/>
          </a:xfrm>
          <a:prstGeom prst="rect">
            <a:avLst/>
          </a:prstGeom>
        </p:spPr>
        <p:txBody>
          <a:bodyPr wrap="square">
            <a:spAutoFit/>
          </a:bodyPr>
          <a:lstStyle/>
          <a:p>
            <a:r>
              <a:rPr lang="lt-LT" sz="3600" dirty="0">
                <a:solidFill>
                  <a:schemeClr val="bg1"/>
                </a:solidFill>
                <a:latin typeface="Arial" panose="020B0604020202020204" pitchFamily="34" charset="0"/>
                <a:cs typeface="Arial" panose="020B0604020202020204" pitchFamily="34" charset="0"/>
              </a:rPr>
              <a:t>Mokyklų 2017–2018 ir 2018–2019 m. m. ugdymo planuose fiksuoti susitarimai dėl: </a:t>
            </a:r>
          </a:p>
        </p:txBody>
      </p:sp>
      <p:sp>
        <p:nvSpPr>
          <p:cNvPr id="12" name="Turinio vietos rezervavimo ženklas 11"/>
          <p:cNvSpPr>
            <a:spLocks noGrp="1"/>
          </p:cNvSpPr>
          <p:nvPr>
            <p:ph sz="half" idx="2"/>
          </p:nvPr>
        </p:nvSpPr>
        <p:spPr>
          <a:xfrm>
            <a:off x="650875" y="3092450"/>
            <a:ext cx="11972205" cy="5619750"/>
          </a:xfrm>
        </p:spPr>
        <p:txBody>
          <a:bodyPr/>
          <a:lstStyle/>
          <a:p>
            <a:pPr algn="just"/>
            <a:r>
              <a:rPr lang="lt-LT" dirty="0" smtClean="0">
                <a:solidFill>
                  <a:schemeClr val="tx2"/>
                </a:solidFill>
                <a:latin typeface="Arial" panose="020B0604020202020204" pitchFamily="34" charset="0"/>
              </a:rPr>
              <a:t>SLURŠ programos įgyvendinimo būdo</a:t>
            </a:r>
          </a:p>
          <a:p>
            <a:pPr algn="just"/>
            <a:r>
              <a:rPr lang="lt-LT" dirty="0" smtClean="0">
                <a:solidFill>
                  <a:schemeClr val="tx2"/>
                </a:solidFill>
                <a:latin typeface="Arial" panose="020B0604020202020204" pitchFamily="34" charset="0"/>
              </a:rPr>
              <a:t>SLURŠ programos įgyvendinimo mokykloje prioritetinės srities</a:t>
            </a:r>
          </a:p>
          <a:p>
            <a:pPr algn="just"/>
            <a:r>
              <a:rPr lang="lt-LT" dirty="0" smtClean="0">
                <a:solidFill>
                  <a:schemeClr val="tx2"/>
                </a:solidFill>
                <a:latin typeface="Arial" panose="020B0604020202020204" pitchFamily="34" charset="0"/>
              </a:rPr>
              <a:t>SLURŠ </a:t>
            </a:r>
            <a:r>
              <a:rPr lang="lt-LT" dirty="0">
                <a:solidFill>
                  <a:schemeClr val="tx2"/>
                </a:solidFill>
                <a:latin typeface="Arial" panose="020B0604020202020204" pitchFamily="34" charset="0"/>
              </a:rPr>
              <a:t>programos </a:t>
            </a:r>
            <a:r>
              <a:rPr lang="lt-LT" dirty="0" smtClean="0">
                <a:solidFill>
                  <a:schemeClr val="tx2"/>
                </a:solidFill>
                <a:latin typeface="Arial" panose="020B0604020202020204" pitchFamily="34" charset="0"/>
              </a:rPr>
              <a:t>planavimo</a:t>
            </a:r>
          </a:p>
          <a:p>
            <a:pPr algn="just"/>
            <a:r>
              <a:rPr lang="lt-LT" dirty="0">
                <a:solidFill>
                  <a:schemeClr val="tx2"/>
                </a:solidFill>
                <a:latin typeface="Arial" panose="020B0604020202020204" pitchFamily="34" charset="0"/>
              </a:rPr>
              <a:t>mokinių pasiekimų ir pažangos vertinimo bei fiksavimo </a:t>
            </a:r>
            <a:r>
              <a:rPr lang="lt-LT" dirty="0" smtClean="0">
                <a:solidFill>
                  <a:schemeClr val="tx2"/>
                </a:solidFill>
                <a:latin typeface="Arial" panose="020B0604020202020204" pitchFamily="34" charset="0"/>
              </a:rPr>
              <a:t>būdų</a:t>
            </a:r>
          </a:p>
          <a:p>
            <a:pPr algn="just"/>
            <a:r>
              <a:rPr lang="lt-LT" dirty="0">
                <a:solidFill>
                  <a:schemeClr val="tx2"/>
                </a:solidFill>
                <a:latin typeface="Arial" panose="020B0604020202020204" pitchFamily="34" charset="0"/>
              </a:rPr>
              <a:t>mokinių sveikatos ir lytiškumo ugdymo(</a:t>
            </a:r>
            <a:r>
              <a:rPr lang="lt-LT" dirty="0" err="1">
                <a:solidFill>
                  <a:schemeClr val="tx2"/>
                </a:solidFill>
                <a:latin typeface="Arial" panose="020B0604020202020204" pitchFamily="34" charset="0"/>
              </a:rPr>
              <a:t>si</a:t>
            </a:r>
            <a:r>
              <a:rPr lang="lt-LT" dirty="0">
                <a:solidFill>
                  <a:schemeClr val="tx2"/>
                </a:solidFill>
                <a:latin typeface="Arial" panose="020B0604020202020204" pitchFamily="34" charset="0"/>
              </a:rPr>
              <a:t>) bei rengimo šeimai poreikių refleksijos ir įsivertinimo </a:t>
            </a:r>
            <a:r>
              <a:rPr lang="lt-LT" dirty="0" smtClean="0">
                <a:solidFill>
                  <a:schemeClr val="tx2"/>
                </a:solidFill>
                <a:latin typeface="Arial" panose="020B0604020202020204" pitchFamily="34" charset="0"/>
              </a:rPr>
              <a:t>organizavimo</a:t>
            </a:r>
          </a:p>
          <a:p>
            <a:pPr algn="just"/>
            <a:r>
              <a:rPr lang="lt-LT" dirty="0" smtClean="0">
                <a:solidFill>
                  <a:schemeClr val="tx2"/>
                </a:solidFill>
                <a:latin typeface="Arial" panose="020B0604020202020204" pitchFamily="34" charset="0"/>
              </a:rPr>
              <a:t>dėl integruojamųjų pamokų apskaitos</a:t>
            </a:r>
            <a:endParaRPr lang="lt-LT" dirty="0">
              <a:solidFill>
                <a:schemeClr val="tx2"/>
              </a:solidFill>
              <a:latin typeface="Arial" panose="020B0604020202020204" pitchFamily="34" charset="0"/>
            </a:endParaRPr>
          </a:p>
        </p:txBody>
      </p:sp>
    </p:spTree>
    <p:extLst>
      <p:ext uri="{BB962C8B-B14F-4D97-AF65-F5344CB8AC3E}">
        <p14:creationId xmlns:p14="http://schemas.microsoft.com/office/powerpoint/2010/main" val="59035319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62426" y="1497423"/>
            <a:ext cx="11704320" cy="1408853"/>
          </a:xfrm>
        </p:spPr>
        <p:txBody>
          <a:bodyPr/>
          <a:lstStyle/>
          <a:p>
            <a:r>
              <a:rPr lang="lt-LT" altLang="lt-LT" b="1" dirty="0" smtClean="0"/>
              <a:t/>
            </a:r>
            <a:br>
              <a:rPr lang="lt-LT" altLang="lt-LT" b="1" dirty="0" smtClean="0"/>
            </a:br>
            <a:r>
              <a:rPr lang="lt-LT" altLang="lt-LT" sz="3200" dirty="0">
                <a:solidFill>
                  <a:schemeClr val="bg1"/>
                </a:solidFill>
              </a:rPr>
              <a:t>Mokyklos svarstė galimus Programos įgyvendinimo būdus:</a:t>
            </a:r>
            <a:r>
              <a:rPr lang="lt-LT" altLang="lt-LT" sz="2800" dirty="0">
                <a:solidFill>
                  <a:schemeClr val="accent1">
                    <a:lumMod val="75000"/>
                  </a:schemeClr>
                </a:solidFill>
              </a:rPr>
              <a:t/>
            </a:r>
            <a:br>
              <a:rPr lang="lt-LT" altLang="lt-LT" sz="2800" dirty="0">
                <a:solidFill>
                  <a:schemeClr val="accent1">
                    <a:lumMod val="75000"/>
                  </a:schemeClr>
                </a:solidFill>
              </a:rPr>
            </a:br>
            <a:endParaRPr lang="lt-LT" altLang="lt-LT" sz="2800" dirty="0" smtClean="0"/>
          </a:p>
        </p:txBody>
      </p:sp>
      <p:sp>
        <p:nvSpPr>
          <p:cNvPr id="32771" name="Content Placeholder 2"/>
          <p:cNvSpPr>
            <a:spLocks noGrp="1"/>
          </p:cNvSpPr>
          <p:nvPr>
            <p:ph sz="quarter" idx="1"/>
          </p:nvPr>
        </p:nvSpPr>
        <p:spPr>
          <a:xfrm>
            <a:off x="309712" y="2933186"/>
            <a:ext cx="12280384" cy="6336102"/>
          </a:xfrm>
        </p:spPr>
        <p:txBody>
          <a:bodyPr/>
          <a:lstStyle/>
          <a:p>
            <a:pPr algn="just"/>
            <a:r>
              <a:rPr lang="lt-LT" sz="2400" dirty="0" smtClean="0">
                <a:solidFill>
                  <a:schemeClr val="tx2"/>
                </a:solidFill>
                <a:latin typeface="Arial" panose="020B0604020202020204" pitchFamily="34" charset="0"/>
                <a:cs typeface="Arial" panose="020B0604020202020204" pitchFamily="34" charset="0"/>
              </a:rPr>
              <a:t>I - integruojama </a:t>
            </a:r>
            <a:r>
              <a:rPr lang="lt-LT" sz="2400" dirty="0">
                <a:solidFill>
                  <a:schemeClr val="tx2"/>
                </a:solidFill>
                <a:latin typeface="Arial" panose="020B0604020202020204" pitchFamily="34" charset="0"/>
                <a:cs typeface="Arial" panose="020B0604020202020204" pitchFamily="34" charset="0"/>
              </a:rPr>
              <a:t>į dalykų programų turinį </a:t>
            </a:r>
            <a:r>
              <a:rPr lang="lt-LT" altLang="lt-LT" sz="2400" dirty="0">
                <a:solidFill>
                  <a:schemeClr val="tx2"/>
                </a:solidFill>
                <a:latin typeface="Arial" panose="020B0604020202020204" pitchFamily="34" charset="0"/>
                <a:cs typeface="Arial" panose="020B0604020202020204" pitchFamily="34" charset="0"/>
              </a:rPr>
              <a:t>+ apibendrinamasis kursas  (5–8, 9–10 ir 11–12 </a:t>
            </a:r>
            <a:r>
              <a:rPr lang="lt-LT" altLang="lt-LT" sz="2400" dirty="0" smtClean="0">
                <a:solidFill>
                  <a:schemeClr val="tx2"/>
                </a:solidFill>
                <a:latin typeface="Arial" panose="020B0604020202020204" pitchFamily="34" charset="0"/>
                <a:cs typeface="Arial" panose="020B0604020202020204" pitchFamily="34" charset="0"/>
              </a:rPr>
              <a:t>organizuojamos </a:t>
            </a:r>
            <a:r>
              <a:rPr lang="lt-LT" altLang="lt-LT" sz="2400" dirty="0">
                <a:solidFill>
                  <a:schemeClr val="tx2"/>
                </a:solidFill>
                <a:latin typeface="Arial" panose="020B0604020202020204" pitchFamily="34" charset="0"/>
                <a:cs typeface="Arial" panose="020B0604020202020204" pitchFamily="34" charset="0"/>
              </a:rPr>
              <a:t>Programos visumą apimančios veiklos, kurios gali būti vykdomos privalomų ar (ir) pasirenkamų pamokų arba (ir) pažintinių dienų metu</a:t>
            </a:r>
            <a:r>
              <a:rPr lang="lt-LT" altLang="lt-LT" sz="2400" dirty="0" smtClean="0">
                <a:solidFill>
                  <a:schemeClr val="tx2"/>
                </a:solidFill>
                <a:latin typeface="Arial" panose="020B0604020202020204" pitchFamily="34" charset="0"/>
                <a:cs typeface="Arial" panose="020B0604020202020204" pitchFamily="34" charset="0"/>
              </a:rPr>
              <a:t>);</a:t>
            </a:r>
            <a:endParaRPr lang="lt-LT" sz="2400" dirty="0">
              <a:solidFill>
                <a:schemeClr val="tx2"/>
              </a:solidFill>
              <a:latin typeface="Arial" panose="020B0604020202020204" pitchFamily="34" charset="0"/>
              <a:cs typeface="Arial" panose="020B0604020202020204" pitchFamily="34" charset="0"/>
            </a:endParaRPr>
          </a:p>
          <a:p>
            <a:pPr algn="just"/>
            <a:r>
              <a:rPr lang="lt-LT" sz="2400" dirty="0" smtClean="0">
                <a:solidFill>
                  <a:schemeClr val="tx2"/>
                </a:solidFill>
                <a:latin typeface="Arial" panose="020B0604020202020204" pitchFamily="34" charset="0"/>
                <a:cs typeface="Arial" panose="020B0604020202020204" pitchFamily="34" charset="0"/>
              </a:rPr>
              <a:t>II - integruojama </a:t>
            </a:r>
            <a:r>
              <a:rPr lang="lt-LT" sz="2400" dirty="0">
                <a:solidFill>
                  <a:schemeClr val="tx2"/>
                </a:solidFill>
                <a:latin typeface="Arial" panose="020B0604020202020204" pitchFamily="34" charset="0"/>
                <a:cs typeface="Arial" panose="020B0604020202020204" pitchFamily="34" charset="0"/>
              </a:rPr>
              <a:t>į dalykų programų turinį + mokyklos parengtas </a:t>
            </a:r>
            <a:r>
              <a:rPr lang="lt-LT" sz="2400" dirty="0" smtClean="0">
                <a:solidFill>
                  <a:schemeClr val="tx2"/>
                </a:solidFill>
                <a:latin typeface="Arial" panose="020B0604020202020204" pitchFamily="34" charset="0"/>
                <a:cs typeface="Arial" panose="020B0604020202020204" pitchFamily="34" charset="0"/>
              </a:rPr>
              <a:t>modulis </a:t>
            </a:r>
            <a:r>
              <a:rPr lang="lt-LT" altLang="lt-LT" sz="2400" dirty="0" smtClean="0">
                <a:solidFill>
                  <a:schemeClr val="tx2"/>
                </a:solidFill>
                <a:latin typeface="Arial" panose="020B0604020202020204" pitchFamily="34" charset="0"/>
                <a:cs typeface="Arial" panose="020B0604020202020204" pitchFamily="34" charset="0"/>
              </a:rPr>
              <a:t>(</a:t>
            </a:r>
            <a:r>
              <a:rPr lang="lt-LT" altLang="lt-LT" sz="2400" dirty="0">
                <a:solidFill>
                  <a:schemeClr val="tx2"/>
                </a:solidFill>
                <a:latin typeface="Arial" panose="020B0604020202020204" pitchFamily="34" charset="0"/>
                <a:cs typeface="Arial" panose="020B0604020202020204" pitchFamily="34" charset="0"/>
              </a:rPr>
              <a:t>mokyklos prioritetinei sveikatos ugdymo sričiai susikurtas modulis/speciali programa</a:t>
            </a:r>
            <a:r>
              <a:rPr lang="lt-LT" altLang="lt-LT" sz="2400" dirty="0" smtClean="0">
                <a:solidFill>
                  <a:schemeClr val="tx2"/>
                </a:solidFill>
                <a:latin typeface="Arial" panose="020B0604020202020204" pitchFamily="34" charset="0"/>
                <a:cs typeface="Arial" panose="020B0604020202020204" pitchFamily="34" charset="0"/>
              </a:rPr>
              <a:t>)</a:t>
            </a:r>
            <a:endParaRPr lang="lt-LT" sz="2400" dirty="0">
              <a:solidFill>
                <a:schemeClr val="tx2"/>
              </a:solidFill>
              <a:latin typeface="Arial" panose="020B0604020202020204" pitchFamily="34" charset="0"/>
              <a:cs typeface="Arial" panose="020B0604020202020204" pitchFamily="34" charset="0"/>
            </a:endParaRPr>
          </a:p>
          <a:p>
            <a:pPr lvl="0" algn="just"/>
            <a:r>
              <a:rPr lang="lt-LT" sz="2400" dirty="0" smtClean="0">
                <a:solidFill>
                  <a:schemeClr val="tx2"/>
                </a:solidFill>
                <a:latin typeface="Arial" panose="020B0604020202020204" pitchFamily="34" charset="0"/>
                <a:cs typeface="Arial" panose="020B0604020202020204" pitchFamily="34" charset="0"/>
              </a:rPr>
              <a:t>III- integruojama </a:t>
            </a:r>
            <a:r>
              <a:rPr lang="lt-LT" sz="2400" dirty="0">
                <a:solidFill>
                  <a:schemeClr val="tx2"/>
                </a:solidFill>
                <a:latin typeface="Arial" panose="020B0604020202020204" pitchFamily="34" charset="0"/>
                <a:cs typeface="Arial" panose="020B0604020202020204" pitchFamily="34" charset="0"/>
              </a:rPr>
              <a:t>į dalykų programų turinį ir neformalųjį </a:t>
            </a:r>
            <a:r>
              <a:rPr lang="lt-LT" sz="2400" dirty="0" smtClean="0">
                <a:solidFill>
                  <a:schemeClr val="tx2"/>
                </a:solidFill>
                <a:latin typeface="Arial" panose="020B0604020202020204" pitchFamily="34" charset="0"/>
                <a:cs typeface="Arial" panose="020B0604020202020204" pitchFamily="34" charset="0"/>
              </a:rPr>
              <a:t>švietimą</a:t>
            </a:r>
            <a:endParaRPr lang="lt-LT" sz="2400" dirty="0">
              <a:solidFill>
                <a:schemeClr val="tx2"/>
              </a:solidFill>
              <a:latin typeface="Arial" panose="020B0604020202020204" pitchFamily="34" charset="0"/>
              <a:cs typeface="Arial" panose="020B0604020202020204" pitchFamily="34" charset="0"/>
            </a:endParaRPr>
          </a:p>
          <a:p>
            <a:pPr lvl="0" algn="just"/>
            <a:r>
              <a:rPr lang="lt-LT" sz="2400" dirty="0" smtClean="0">
                <a:solidFill>
                  <a:schemeClr val="tx2"/>
                </a:solidFill>
                <a:latin typeface="Arial" panose="020B0604020202020204" pitchFamily="34" charset="0"/>
                <a:cs typeface="Arial" panose="020B0604020202020204" pitchFamily="34" charset="0"/>
              </a:rPr>
              <a:t>IV - kitas</a:t>
            </a:r>
            <a:r>
              <a:rPr lang="lt-LT" sz="2400" dirty="0">
                <a:solidFill>
                  <a:schemeClr val="tx2"/>
                </a:solidFill>
                <a:latin typeface="Arial" panose="020B0604020202020204" pitchFamily="34" charset="0"/>
                <a:cs typeface="Arial" panose="020B0604020202020204" pitchFamily="34" charset="0"/>
              </a:rPr>
              <a:t>, mokykloje susitartas  </a:t>
            </a:r>
            <a:r>
              <a:rPr lang="lt-LT" sz="2400" dirty="0" smtClean="0">
                <a:solidFill>
                  <a:schemeClr val="tx2"/>
                </a:solidFill>
                <a:latin typeface="Arial" panose="020B0604020202020204" pitchFamily="34" charset="0"/>
                <a:cs typeface="Arial" panose="020B0604020202020204" pitchFamily="34" charset="0"/>
              </a:rPr>
              <a:t>variantas</a:t>
            </a:r>
          </a:p>
          <a:p>
            <a:pPr algn="just"/>
            <a:r>
              <a:rPr lang="lt-LT" altLang="lt-LT" sz="2400" dirty="0" smtClean="0">
                <a:solidFill>
                  <a:schemeClr val="tx2"/>
                </a:solidFill>
                <a:latin typeface="Arial" panose="020B0604020202020204" pitchFamily="34" charset="0"/>
                <a:cs typeface="Arial" panose="020B0604020202020204" pitchFamily="34" charset="0"/>
              </a:rPr>
              <a:t>V - numatant </a:t>
            </a:r>
            <a:r>
              <a:rPr lang="lt-LT" altLang="lt-LT" sz="2400" dirty="0">
                <a:solidFill>
                  <a:schemeClr val="tx2"/>
                </a:solidFill>
                <a:latin typeface="Arial" panose="020B0604020202020204" pitchFamily="34" charset="0"/>
                <a:cs typeface="Arial" panose="020B0604020202020204" pitchFamily="34" charset="0"/>
              </a:rPr>
              <a:t>atskirą valandą skirtą SLURŠ programos įgyvendinimui (iš pamokų, skirtų mokinio ugdymo(</a:t>
            </a:r>
            <a:r>
              <a:rPr lang="lt-LT" altLang="lt-LT" sz="2400" dirty="0" err="1">
                <a:solidFill>
                  <a:schemeClr val="tx2"/>
                </a:solidFill>
                <a:latin typeface="Arial" panose="020B0604020202020204" pitchFamily="34" charset="0"/>
                <a:cs typeface="Arial" panose="020B0604020202020204" pitchFamily="34" charset="0"/>
              </a:rPr>
              <a:t>si</a:t>
            </a:r>
            <a:r>
              <a:rPr lang="lt-LT" altLang="lt-LT" sz="2400" dirty="0">
                <a:solidFill>
                  <a:schemeClr val="tx2"/>
                </a:solidFill>
                <a:latin typeface="Arial" panose="020B0604020202020204" pitchFamily="34" charset="0"/>
                <a:cs typeface="Arial" panose="020B0604020202020204" pitchFamily="34" charset="0"/>
              </a:rPr>
              <a:t>) poreikiams tenkinti, mokymosi pagalbai teikti</a:t>
            </a:r>
            <a:r>
              <a:rPr lang="lt-LT" altLang="lt-LT" sz="2400" dirty="0" smtClean="0">
                <a:solidFill>
                  <a:schemeClr val="tx2"/>
                </a:solidFill>
                <a:latin typeface="Arial" panose="020B0604020202020204" pitchFamily="34" charset="0"/>
                <a:cs typeface="Arial" panose="020B0604020202020204" pitchFamily="34" charset="0"/>
              </a:rPr>
              <a:t>)</a:t>
            </a:r>
            <a:endParaRPr lang="lt-LT" altLang="lt-LT" sz="2400" dirty="0">
              <a:solidFill>
                <a:schemeClr val="tx2"/>
              </a:solidFill>
              <a:latin typeface="Arial" panose="020B0604020202020204" pitchFamily="34" charset="0"/>
              <a:cs typeface="Arial" panose="020B0604020202020204" pitchFamily="34" charset="0"/>
            </a:endParaRPr>
          </a:p>
          <a:p>
            <a:pPr lvl="0"/>
            <a:endParaRPr lang="lt-LT" altLang="lt-LT" sz="2560" dirty="0"/>
          </a:p>
        </p:txBody>
      </p:sp>
      <p:sp>
        <p:nvSpPr>
          <p:cNvPr id="2" name="Stačiakampis 1"/>
          <p:cNvSpPr/>
          <p:nvPr/>
        </p:nvSpPr>
        <p:spPr>
          <a:xfrm>
            <a:off x="309712" y="196280"/>
            <a:ext cx="715234" cy="584775"/>
          </a:xfrm>
          <a:prstGeom prst="rect">
            <a:avLst/>
          </a:prstGeom>
        </p:spPr>
        <p:txBody>
          <a:bodyPr wrap="square">
            <a:spAutoFit/>
          </a:bodyPr>
          <a:lstStyle/>
          <a:p>
            <a:r>
              <a:rPr lang="lt-LT" sz="3200" dirty="0"/>
              <a:t>13</a:t>
            </a:r>
          </a:p>
        </p:txBody>
      </p:sp>
    </p:spTree>
    <p:extLst>
      <p:ext uri="{BB962C8B-B14F-4D97-AF65-F5344CB8AC3E}">
        <p14:creationId xmlns:p14="http://schemas.microsoft.com/office/powerpoint/2010/main" val="12462938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410368" y="3436640"/>
            <a:ext cx="12198582" cy="216024"/>
          </a:xfrm>
        </p:spPr>
        <p:txBody>
          <a:bodyPr/>
          <a:lstStyle/>
          <a:p>
            <a:r>
              <a:rPr lang="lt-LT" sz="3600" b="1" dirty="0" smtClean="0"/>
              <a:t/>
            </a:r>
            <a:br>
              <a:rPr lang="lt-LT" sz="3600" b="1" dirty="0" smtClean="0"/>
            </a:br>
            <a:r>
              <a:rPr lang="lt-LT" sz="3600" b="1" dirty="0"/>
              <a:t/>
            </a:r>
            <a:br>
              <a:rPr lang="lt-LT" sz="3600" b="1" dirty="0"/>
            </a:br>
            <a:r>
              <a:rPr lang="lt-LT" sz="3600" b="1" dirty="0" smtClean="0"/>
              <a:t>          </a:t>
            </a:r>
            <a:r>
              <a:rPr lang="lt-LT" sz="3200" b="1" dirty="0" smtClean="0">
                <a:latin typeface="Arial" panose="020B0604020202020204" pitchFamily="34" charset="0"/>
                <a:cs typeface="Arial" panose="020B0604020202020204" pitchFamily="34" charset="0"/>
              </a:rPr>
              <a:t>Mokykla</a:t>
            </a:r>
            <a:r>
              <a:rPr lang="lt-LT" sz="3200" b="1" dirty="0">
                <a:latin typeface="Arial" panose="020B0604020202020204" pitchFamily="34" charset="0"/>
                <a:cs typeface="Arial" panose="020B0604020202020204" pitchFamily="34" charset="0"/>
              </a:rPr>
              <a:t>, atsižvelgdama į savo poreikius </a:t>
            </a:r>
            <a:r>
              <a:rPr lang="lt-LT" sz="3200" b="1" dirty="0" smtClean="0">
                <a:latin typeface="Arial" panose="020B0604020202020204" pitchFamily="34" charset="0"/>
                <a:cs typeface="Arial" panose="020B0604020202020204" pitchFamily="34" charset="0"/>
              </a:rPr>
              <a:t/>
            </a:r>
            <a:br>
              <a:rPr lang="lt-LT" sz="3200" b="1" dirty="0" smtClean="0">
                <a:latin typeface="Arial" panose="020B0604020202020204" pitchFamily="34" charset="0"/>
                <a:cs typeface="Arial" panose="020B0604020202020204" pitchFamily="34" charset="0"/>
              </a:rPr>
            </a:br>
            <a:r>
              <a:rPr lang="lt-LT" sz="3200" b="1" dirty="0" smtClean="0">
                <a:latin typeface="Arial" panose="020B0604020202020204" pitchFamily="34" charset="0"/>
                <a:cs typeface="Arial" panose="020B0604020202020204" pitchFamily="34" charset="0"/>
              </a:rPr>
              <a:t>           ir </a:t>
            </a:r>
            <a:r>
              <a:rPr lang="lt-LT" sz="3200" b="1" dirty="0">
                <a:latin typeface="Arial" panose="020B0604020202020204" pitchFamily="34" charset="0"/>
                <a:cs typeface="Arial" panose="020B0604020202020204" pitchFamily="34" charset="0"/>
              </a:rPr>
              <a:t>galimybes, pasirinko vieną SLURŠ programos </a:t>
            </a:r>
            <a:r>
              <a:rPr lang="lt-LT" sz="3200" b="1" dirty="0" smtClean="0">
                <a:latin typeface="Arial" panose="020B0604020202020204" pitchFamily="34" charset="0"/>
                <a:cs typeface="Arial" panose="020B0604020202020204" pitchFamily="34" charset="0"/>
              </a:rPr>
              <a:t/>
            </a:r>
            <a:br>
              <a:rPr lang="lt-LT" sz="3200" b="1" dirty="0" smtClean="0">
                <a:latin typeface="Arial" panose="020B0604020202020204" pitchFamily="34" charset="0"/>
                <a:cs typeface="Arial" panose="020B0604020202020204" pitchFamily="34" charset="0"/>
              </a:rPr>
            </a:br>
            <a:r>
              <a:rPr lang="lt-LT" sz="3200" b="1" dirty="0">
                <a:latin typeface="Arial" panose="020B0604020202020204" pitchFamily="34" charset="0"/>
                <a:cs typeface="Arial" panose="020B0604020202020204" pitchFamily="34" charset="0"/>
              </a:rPr>
              <a:t> </a:t>
            </a:r>
            <a:r>
              <a:rPr lang="lt-LT" sz="3200" b="1" dirty="0" smtClean="0">
                <a:latin typeface="Arial" panose="020B0604020202020204" pitchFamily="34" charset="0"/>
                <a:cs typeface="Arial" panose="020B0604020202020204" pitchFamily="34" charset="0"/>
              </a:rPr>
              <a:t>          įgyvendinimo </a:t>
            </a:r>
            <a:r>
              <a:rPr lang="lt-LT" sz="3200" b="1" dirty="0">
                <a:latin typeface="Arial" panose="020B0604020202020204" pitchFamily="34" charset="0"/>
                <a:cs typeface="Arial" panose="020B0604020202020204" pitchFamily="34" charset="0"/>
              </a:rPr>
              <a:t>modelį:</a:t>
            </a:r>
            <a:r>
              <a:rPr lang="lt-LT" sz="3600" dirty="0"/>
              <a:t/>
            </a:r>
            <a:br>
              <a:rPr lang="lt-LT" sz="3600" dirty="0"/>
            </a:br>
            <a:r>
              <a:rPr lang="lt-LT" sz="3600" dirty="0">
                <a:solidFill>
                  <a:schemeClr val="bg1"/>
                </a:solidFill>
              </a:rPr>
              <a:t/>
            </a:r>
            <a:br>
              <a:rPr lang="lt-LT" sz="3600" dirty="0">
                <a:solidFill>
                  <a:schemeClr val="bg1"/>
                </a:solidFill>
              </a:rPr>
            </a:br>
            <a:endParaRPr lang="lt-LT" sz="36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14</a:t>
            </a:fld>
            <a:endParaRPr lang="en-US" altLang="en-US"/>
          </a:p>
        </p:txBody>
      </p:sp>
      <p:graphicFrame>
        <p:nvGraphicFramePr>
          <p:cNvPr id="5" name="Turinio vietos rezervavimo ženklas 4"/>
          <p:cNvGraphicFramePr>
            <a:graphicFrameLocks noGrp="1"/>
          </p:cNvGraphicFramePr>
          <p:nvPr>
            <p:ph idx="1"/>
            <p:extLst/>
          </p:nvPr>
        </p:nvGraphicFramePr>
        <p:xfrm>
          <a:off x="342900" y="3148608"/>
          <a:ext cx="12227577" cy="57876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406012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urinio vietos rezervavimo ženklas 3"/>
          <p:cNvSpPr>
            <a:spLocks noGrp="1"/>
          </p:cNvSpPr>
          <p:nvPr>
            <p:ph sz="half" idx="2"/>
          </p:nvPr>
        </p:nvSpPr>
        <p:spPr>
          <a:xfrm>
            <a:off x="650874" y="3092450"/>
            <a:ext cx="11828189" cy="6661150"/>
          </a:xfrm>
        </p:spPr>
        <p:txBody>
          <a:bodyPr/>
          <a:lstStyle/>
          <a:p>
            <a:r>
              <a:rPr lang="lt-LT" dirty="0" smtClean="0">
                <a:solidFill>
                  <a:schemeClr val="tx2"/>
                </a:solidFill>
                <a:latin typeface="Arial" panose="020B0604020202020204" pitchFamily="34" charset="0"/>
              </a:rPr>
              <a:t>Visų tikrintų  mokyklų ugdymo planuose yra užfiksuotas apsisprendimas dėl SLURŠ </a:t>
            </a:r>
            <a:r>
              <a:rPr lang="lt-LT" dirty="0">
                <a:solidFill>
                  <a:schemeClr val="tx2"/>
                </a:solidFill>
                <a:latin typeface="Arial" panose="020B0604020202020204" pitchFamily="34" charset="0"/>
              </a:rPr>
              <a:t>programos </a:t>
            </a:r>
            <a:r>
              <a:rPr lang="lt-LT" dirty="0" smtClean="0">
                <a:solidFill>
                  <a:schemeClr val="tx2"/>
                </a:solidFill>
                <a:latin typeface="Arial" panose="020B0604020202020204" pitchFamily="34" charset="0"/>
              </a:rPr>
              <a:t>įgyvendinimo būdo</a:t>
            </a:r>
          </a:p>
          <a:p>
            <a:pPr algn="just"/>
            <a:r>
              <a:rPr lang="lt-LT" dirty="0" smtClean="0">
                <a:solidFill>
                  <a:schemeClr val="tx2"/>
                </a:solidFill>
                <a:latin typeface="Arial" panose="020B0604020202020204" pitchFamily="34" charset="0"/>
              </a:rPr>
              <a:t> </a:t>
            </a:r>
            <a:r>
              <a:rPr lang="lt-LT" dirty="0">
                <a:solidFill>
                  <a:schemeClr val="tx2"/>
                </a:solidFill>
                <a:latin typeface="Arial" panose="020B0604020202020204" pitchFamily="34" charset="0"/>
                <a:cs typeface="Arial" panose="020B0604020202020204" pitchFamily="34" charset="0"/>
              </a:rPr>
              <a:t>Pagrindiniame </a:t>
            </a:r>
            <a:r>
              <a:rPr lang="lt-LT" dirty="0" smtClean="0">
                <a:solidFill>
                  <a:schemeClr val="tx2"/>
                </a:solidFill>
                <a:latin typeface="Arial" panose="020B0604020202020204" pitchFamily="34" charset="0"/>
                <a:cs typeface="Arial" panose="020B0604020202020204" pitchFamily="34" charset="0"/>
              </a:rPr>
              <a:t>ugdyme tipinis </a:t>
            </a:r>
            <a:r>
              <a:rPr lang="lt-LT" dirty="0">
                <a:solidFill>
                  <a:schemeClr val="tx2"/>
                </a:solidFill>
                <a:latin typeface="Arial" panose="020B0604020202020204" pitchFamily="34" charset="0"/>
                <a:cs typeface="Arial" panose="020B0604020202020204" pitchFamily="34" charset="0"/>
              </a:rPr>
              <a:t>įgyvendinimo modelis yra integravimas į </a:t>
            </a:r>
            <a:r>
              <a:rPr lang="lt-LT" dirty="0" smtClean="0">
                <a:solidFill>
                  <a:schemeClr val="tx2"/>
                </a:solidFill>
                <a:latin typeface="Arial" panose="020B0604020202020204" pitchFamily="34" charset="0"/>
                <a:cs typeface="Arial" panose="020B0604020202020204" pitchFamily="34" charset="0"/>
              </a:rPr>
              <a:t>dalykų programų </a:t>
            </a:r>
            <a:r>
              <a:rPr lang="lt-LT" dirty="0">
                <a:solidFill>
                  <a:schemeClr val="tx2"/>
                </a:solidFill>
                <a:latin typeface="Arial" panose="020B0604020202020204" pitchFamily="34" charset="0"/>
                <a:cs typeface="Arial" panose="020B0604020202020204" pitchFamily="34" charset="0"/>
              </a:rPr>
              <a:t>turinį ir </a:t>
            </a:r>
            <a:r>
              <a:rPr lang="lt-LT" dirty="0" smtClean="0">
                <a:solidFill>
                  <a:schemeClr val="tx2"/>
                </a:solidFill>
                <a:latin typeface="Arial" panose="020B0604020202020204" pitchFamily="34" charset="0"/>
                <a:cs typeface="Arial" panose="020B0604020202020204" pitchFamily="34" charset="0"/>
              </a:rPr>
              <a:t>neformalųjį švietimą, klasės </a:t>
            </a:r>
            <a:r>
              <a:rPr lang="lt-LT" dirty="0">
                <a:solidFill>
                  <a:schemeClr val="tx2"/>
                </a:solidFill>
                <a:latin typeface="Arial" panose="020B0604020202020204" pitchFamily="34" charset="0"/>
                <a:cs typeface="Arial" panose="020B0604020202020204" pitchFamily="34" charset="0"/>
              </a:rPr>
              <a:t>valandėles, projektus, </a:t>
            </a:r>
            <a:r>
              <a:rPr lang="lt-LT" dirty="0" smtClean="0">
                <a:solidFill>
                  <a:schemeClr val="tx2"/>
                </a:solidFill>
                <a:latin typeface="Arial" panose="020B0604020202020204" pitchFamily="34" charset="0"/>
                <a:cs typeface="Arial" panose="020B0604020202020204" pitchFamily="34" charset="0"/>
              </a:rPr>
              <a:t>renginius ,planuojamos P</a:t>
            </a:r>
            <a:r>
              <a:rPr lang="lt-LT" dirty="0" smtClean="0">
                <a:solidFill>
                  <a:schemeClr val="tx2"/>
                </a:solidFill>
                <a:latin typeface="Arial" panose="020B0604020202020204" pitchFamily="34" charset="0"/>
              </a:rPr>
              <a:t>rogramos </a:t>
            </a:r>
            <a:r>
              <a:rPr lang="lt-LT" dirty="0">
                <a:solidFill>
                  <a:schemeClr val="tx2"/>
                </a:solidFill>
                <a:latin typeface="Arial" panose="020B0604020202020204" pitchFamily="34" charset="0"/>
              </a:rPr>
              <a:t>visumą apimančios veiklos, kurios organizuojamos pažintinių dienų, projektų, renginių metu (paskaitos, diskusijos, sporto varžybos, konkursai, parodos, akcijos ir kt., pasitelkiant </a:t>
            </a:r>
            <a:r>
              <a:rPr lang="lt-LT" dirty="0" smtClean="0">
                <a:solidFill>
                  <a:schemeClr val="tx2"/>
                </a:solidFill>
                <a:latin typeface="Arial" panose="020B0604020202020204" pitchFamily="34" charset="0"/>
              </a:rPr>
              <a:t>medikus, </a:t>
            </a:r>
            <a:r>
              <a:rPr lang="lt-LT" dirty="0">
                <a:solidFill>
                  <a:schemeClr val="tx2"/>
                </a:solidFill>
                <a:latin typeface="Arial" panose="020B0604020202020204" pitchFamily="34" charset="0"/>
              </a:rPr>
              <a:t>mokinių </a:t>
            </a:r>
            <a:r>
              <a:rPr lang="lt-LT" dirty="0" smtClean="0">
                <a:solidFill>
                  <a:schemeClr val="tx2"/>
                </a:solidFill>
                <a:latin typeface="Arial" panose="020B0604020202020204" pitchFamily="34" charset="0"/>
              </a:rPr>
              <a:t>tėvus ir kt.).</a:t>
            </a:r>
            <a:endParaRPr lang="lt-LT" dirty="0" smtClean="0">
              <a:solidFill>
                <a:schemeClr val="tx2"/>
              </a:solidFill>
              <a:latin typeface="Arial" panose="020B0604020202020204" pitchFamily="34" charset="0"/>
              <a:cs typeface="Arial" panose="020B0604020202020204" pitchFamily="34" charset="0"/>
            </a:endParaRPr>
          </a:p>
          <a:p>
            <a:r>
              <a:rPr lang="lt-LT" dirty="0" smtClean="0">
                <a:solidFill>
                  <a:schemeClr val="tx2"/>
                </a:solidFill>
                <a:latin typeface="Arial" panose="020B0604020202020204" pitchFamily="34" charset="0"/>
              </a:rPr>
              <a:t>Dalykus, į </a:t>
            </a:r>
            <a:r>
              <a:rPr lang="lt-LT" dirty="0">
                <a:solidFill>
                  <a:schemeClr val="tx2"/>
                </a:solidFill>
                <a:latin typeface="Arial" panose="020B0604020202020204" pitchFamily="34" charset="0"/>
              </a:rPr>
              <a:t>kuriuos numatyta integruoti </a:t>
            </a:r>
            <a:r>
              <a:rPr lang="lt-LT" dirty="0" smtClean="0">
                <a:solidFill>
                  <a:schemeClr val="tx2"/>
                </a:solidFill>
                <a:latin typeface="Arial" panose="020B0604020202020204" pitchFamily="34" charset="0"/>
              </a:rPr>
              <a:t>programą, 40 proc. mokyklų detalizuoja </a:t>
            </a:r>
            <a:r>
              <a:rPr lang="lt-LT" dirty="0">
                <a:solidFill>
                  <a:schemeClr val="tx2"/>
                </a:solidFill>
                <a:latin typeface="Arial" panose="020B0604020202020204" pitchFamily="34" charset="0"/>
              </a:rPr>
              <a:t>,,Sveikatos ir lytiškumo ugdymo bei rengimo šeimai bendrosios programos įgyvendinimo </a:t>
            </a:r>
            <a:r>
              <a:rPr lang="lt-LT" dirty="0" smtClean="0">
                <a:solidFill>
                  <a:schemeClr val="tx2"/>
                </a:solidFill>
                <a:latin typeface="Arial" panose="020B0604020202020204" pitchFamily="34" charset="0"/>
              </a:rPr>
              <a:t>tvarkos apraše“, kitos ugdymo planų prieduose</a:t>
            </a:r>
          </a:p>
          <a:p>
            <a:r>
              <a:rPr lang="lt-LT" dirty="0" smtClean="0">
                <a:solidFill>
                  <a:schemeClr val="tx2"/>
                </a:solidFill>
                <a:latin typeface="Arial" panose="020B0604020202020204" pitchFamily="34" charset="0"/>
                <a:cs typeface="Arial" panose="020B0604020202020204" pitchFamily="34" charset="0"/>
              </a:rPr>
              <a:t>Tik kelios mokyklos parengusios modulį. Jam </a:t>
            </a:r>
            <a:r>
              <a:rPr lang="lt-LT" dirty="0">
                <a:solidFill>
                  <a:schemeClr val="tx2"/>
                </a:solidFill>
                <a:latin typeface="Arial" panose="020B0604020202020204" pitchFamily="34" charset="0"/>
                <a:cs typeface="Arial" panose="020B0604020202020204" pitchFamily="34" charset="0"/>
              </a:rPr>
              <a:t>n</a:t>
            </a:r>
            <a:r>
              <a:rPr lang="lt-LT" dirty="0" smtClean="0">
                <a:solidFill>
                  <a:schemeClr val="tx2"/>
                </a:solidFill>
                <a:latin typeface="Arial" panose="020B0604020202020204" pitchFamily="34" charset="0"/>
                <a:cs typeface="Arial" panose="020B0604020202020204" pitchFamily="34" charset="0"/>
              </a:rPr>
              <a:t>umatytas </a:t>
            </a:r>
            <a:r>
              <a:rPr lang="lt-LT" dirty="0">
                <a:solidFill>
                  <a:schemeClr val="tx2"/>
                </a:solidFill>
                <a:latin typeface="Arial" panose="020B0604020202020204" pitchFamily="34" charset="0"/>
                <a:cs typeface="Arial" panose="020B0604020202020204" pitchFamily="34" charset="0"/>
              </a:rPr>
              <a:t>laikas (atskira valanda iš pamokų, skirtų mokinio ugdymo poreikiams tenkinti, mokymosi pagalbai teikti)</a:t>
            </a:r>
          </a:p>
          <a:p>
            <a:endParaRPr lang="lt-LT" sz="3200" dirty="0">
              <a:solidFill>
                <a:schemeClr val="tx2"/>
              </a:solidFill>
              <a:latin typeface="Arial" panose="020B0604020202020204" pitchFamily="34" charset="0"/>
            </a:endParaRPr>
          </a:p>
        </p:txBody>
      </p:sp>
      <p:sp>
        <p:nvSpPr>
          <p:cNvPr id="5" name="Teksto vietos rezervavimo ženklas 4"/>
          <p:cNvSpPr>
            <a:spLocks noGrp="1"/>
          </p:cNvSpPr>
          <p:nvPr>
            <p:ph type="body" sz="quarter" idx="3"/>
          </p:nvPr>
        </p:nvSpPr>
        <p:spPr>
          <a:xfrm>
            <a:off x="726657" y="1636440"/>
            <a:ext cx="8944095" cy="909637"/>
          </a:xfrm>
        </p:spPr>
        <p:txBody>
          <a:bodyPr/>
          <a:lstStyle/>
          <a:p>
            <a:r>
              <a:rPr lang="lt-LT" sz="3200" dirty="0" smtClean="0">
                <a:solidFill>
                  <a:schemeClr val="bg1"/>
                </a:solidFill>
                <a:latin typeface="Arial" panose="020B0604020202020204" pitchFamily="34" charset="0"/>
              </a:rPr>
              <a:t>dėl SLURŠ programos įgyvendinimo būdo</a:t>
            </a:r>
            <a:endParaRPr lang="lt-LT" sz="3200" dirty="0">
              <a:solidFill>
                <a:schemeClr val="bg1"/>
              </a:solidFill>
              <a:latin typeface="Arial" panose="020B0604020202020204" pitchFamily="34"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15</a:t>
            </a:fld>
            <a:endParaRPr lang="en-US" altLang="en-US"/>
          </a:p>
        </p:txBody>
      </p:sp>
    </p:spTree>
    <p:extLst>
      <p:ext uri="{BB962C8B-B14F-4D97-AF65-F5344CB8AC3E}">
        <p14:creationId xmlns:p14="http://schemas.microsoft.com/office/powerpoint/2010/main" val="5861629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dyklė dešinėn 70"/>
          <p:cNvSpPr/>
          <p:nvPr/>
        </p:nvSpPr>
        <p:spPr>
          <a:xfrm>
            <a:off x="9426577" y="7338589"/>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707" b="0" dirty="0">
              <a:solidFill>
                <a:prstClr val="white"/>
              </a:solidFill>
            </a:endParaRPr>
          </a:p>
          <a:p>
            <a:pPr algn="ctr" eaLnBrk="1" fontAlgn="auto" hangingPunct="1">
              <a:spcBef>
                <a:spcPts val="0"/>
              </a:spcBef>
              <a:spcAft>
                <a:spcPts val="0"/>
              </a:spcAft>
            </a:pPr>
            <a:r>
              <a:rPr lang="lt-LT" sz="1707" b="0" dirty="0">
                <a:solidFill>
                  <a:prstClr val="white"/>
                </a:solidFill>
              </a:rPr>
              <a:t>  9-10 kl.</a:t>
            </a:r>
          </a:p>
          <a:p>
            <a:pPr algn="ctr" eaLnBrk="1" fontAlgn="auto" hangingPunct="1">
              <a:spcBef>
                <a:spcPts val="0"/>
              </a:spcBef>
              <a:spcAft>
                <a:spcPts val="0"/>
              </a:spcAft>
            </a:pPr>
            <a:endParaRPr lang="lt-LT" sz="1920" b="0" dirty="0">
              <a:solidFill>
                <a:prstClr val="white"/>
              </a:solidFill>
            </a:endParaRPr>
          </a:p>
        </p:txBody>
      </p:sp>
      <p:sp>
        <p:nvSpPr>
          <p:cNvPr id="73" name="Rodyklė dešinėn 72"/>
          <p:cNvSpPr/>
          <p:nvPr/>
        </p:nvSpPr>
        <p:spPr>
          <a:xfrm>
            <a:off x="9514385" y="6221961"/>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707" b="0" dirty="0">
              <a:solidFill>
                <a:prstClr val="white"/>
              </a:solidFill>
            </a:endParaRPr>
          </a:p>
          <a:p>
            <a:pPr algn="ctr" eaLnBrk="1" fontAlgn="auto" hangingPunct="1">
              <a:spcBef>
                <a:spcPts val="0"/>
              </a:spcBef>
              <a:spcAft>
                <a:spcPts val="0"/>
              </a:spcAft>
            </a:pPr>
            <a:r>
              <a:rPr lang="lt-LT" sz="1707" b="0" dirty="0">
                <a:solidFill>
                  <a:prstClr val="white"/>
                </a:solidFill>
              </a:rPr>
              <a:t>9-10 kl</a:t>
            </a:r>
            <a:r>
              <a:rPr lang="lt-LT" sz="1920" b="0" dirty="0">
                <a:solidFill>
                  <a:prstClr val="white"/>
                </a:solidFill>
              </a:rPr>
              <a:t>.</a:t>
            </a:r>
          </a:p>
          <a:p>
            <a:pPr algn="ctr" eaLnBrk="1" fontAlgn="auto" hangingPunct="1">
              <a:spcBef>
                <a:spcPts val="0"/>
              </a:spcBef>
              <a:spcAft>
                <a:spcPts val="0"/>
              </a:spcAft>
            </a:pPr>
            <a:endParaRPr lang="lt-LT" sz="1920" b="0" dirty="0">
              <a:solidFill>
                <a:prstClr val="white"/>
              </a:solidFill>
            </a:endParaRPr>
          </a:p>
        </p:txBody>
      </p:sp>
      <p:sp>
        <p:nvSpPr>
          <p:cNvPr id="75" name="Rodyklė dešinėn 74"/>
          <p:cNvSpPr/>
          <p:nvPr/>
        </p:nvSpPr>
        <p:spPr>
          <a:xfrm>
            <a:off x="9485379" y="5100534"/>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707" b="0" dirty="0">
              <a:solidFill>
                <a:prstClr val="white"/>
              </a:solidFill>
            </a:endParaRPr>
          </a:p>
          <a:p>
            <a:pPr algn="ctr" eaLnBrk="1" fontAlgn="auto" hangingPunct="1">
              <a:spcBef>
                <a:spcPts val="0"/>
              </a:spcBef>
              <a:spcAft>
                <a:spcPts val="0"/>
              </a:spcAft>
            </a:pPr>
            <a:r>
              <a:rPr lang="lt-LT" sz="1707" b="0" dirty="0">
                <a:solidFill>
                  <a:prstClr val="white"/>
                </a:solidFill>
              </a:rPr>
              <a:t>  9-10 kl.</a:t>
            </a:r>
          </a:p>
          <a:p>
            <a:pPr algn="ctr" eaLnBrk="1" fontAlgn="auto" hangingPunct="1">
              <a:spcBef>
                <a:spcPts val="0"/>
              </a:spcBef>
              <a:spcAft>
                <a:spcPts val="0"/>
              </a:spcAft>
            </a:pPr>
            <a:endParaRPr lang="lt-LT" sz="1920" b="0" dirty="0">
              <a:solidFill>
                <a:prstClr val="white"/>
              </a:solidFill>
            </a:endParaRPr>
          </a:p>
        </p:txBody>
      </p:sp>
      <p:sp>
        <p:nvSpPr>
          <p:cNvPr id="77" name="Rodyklė dešinėn 76"/>
          <p:cNvSpPr/>
          <p:nvPr/>
        </p:nvSpPr>
        <p:spPr>
          <a:xfrm>
            <a:off x="9580926" y="3971393"/>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707" b="0" dirty="0">
              <a:solidFill>
                <a:prstClr val="white"/>
              </a:solidFill>
            </a:endParaRPr>
          </a:p>
          <a:p>
            <a:pPr algn="ctr" eaLnBrk="1" fontAlgn="auto" hangingPunct="1">
              <a:spcBef>
                <a:spcPts val="0"/>
              </a:spcBef>
              <a:spcAft>
                <a:spcPts val="0"/>
              </a:spcAft>
            </a:pPr>
            <a:r>
              <a:rPr lang="lt-LT" sz="1707" b="0" dirty="0">
                <a:solidFill>
                  <a:prstClr val="white"/>
                </a:solidFill>
              </a:rPr>
              <a:t>9-10 kl</a:t>
            </a:r>
            <a:r>
              <a:rPr lang="lt-LT" sz="1920" b="0" dirty="0">
                <a:solidFill>
                  <a:prstClr val="white"/>
                </a:solidFill>
              </a:rPr>
              <a:t>.</a:t>
            </a:r>
          </a:p>
          <a:p>
            <a:pPr algn="ctr" eaLnBrk="1" fontAlgn="auto" hangingPunct="1">
              <a:spcBef>
                <a:spcPts val="0"/>
              </a:spcBef>
              <a:spcAft>
                <a:spcPts val="0"/>
              </a:spcAft>
            </a:pPr>
            <a:endParaRPr lang="lt-LT" sz="1920" b="0" dirty="0">
              <a:solidFill>
                <a:prstClr val="white"/>
              </a:solidFill>
            </a:endParaRPr>
          </a:p>
        </p:txBody>
      </p:sp>
      <p:sp>
        <p:nvSpPr>
          <p:cNvPr id="58" name="Rodyklė dešinėn 57"/>
          <p:cNvSpPr/>
          <p:nvPr/>
        </p:nvSpPr>
        <p:spPr>
          <a:xfrm>
            <a:off x="9485379" y="2869587"/>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707" b="0" dirty="0">
              <a:solidFill>
                <a:prstClr val="white"/>
              </a:solidFill>
            </a:endParaRPr>
          </a:p>
          <a:p>
            <a:pPr algn="ctr" eaLnBrk="1" fontAlgn="auto" hangingPunct="1">
              <a:spcBef>
                <a:spcPts val="0"/>
              </a:spcBef>
              <a:spcAft>
                <a:spcPts val="0"/>
              </a:spcAft>
            </a:pPr>
            <a:r>
              <a:rPr lang="lt-LT" sz="1707" b="0" dirty="0">
                <a:solidFill>
                  <a:prstClr val="white"/>
                </a:solidFill>
              </a:rPr>
              <a:t>  9-10 kl.</a:t>
            </a:r>
          </a:p>
          <a:p>
            <a:pPr algn="ctr" eaLnBrk="1" fontAlgn="auto" hangingPunct="1">
              <a:spcBef>
                <a:spcPts val="0"/>
              </a:spcBef>
              <a:spcAft>
                <a:spcPts val="0"/>
              </a:spcAft>
            </a:pPr>
            <a:endParaRPr lang="lt-LT" sz="1920" b="0" dirty="0">
              <a:solidFill>
                <a:prstClr val="white"/>
              </a:solidFill>
            </a:endParaRPr>
          </a:p>
        </p:txBody>
      </p:sp>
      <p:sp>
        <p:nvSpPr>
          <p:cNvPr id="51" name="Rodyklė dešinėn 50"/>
          <p:cNvSpPr/>
          <p:nvPr/>
        </p:nvSpPr>
        <p:spPr>
          <a:xfrm>
            <a:off x="9486620" y="1763104"/>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 </a:t>
            </a:r>
            <a:r>
              <a:rPr lang="lt-LT" sz="1707" b="0" dirty="0">
                <a:solidFill>
                  <a:prstClr val="white"/>
                </a:solidFill>
              </a:rPr>
              <a:t>9-10 kl</a:t>
            </a:r>
            <a:r>
              <a:rPr lang="lt-LT" sz="1920" b="0" dirty="0">
                <a:solidFill>
                  <a:prstClr val="white"/>
                </a:solidFill>
              </a:rPr>
              <a:t>.</a:t>
            </a:r>
          </a:p>
          <a:p>
            <a:pPr algn="ctr" eaLnBrk="1" fontAlgn="auto" hangingPunct="1">
              <a:spcBef>
                <a:spcPts val="0"/>
              </a:spcBef>
              <a:spcAft>
                <a:spcPts val="0"/>
              </a:spcAft>
            </a:pPr>
            <a:endParaRPr lang="lt-LT" sz="1920" b="0" dirty="0">
              <a:solidFill>
                <a:prstClr val="white"/>
              </a:solidFill>
            </a:endParaRPr>
          </a:p>
        </p:txBody>
      </p:sp>
      <p:sp>
        <p:nvSpPr>
          <p:cNvPr id="49" name="Rodyklė dešinėn 48"/>
          <p:cNvSpPr/>
          <p:nvPr/>
        </p:nvSpPr>
        <p:spPr>
          <a:xfrm>
            <a:off x="6221290" y="1751677"/>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   </a:t>
            </a:r>
            <a:r>
              <a:rPr lang="lt-LT" sz="1707" b="0" dirty="0">
                <a:solidFill>
                  <a:prstClr val="white"/>
                </a:solidFill>
              </a:rPr>
              <a:t>7-8 kl</a:t>
            </a:r>
            <a:r>
              <a:rPr lang="lt-LT" sz="1920" b="0" dirty="0">
                <a:solidFill>
                  <a:prstClr val="white"/>
                </a:solidFill>
              </a:rPr>
              <a:t>.</a:t>
            </a:r>
          </a:p>
          <a:p>
            <a:pPr algn="ctr" eaLnBrk="1" fontAlgn="auto" hangingPunct="1">
              <a:spcBef>
                <a:spcPts val="0"/>
              </a:spcBef>
              <a:spcAft>
                <a:spcPts val="0"/>
              </a:spcAft>
            </a:pPr>
            <a:endParaRPr lang="lt-LT" sz="1920" b="0" dirty="0">
              <a:solidFill>
                <a:prstClr val="white"/>
              </a:solidFill>
            </a:endParaRPr>
          </a:p>
        </p:txBody>
      </p:sp>
      <p:sp>
        <p:nvSpPr>
          <p:cNvPr id="72" name="Rodyklė dešinėn 71"/>
          <p:cNvSpPr/>
          <p:nvPr/>
        </p:nvSpPr>
        <p:spPr>
          <a:xfrm>
            <a:off x="6368053" y="7270073"/>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7-8 kl. </a:t>
            </a:r>
          </a:p>
        </p:txBody>
      </p:sp>
      <p:sp>
        <p:nvSpPr>
          <p:cNvPr id="74" name="Rodyklė dešinėn 73"/>
          <p:cNvSpPr/>
          <p:nvPr/>
        </p:nvSpPr>
        <p:spPr>
          <a:xfrm>
            <a:off x="6368265" y="6203481"/>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7-8 kl.</a:t>
            </a:r>
          </a:p>
          <a:p>
            <a:pPr algn="ctr" eaLnBrk="1" fontAlgn="auto" hangingPunct="1">
              <a:spcBef>
                <a:spcPts val="0"/>
              </a:spcBef>
              <a:spcAft>
                <a:spcPts val="0"/>
              </a:spcAft>
            </a:pPr>
            <a:endParaRPr lang="lt-LT" sz="1920" b="0" dirty="0">
              <a:solidFill>
                <a:prstClr val="white"/>
              </a:solidFill>
            </a:endParaRPr>
          </a:p>
        </p:txBody>
      </p:sp>
      <p:sp>
        <p:nvSpPr>
          <p:cNvPr id="76" name="Rodyklė dešinėn 75"/>
          <p:cNvSpPr/>
          <p:nvPr/>
        </p:nvSpPr>
        <p:spPr>
          <a:xfrm>
            <a:off x="6300023" y="5077220"/>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7-8 kl.</a:t>
            </a:r>
          </a:p>
          <a:p>
            <a:pPr algn="ctr" eaLnBrk="1" fontAlgn="auto" hangingPunct="1">
              <a:spcBef>
                <a:spcPts val="0"/>
              </a:spcBef>
              <a:spcAft>
                <a:spcPts val="0"/>
              </a:spcAft>
            </a:pPr>
            <a:endParaRPr lang="lt-LT" sz="1920" b="0" dirty="0">
              <a:solidFill>
                <a:prstClr val="white"/>
              </a:solidFill>
            </a:endParaRPr>
          </a:p>
        </p:txBody>
      </p:sp>
      <p:sp>
        <p:nvSpPr>
          <p:cNvPr id="78" name="Rodyklė dešinėn 77"/>
          <p:cNvSpPr/>
          <p:nvPr/>
        </p:nvSpPr>
        <p:spPr>
          <a:xfrm>
            <a:off x="6276751" y="3842034"/>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7-8 kl. </a:t>
            </a:r>
          </a:p>
          <a:p>
            <a:pPr algn="ctr" eaLnBrk="1" fontAlgn="auto" hangingPunct="1">
              <a:spcBef>
                <a:spcPts val="0"/>
              </a:spcBef>
              <a:spcAft>
                <a:spcPts val="0"/>
              </a:spcAft>
            </a:pPr>
            <a:endParaRPr lang="lt-LT" sz="1920" b="0" dirty="0">
              <a:solidFill>
                <a:prstClr val="white"/>
              </a:solidFill>
            </a:endParaRPr>
          </a:p>
        </p:txBody>
      </p:sp>
      <p:sp>
        <p:nvSpPr>
          <p:cNvPr id="57" name="Rodyklė dešinėn 56"/>
          <p:cNvSpPr/>
          <p:nvPr/>
        </p:nvSpPr>
        <p:spPr>
          <a:xfrm>
            <a:off x="6225323" y="2848578"/>
            <a:ext cx="12288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  </a:t>
            </a:r>
          </a:p>
          <a:p>
            <a:pPr algn="ctr" eaLnBrk="1" fontAlgn="auto" hangingPunct="1">
              <a:spcBef>
                <a:spcPts val="0"/>
              </a:spcBef>
              <a:spcAft>
                <a:spcPts val="0"/>
              </a:spcAft>
            </a:pPr>
            <a:r>
              <a:rPr lang="lt-LT" sz="1920" b="0" dirty="0">
                <a:solidFill>
                  <a:prstClr val="white"/>
                </a:solidFill>
              </a:rPr>
              <a:t>  7-8 kl.</a:t>
            </a:r>
          </a:p>
          <a:p>
            <a:pPr algn="ctr" eaLnBrk="1" fontAlgn="auto" hangingPunct="1">
              <a:spcBef>
                <a:spcPts val="0"/>
              </a:spcBef>
              <a:spcAft>
                <a:spcPts val="0"/>
              </a:spcAft>
            </a:pPr>
            <a:endParaRPr lang="lt-LT" sz="1920" b="0" dirty="0">
              <a:solidFill>
                <a:prstClr val="white"/>
              </a:solidFill>
            </a:endParaRPr>
          </a:p>
        </p:txBody>
      </p:sp>
      <p:sp>
        <p:nvSpPr>
          <p:cNvPr id="11" name="Struktūrinė schema: alternatyvus procesas 10"/>
          <p:cNvSpPr/>
          <p:nvPr/>
        </p:nvSpPr>
        <p:spPr>
          <a:xfrm>
            <a:off x="464189" y="6045221"/>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5. Asmens ir aplinkos</a:t>
            </a:r>
          </a:p>
          <a:p>
            <a:pPr eaLnBrk="1" fontAlgn="auto" hangingPunct="1">
              <a:spcBef>
                <a:spcPts val="0"/>
              </a:spcBef>
              <a:spcAft>
                <a:spcPts val="0"/>
              </a:spcAft>
            </a:pPr>
            <a:r>
              <a:rPr lang="lt-LT" sz="1920" b="0" dirty="0">
                <a:solidFill>
                  <a:prstClr val="white"/>
                </a:solidFill>
              </a:rPr>
              <a:t> švara</a:t>
            </a:r>
          </a:p>
        </p:txBody>
      </p:sp>
      <p:sp>
        <p:nvSpPr>
          <p:cNvPr id="42" name="Struktūrinė schema: alternatyvus procesas 41"/>
          <p:cNvSpPr/>
          <p:nvPr/>
        </p:nvSpPr>
        <p:spPr>
          <a:xfrm>
            <a:off x="464766" y="4948608"/>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endParaRPr lang="lt-LT" sz="1920" b="0" dirty="0">
              <a:solidFill>
                <a:prstClr val="white"/>
              </a:solidFill>
            </a:endParaRPr>
          </a:p>
          <a:p>
            <a:pPr eaLnBrk="1" fontAlgn="auto" hangingPunct="1">
              <a:spcBef>
                <a:spcPts val="0"/>
              </a:spcBef>
              <a:spcAft>
                <a:spcPts val="0"/>
              </a:spcAft>
            </a:pPr>
            <a:r>
              <a:rPr lang="lt-LT" sz="1920" b="0" dirty="0">
                <a:solidFill>
                  <a:prstClr val="white"/>
                </a:solidFill>
              </a:rPr>
              <a:t>4. Veikla ir poilsis</a:t>
            </a:r>
          </a:p>
          <a:p>
            <a:pPr eaLnBrk="1" fontAlgn="auto" hangingPunct="1">
              <a:spcBef>
                <a:spcPts val="0"/>
              </a:spcBef>
              <a:spcAft>
                <a:spcPts val="0"/>
              </a:spcAft>
            </a:pPr>
            <a:endParaRPr lang="lt-LT" sz="1920" b="0" dirty="0">
              <a:solidFill>
                <a:prstClr val="white"/>
              </a:solidFill>
            </a:endParaRPr>
          </a:p>
        </p:txBody>
      </p:sp>
      <p:sp>
        <p:nvSpPr>
          <p:cNvPr id="22" name="Rodyklė dešinėn 21"/>
          <p:cNvSpPr/>
          <p:nvPr/>
        </p:nvSpPr>
        <p:spPr>
          <a:xfrm>
            <a:off x="3121152" y="4998720"/>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5-6 kl.</a:t>
            </a:r>
          </a:p>
          <a:p>
            <a:pPr algn="ctr" eaLnBrk="1" fontAlgn="auto" hangingPunct="1">
              <a:spcBef>
                <a:spcPts val="0"/>
              </a:spcBef>
              <a:spcAft>
                <a:spcPts val="0"/>
              </a:spcAft>
            </a:pPr>
            <a:endParaRPr lang="lt-LT" sz="1920" b="0" dirty="0">
              <a:solidFill>
                <a:prstClr val="white"/>
              </a:solidFill>
            </a:endParaRPr>
          </a:p>
        </p:txBody>
      </p:sp>
      <p:sp>
        <p:nvSpPr>
          <p:cNvPr id="5" name="Struktūrinė schema: alternatyvus procesas 4"/>
          <p:cNvSpPr/>
          <p:nvPr/>
        </p:nvSpPr>
        <p:spPr>
          <a:xfrm>
            <a:off x="491370" y="2737918"/>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2. Fizinis aktyvumas</a:t>
            </a:r>
          </a:p>
        </p:txBody>
      </p:sp>
      <p:sp>
        <p:nvSpPr>
          <p:cNvPr id="6" name="Struktūrinė schema: alternatyvus procesas 5"/>
          <p:cNvSpPr/>
          <p:nvPr/>
        </p:nvSpPr>
        <p:spPr>
          <a:xfrm>
            <a:off x="464766" y="3816270"/>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3. Sveika mityba</a:t>
            </a:r>
          </a:p>
        </p:txBody>
      </p:sp>
      <p:sp>
        <p:nvSpPr>
          <p:cNvPr id="9" name="Struktūrinė schema: alternatyvus procesas 8"/>
          <p:cNvSpPr/>
          <p:nvPr/>
        </p:nvSpPr>
        <p:spPr>
          <a:xfrm>
            <a:off x="452970" y="1592185"/>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1. Sveikatos, sveikos gyvensenos ir šeimos samprata</a:t>
            </a:r>
          </a:p>
        </p:txBody>
      </p:sp>
      <p:sp>
        <p:nvSpPr>
          <p:cNvPr id="13" name="Struktūrinė schema: alternatyvus procesas 12"/>
          <p:cNvSpPr/>
          <p:nvPr/>
        </p:nvSpPr>
        <p:spPr>
          <a:xfrm>
            <a:off x="478139" y="7159070"/>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6. Lytinis brendimas</a:t>
            </a:r>
          </a:p>
        </p:txBody>
      </p:sp>
      <p:sp>
        <p:nvSpPr>
          <p:cNvPr id="23" name="Rodyklė dešinėn 22"/>
          <p:cNvSpPr/>
          <p:nvPr/>
        </p:nvSpPr>
        <p:spPr>
          <a:xfrm>
            <a:off x="3121152" y="2805429"/>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5-6 kl. </a:t>
            </a:r>
          </a:p>
          <a:p>
            <a:pPr algn="ctr" eaLnBrk="1" fontAlgn="auto" hangingPunct="1">
              <a:spcBef>
                <a:spcPts val="0"/>
              </a:spcBef>
              <a:spcAft>
                <a:spcPts val="0"/>
              </a:spcAft>
            </a:pPr>
            <a:endParaRPr lang="lt-LT" sz="1920" b="0" dirty="0">
              <a:solidFill>
                <a:prstClr val="white"/>
              </a:solidFill>
            </a:endParaRPr>
          </a:p>
        </p:txBody>
      </p:sp>
      <p:sp>
        <p:nvSpPr>
          <p:cNvPr id="24" name="Rodyklė dešinėn 23"/>
          <p:cNvSpPr/>
          <p:nvPr/>
        </p:nvSpPr>
        <p:spPr>
          <a:xfrm>
            <a:off x="3121152" y="1731807"/>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5-6 kl.</a:t>
            </a:r>
          </a:p>
          <a:p>
            <a:pPr algn="ctr" eaLnBrk="1" fontAlgn="auto" hangingPunct="1">
              <a:spcBef>
                <a:spcPts val="0"/>
              </a:spcBef>
              <a:spcAft>
                <a:spcPts val="0"/>
              </a:spcAft>
            </a:pPr>
            <a:endParaRPr lang="lt-LT" sz="1920" b="0" dirty="0">
              <a:solidFill>
                <a:prstClr val="white"/>
              </a:solidFill>
            </a:endParaRPr>
          </a:p>
        </p:txBody>
      </p:sp>
      <p:sp>
        <p:nvSpPr>
          <p:cNvPr id="25" name="Rodyklė dešinėn 24"/>
          <p:cNvSpPr/>
          <p:nvPr/>
        </p:nvSpPr>
        <p:spPr>
          <a:xfrm>
            <a:off x="3121152" y="3879052"/>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5-6 </a:t>
            </a:r>
            <a:r>
              <a:rPr lang="lt-LT" sz="1707" b="0" dirty="0">
                <a:solidFill>
                  <a:prstClr val="white"/>
                </a:solidFill>
              </a:rPr>
              <a:t>kl</a:t>
            </a:r>
            <a:r>
              <a:rPr lang="lt-LT" sz="1920" b="0" dirty="0">
                <a:solidFill>
                  <a:prstClr val="white"/>
                </a:solidFill>
              </a:rPr>
              <a:t>.</a:t>
            </a:r>
          </a:p>
          <a:p>
            <a:pPr algn="ctr" eaLnBrk="1" fontAlgn="auto" hangingPunct="1">
              <a:spcBef>
                <a:spcPts val="0"/>
              </a:spcBef>
              <a:spcAft>
                <a:spcPts val="0"/>
              </a:spcAft>
            </a:pPr>
            <a:endParaRPr lang="lt-LT" sz="1920" b="0" dirty="0">
              <a:solidFill>
                <a:prstClr val="white"/>
              </a:solidFill>
            </a:endParaRPr>
          </a:p>
        </p:txBody>
      </p:sp>
      <p:sp>
        <p:nvSpPr>
          <p:cNvPr id="26" name="Rodyklė dešinėn 25"/>
          <p:cNvSpPr/>
          <p:nvPr/>
        </p:nvSpPr>
        <p:spPr>
          <a:xfrm>
            <a:off x="3121152" y="6137001"/>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707" b="0" dirty="0">
                <a:solidFill>
                  <a:prstClr val="white"/>
                </a:solidFill>
              </a:rPr>
              <a:t>5-6 kl.</a:t>
            </a:r>
          </a:p>
          <a:p>
            <a:pPr algn="ctr" eaLnBrk="1" fontAlgn="auto" hangingPunct="1">
              <a:spcBef>
                <a:spcPts val="0"/>
              </a:spcBef>
              <a:spcAft>
                <a:spcPts val="0"/>
              </a:spcAft>
            </a:pPr>
            <a:endParaRPr lang="lt-LT" sz="1920" b="0" dirty="0">
              <a:solidFill>
                <a:prstClr val="white"/>
              </a:solidFill>
            </a:endParaRPr>
          </a:p>
        </p:txBody>
      </p:sp>
      <p:sp>
        <p:nvSpPr>
          <p:cNvPr id="28" name="Rodyklė dešinėn 27"/>
          <p:cNvSpPr/>
          <p:nvPr/>
        </p:nvSpPr>
        <p:spPr>
          <a:xfrm>
            <a:off x="3121152" y="7231572"/>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a:solidFill>
                <a:prstClr val="white"/>
              </a:solidFill>
            </a:endParaRPr>
          </a:p>
        </p:txBody>
      </p:sp>
      <p:sp>
        <p:nvSpPr>
          <p:cNvPr id="46" name="Struktūrinė schema: alternatyvus procesas 45"/>
          <p:cNvSpPr/>
          <p:nvPr/>
        </p:nvSpPr>
        <p:spPr>
          <a:xfrm>
            <a:off x="4153131" y="1711258"/>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707" b="0" dirty="0">
                <a:solidFill>
                  <a:prstClr val="white"/>
                </a:solidFill>
              </a:rPr>
              <a:t>Klasės valandėlės,  Technologijos, </a:t>
            </a:r>
          </a:p>
          <a:p>
            <a:pPr algn="ctr" eaLnBrk="1" fontAlgn="auto" hangingPunct="1">
              <a:spcBef>
                <a:spcPts val="0"/>
              </a:spcBef>
              <a:spcAft>
                <a:spcPts val="0"/>
              </a:spcAft>
            </a:pPr>
            <a:r>
              <a:rPr lang="lt-LT" sz="1707" b="0" dirty="0">
                <a:solidFill>
                  <a:prstClr val="white"/>
                </a:solidFill>
              </a:rPr>
              <a:t> Gamta ir žmogus</a:t>
            </a:r>
          </a:p>
        </p:txBody>
      </p:sp>
      <p:sp>
        <p:nvSpPr>
          <p:cNvPr id="47" name="Struktūrinė schema: alternatyvus procesas 46"/>
          <p:cNvSpPr/>
          <p:nvPr/>
        </p:nvSpPr>
        <p:spPr>
          <a:xfrm>
            <a:off x="7315693" y="170697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Biologija, Dorinis ugdymas. </a:t>
            </a:r>
          </a:p>
        </p:txBody>
      </p:sp>
      <p:sp>
        <p:nvSpPr>
          <p:cNvPr id="48" name="Struktūrinė schema: alternatyvus procesas 47"/>
          <p:cNvSpPr/>
          <p:nvPr/>
        </p:nvSpPr>
        <p:spPr>
          <a:xfrm>
            <a:off x="10501767" y="1678233"/>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Biologija, Klasės valandėlės, Projektai</a:t>
            </a:r>
          </a:p>
        </p:txBody>
      </p:sp>
      <p:sp>
        <p:nvSpPr>
          <p:cNvPr id="52" name="Struktūrinė schema: alternatyvus procesas 51"/>
          <p:cNvSpPr/>
          <p:nvPr/>
        </p:nvSpPr>
        <p:spPr>
          <a:xfrm>
            <a:off x="4121516" y="2790085"/>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Kūno kultūra</a:t>
            </a:r>
          </a:p>
        </p:txBody>
      </p:sp>
      <p:sp>
        <p:nvSpPr>
          <p:cNvPr id="54" name="Struktūrinė schema: alternatyvus procesas 53"/>
          <p:cNvSpPr/>
          <p:nvPr/>
        </p:nvSpPr>
        <p:spPr>
          <a:xfrm>
            <a:off x="10482711" y="2742481"/>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Kūno kultūra</a:t>
            </a:r>
          </a:p>
        </p:txBody>
      </p:sp>
      <p:sp>
        <p:nvSpPr>
          <p:cNvPr id="56" name="Struktūrinė schema: alternatyvus procesas 55"/>
          <p:cNvSpPr/>
          <p:nvPr/>
        </p:nvSpPr>
        <p:spPr>
          <a:xfrm>
            <a:off x="7350719" y="280523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Kūno kultūra</a:t>
            </a:r>
          </a:p>
        </p:txBody>
      </p:sp>
      <p:sp>
        <p:nvSpPr>
          <p:cNvPr id="59" name="Struktūrinė schema: alternatyvus procesas 58"/>
          <p:cNvSpPr/>
          <p:nvPr/>
        </p:nvSpPr>
        <p:spPr>
          <a:xfrm>
            <a:off x="4121516" y="3869538"/>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Technologijos</a:t>
            </a:r>
          </a:p>
        </p:txBody>
      </p:sp>
      <p:sp>
        <p:nvSpPr>
          <p:cNvPr id="60" name="Struktūrinė schema: alternatyvus procesas 59"/>
          <p:cNvSpPr/>
          <p:nvPr/>
        </p:nvSpPr>
        <p:spPr>
          <a:xfrm>
            <a:off x="4115017" y="503395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707" b="0" dirty="0">
                <a:solidFill>
                  <a:prstClr val="white"/>
                </a:solidFill>
              </a:rPr>
              <a:t>Klasės valandėlės, Technologijos</a:t>
            </a:r>
          </a:p>
          <a:p>
            <a:pPr algn="ctr" eaLnBrk="1" fontAlgn="auto" hangingPunct="1">
              <a:spcBef>
                <a:spcPts val="0"/>
              </a:spcBef>
              <a:spcAft>
                <a:spcPts val="0"/>
              </a:spcAft>
            </a:pPr>
            <a:r>
              <a:rPr lang="lt-LT" sz="1707" b="0" dirty="0">
                <a:solidFill>
                  <a:prstClr val="white"/>
                </a:solidFill>
              </a:rPr>
              <a:t>Gamta ir žmogus </a:t>
            </a:r>
          </a:p>
        </p:txBody>
      </p:sp>
      <p:sp>
        <p:nvSpPr>
          <p:cNvPr id="61" name="Struktūrinė schema: alternatyvus procesas 60"/>
          <p:cNvSpPr/>
          <p:nvPr/>
        </p:nvSpPr>
        <p:spPr>
          <a:xfrm>
            <a:off x="10501767" y="3802252"/>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Technologijos, Projektai</a:t>
            </a:r>
          </a:p>
        </p:txBody>
      </p:sp>
      <p:sp>
        <p:nvSpPr>
          <p:cNvPr id="62" name="Struktūrinė schema: alternatyvus procesas 61"/>
          <p:cNvSpPr/>
          <p:nvPr/>
        </p:nvSpPr>
        <p:spPr>
          <a:xfrm>
            <a:off x="4115017" y="6122270"/>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707" b="0" dirty="0">
                <a:solidFill>
                  <a:prstClr val="white"/>
                </a:solidFill>
              </a:rPr>
              <a:t>Gamta ir žmogus</a:t>
            </a:r>
          </a:p>
        </p:txBody>
      </p:sp>
      <p:sp>
        <p:nvSpPr>
          <p:cNvPr id="63" name="Struktūrinė schema: alternatyvus procesas 62"/>
          <p:cNvSpPr/>
          <p:nvPr/>
        </p:nvSpPr>
        <p:spPr>
          <a:xfrm>
            <a:off x="7336220" y="503395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 Biologija </a:t>
            </a:r>
          </a:p>
        </p:txBody>
      </p:sp>
      <p:sp>
        <p:nvSpPr>
          <p:cNvPr id="64" name="Struktūrinė schema: alternatyvus procesas 63"/>
          <p:cNvSpPr/>
          <p:nvPr/>
        </p:nvSpPr>
        <p:spPr>
          <a:xfrm>
            <a:off x="10480303" y="4960320"/>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 Biologija</a:t>
            </a:r>
          </a:p>
        </p:txBody>
      </p:sp>
      <p:sp>
        <p:nvSpPr>
          <p:cNvPr id="65" name="Struktūrinė schema: alternatyvus procesas 64"/>
          <p:cNvSpPr/>
          <p:nvPr/>
        </p:nvSpPr>
        <p:spPr>
          <a:xfrm>
            <a:off x="4172082" y="7248593"/>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707" b="0" dirty="0">
                <a:solidFill>
                  <a:prstClr val="white"/>
                </a:solidFill>
              </a:rPr>
              <a:t>Klasės valandėlės, Dorinis ugdymas,  Gamta ir žmogus</a:t>
            </a:r>
          </a:p>
          <a:p>
            <a:pPr algn="ctr" eaLnBrk="1" fontAlgn="auto" hangingPunct="1">
              <a:spcBef>
                <a:spcPts val="0"/>
              </a:spcBef>
              <a:spcAft>
                <a:spcPts val="0"/>
              </a:spcAft>
            </a:pPr>
            <a:endParaRPr lang="lt-LT" sz="1920" b="0" dirty="0">
              <a:solidFill>
                <a:prstClr val="white"/>
              </a:solidFill>
            </a:endParaRPr>
          </a:p>
        </p:txBody>
      </p:sp>
      <p:sp>
        <p:nvSpPr>
          <p:cNvPr id="66" name="Struktūrinė schema: alternatyvus procesas 65"/>
          <p:cNvSpPr/>
          <p:nvPr/>
        </p:nvSpPr>
        <p:spPr>
          <a:xfrm>
            <a:off x="7336220" y="726267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Biologija, Dorinis ugdymas</a:t>
            </a:r>
          </a:p>
        </p:txBody>
      </p:sp>
      <p:sp>
        <p:nvSpPr>
          <p:cNvPr id="67" name="Struktūrinė schema: alternatyvus procesas 66"/>
          <p:cNvSpPr/>
          <p:nvPr/>
        </p:nvSpPr>
        <p:spPr>
          <a:xfrm>
            <a:off x="10500357" y="7275859"/>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Biologija</a:t>
            </a:r>
          </a:p>
        </p:txBody>
      </p:sp>
      <p:sp>
        <p:nvSpPr>
          <p:cNvPr id="68" name="Struktūrinė schema: alternatyvus procesas 67"/>
          <p:cNvSpPr/>
          <p:nvPr/>
        </p:nvSpPr>
        <p:spPr>
          <a:xfrm>
            <a:off x="10501767" y="6117686"/>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Biologija</a:t>
            </a:r>
          </a:p>
        </p:txBody>
      </p:sp>
      <p:sp>
        <p:nvSpPr>
          <p:cNvPr id="69" name="Struktūrinė schema: alternatyvus procesas 68"/>
          <p:cNvSpPr/>
          <p:nvPr/>
        </p:nvSpPr>
        <p:spPr>
          <a:xfrm>
            <a:off x="7336220" y="615545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 Biologija</a:t>
            </a:r>
          </a:p>
        </p:txBody>
      </p:sp>
      <p:sp>
        <p:nvSpPr>
          <p:cNvPr id="70" name="Struktūrinė schema: alternatyvus procesas 69"/>
          <p:cNvSpPr/>
          <p:nvPr/>
        </p:nvSpPr>
        <p:spPr>
          <a:xfrm>
            <a:off x="7378295" y="3883312"/>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Technologijos</a:t>
            </a:r>
          </a:p>
        </p:txBody>
      </p:sp>
      <p:sp>
        <p:nvSpPr>
          <p:cNvPr id="81" name="TextBox 80"/>
          <p:cNvSpPr txBox="1"/>
          <p:nvPr/>
        </p:nvSpPr>
        <p:spPr>
          <a:xfrm>
            <a:off x="3283644" y="7514595"/>
            <a:ext cx="842704" cy="387798"/>
          </a:xfrm>
          <a:prstGeom prst="rect">
            <a:avLst/>
          </a:prstGeom>
          <a:noFill/>
        </p:spPr>
        <p:txBody>
          <a:bodyPr wrap="square" rtlCol="0">
            <a:spAutoFit/>
          </a:bodyPr>
          <a:lstStyle/>
          <a:p>
            <a:pPr eaLnBrk="1" fontAlgn="auto" hangingPunct="1">
              <a:spcBef>
                <a:spcPts val="0"/>
              </a:spcBef>
              <a:spcAft>
                <a:spcPts val="0"/>
              </a:spcAft>
            </a:pPr>
            <a:r>
              <a:rPr lang="lt-LT" sz="1920" b="0" dirty="0">
                <a:solidFill>
                  <a:prstClr val="white"/>
                </a:solidFill>
                <a:latin typeface="Calibri" panose="020F0502020204030204"/>
                <a:ea typeface="+mn-ea"/>
                <a:cs typeface="+mn-cs"/>
              </a:rPr>
              <a:t>5-6 kl. </a:t>
            </a:r>
          </a:p>
        </p:txBody>
      </p:sp>
      <p:sp>
        <p:nvSpPr>
          <p:cNvPr id="2" name="Pavadinimas 1"/>
          <p:cNvSpPr>
            <a:spLocks noGrp="1"/>
          </p:cNvSpPr>
          <p:nvPr>
            <p:ph type="title"/>
          </p:nvPr>
        </p:nvSpPr>
        <p:spPr>
          <a:xfrm>
            <a:off x="355766" y="40354"/>
            <a:ext cx="11216640" cy="1885245"/>
          </a:xfrm>
        </p:spPr>
        <p:txBody>
          <a:bodyPr/>
          <a:lstStyle/>
          <a:p>
            <a:r>
              <a:rPr lang="lt-LT" dirty="0" smtClean="0"/>
              <a:t>Pavyzdys</a:t>
            </a:r>
            <a:endParaRPr lang="lt-LT" dirty="0"/>
          </a:p>
        </p:txBody>
      </p:sp>
    </p:spTree>
    <p:extLst>
      <p:ext uri="{BB962C8B-B14F-4D97-AF65-F5344CB8AC3E}">
        <p14:creationId xmlns:p14="http://schemas.microsoft.com/office/powerpoint/2010/main" val="873905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dyklė dešinėn 45"/>
          <p:cNvSpPr/>
          <p:nvPr/>
        </p:nvSpPr>
        <p:spPr>
          <a:xfrm>
            <a:off x="9307610" y="7370049"/>
            <a:ext cx="1202994"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9-10 kl.</a:t>
            </a:r>
          </a:p>
        </p:txBody>
      </p:sp>
      <p:sp>
        <p:nvSpPr>
          <p:cNvPr id="40" name="Rodyklė dešinėn 39"/>
          <p:cNvSpPr/>
          <p:nvPr/>
        </p:nvSpPr>
        <p:spPr>
          <a:xfrm>
            <a:off x="6148019" y="7352291"/>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7-8 kl.</a:t>
            </a:r>
            <a:endParaRPr lang="lt-LT" sz="1920" b="0" dirty="0">
              <a:solidFill>
                <a:prstClr val="white"/>
              </a:solidFill>
            </a:endParaRPr>
          </a:p>
        </p:txBody>
      </p:sp>
      <p:sp>
        <p:nvSpPr>
          <p:cNvPr id="45" name="Rodyklė dešinėn 44"/>
          <p:cNvSpPr/>
          <p:nvPr/>
        </p:nvSpPr>
        <p:spPr>
          <a:xfrm>
            <a:off x="9278042" y="6279055"/>
            <a:ext cx="1289075"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9-10 kl.</a:t>
            </a:r>
          </a:p>
        </p:txBody>
      </p:sp>
      <p:sp>
        <p:nvSpPr>
          <p:cNvPr id="39" name="Rodyklė dešinėn 38"/>
          <p:cNvSpPr/>
          <p:nvPr/>
        </p:nvSpPr>
        <p:spPr>
          <a:xfrm>
            <a:off x="6194368" y="6190425"/>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7-8 kl.</a:t>
            </a:r>
          </a:p>
        </p:txBody>
      </p:sp>
      <p:sp>
        <p:nvSpPr>
          <p:cNvPr id="44" name="Rodyklė dešinėn 43"/>
          <p:cNvSpPr/>
          <p:nvPr/>
        </p:nvSpPr>
        <p:spPr>
          <a:xfrm>
            <a:off x="9334554" y="5158554"/>
            <a:ext cx="1176051"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9-10 kl.</a:t>
            </a:r>
          </a:p>
        </p:txBody>
      </p:sp>
      <p:sp>
        <p:nvSpPr>
          <p:cNvPr id="38" name="Rodyklė dešinėn 37"/>
          <p:cNvSpPr/>
          <p:nvPr/>
        </p:nvSpPr>
        <p:spPr>
          <a:xfrm>
            <a:off x="6207541" y="5088655"/>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7-8 kl.</a:t>
            </a:r>
          </a:p>
        </p:txBody>
      </p:sp>
      <p:sp>
        <p:nvSpPr>
          <p:cNvPr id="43" name="Rodyklė dešinėn 42"/>
          <p:cNvSpPr/>
          <p:nvPr/>
        </p:nvSpPr>
        <p:spPr>
          <a:xfrm>
            <a:off x="9324755" y="4034978"/>
            <a:ext cx="1171597"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9-10 kl.</a:t>
            </a:r>
          </a:p>
        </p:txBody>
      </p:sp>
      <p:sp>
        <p:nvSpPr>
          <p:cNvPr id="37" name="Rodyklė dešinėn 36"/>
          <p:cNvSpPr/>
          <p:nvPr/>
        </p:nvSpPr>
        <p:spPr>
          <a:xfrm>
            <a:off x="6240416" y="3963482"/>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7-8 kl.</a:t>
            </a:r>
          </a:p>
        </p:txBody>
      </p:sp>
      <p:sp>
        <p:nvSpPr>
          <p:cNvPr id="42" name="Rodyklė dešinėn 41"/>
          <p:cNvSpPr/>
          <p:nvPr/>
        </p:nvSpPr>
        <p:spPr>
          <a:xfrm>
            <a:off x="9229261" y="2873344"/>
            <a:ext cx="1418419"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9-10 kl.</a:t>
            </a:r>
          </a:p>
        </p:txBody>
      </p:sp>
      <p:sp>
        <p:nvSpPr>
          <p:cNvPr id="36" name="Rodyklė dešinėn 35"/>
          <p:cNvSpPr/>
          <p:nvPr/>
        </p:nvSpPr>
        <p:spPr>
          <a:xfrm>
            <a:off x="6148019" y="2987406"/>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7-8 kl.</a:t>
            </a:r>
            <a:endParaRPr lang="lt-LT" sz="1920" b="0" dirty="0">
              <a:solidFill>
                <a:prstClr val="white"/>
              </a:solidFill>
            </a:endParaRPr>
          </a:p>
        </p:txBody>
      </p:sp>
      <p:sp>
        <p:nvSpPr>
          <p:cNvPr id="41" name="Rodyklė dešinėn 40"/>
          <p:cNvSpPr/>
          <p:nvPr/>
        </p:nvSpPr>
        <p:spPr>
          <a:xfrm>
            <a:off x="9339584" y="1745408"/>
            <a:ext cx="1308096"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9-10 kl.</a:t>
            </a:r>
          </a:p>
        </p:txBody>
      </p:sp>
      <p:sp>
        <p:nvSpPr>
          <p:cNvPr id="35" name="Rodyklė dešinėn 34"/>
          <p:cNvSpPr/>
          <p:nvPr/>
        </p:nvSpPr>
        <p:spPr>
          <a:xfrm>
            <a:off x="6157510" y="1761177"/>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7-8 kl.</a:t>
            </a:r>
          </a:p>
        </p:txBody>
      </p:sp>
      <p:sp>
        <p:nvSpPr>
          <p:cNvPr id="4" name="Suapvalintas stačiakampis 3"/>
          <p:cNvSpPr/>
          <p:nvPr/>
        </p:nvSpPr>
        <p:spPr>
          <a:xfrm>
            <a:off x="308100" y="2701588"/>
            <a:ext cx="2995200" cy="10368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8. Emocijos ir jausmai</a:t>
            </a:r>
          </a:p>
        </p:txBody>
      </p:sp>
      <p:sp>
        <p:nvSpPr>
          <p:cNvPr id="5" name="Struktūrinė schema: alternatyvus procesas 4"/>
          <p:cNvSpPr/>
          <p:nvPr/>
        </p:nvSpPr>
        <p:spPr>
          <a:xfrm>
            <a:off x="289122" y="3810368"/>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9. Savitvarda</a:t>
            </a:r>
          </a:p>
        </p:txBody>
      </p:sp>
      <p:sp>
        <p:nvSpPr>
          <p:cNvPr id="6" name="Struktūrinė schema: alternatyvus procesas 5"/>
          <p:cNvSpPr/>
          <p:nvPr/>
        </p:nvSpPr>
        <p:spPr>
          <a:xfrm>
            <a:off x="307206" y="4938960"/>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10. Pozityvus, konstruktyvus</a:t>
            </a:r>
          </a:p>
          <a:p>
            <a:pPr eaLnBrk="1" fontAlgn="auto" hangingPunct="1">
              <a:spcBef>
                <a:spcPts val="0"/>
              </a:spcBef>
              <a:spcAft>
                <a:spcPts val="0"/>
              </a:spcAft>
            </a:pPr>
            <a:r>
              <a:rPr lang="lt-LT" sz="1920" b="0" dirty="0">
                <a:solidFill>
                  <a:prstClr val="white"/>
                </a:solidFill>
              </a:rPr>
              <a:t> mąstymas ir saviraiška</a:t>
            </a:r>
          </a:p>
        </p:txBody>
      </p:sp>
      <p:sp>
        <p:nvSpPr>
          <p:cNvPr id="7" name="Struktūrinė schema: alternatyvus procesas 6"/>
          <p:cNvSpPr/>
          <p:nvPr/>
        </p:nvSpPr>
        <p:spPr>
          <a:xfrm>
            <a:off x="333606" y="6025866"/>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11. Draugystė ir meilė</a:t>
            </a:r>
          </a:p>
        </p:txBody>
      </p:sp>
      <p:sp>
        <p:nvSpPr>
          <p:cNvPr id="8" name="Struktūrinė schema: alternatyvus procesas 7"/>
          <p:cNvSpPr/>
          <p:nvPr/>
        </p:nvSpPr>
        <p:spPr>
          <a:xfrm>
            <a:off x="335200" y="7198457"/>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dirty="0">
                <a:solidFill>
                  <a:prstClr val="white"/>
                </a:solidFill>
              </a:rPr>
              <a:t>12. Atsparumas </a:t>
            </a:r>
          </a:p>
          <a:p>
            <a:pPr eaLnBrk="1" fontAlgn="auto" hangingPunct="1">
              <a:spcBef>
                <a:spcPts val="0"/>
              </a:spcBef>
              <a:spcAft>
                <a:spcPts val="0"/>
              </a:spcAft>
            </a:pPr>
            <a:r>
              <a:rPr lang="lt-LT" sz="1920" b="0" dirty="0">
                <a:solidFill>
                  <a:prstClr val="white"/>
                </a:solidFill>
              </a:rPr>
              <a:t>rizikingam elgesiui</a:t>
            </a:r>
          </a:p>
        </p:txBody>
      </p:sp>
      <p:sp>
        <p:nvSpPr>
          <p:cNvPr id="9" name="Struktūrinė schema: alternatyvus procesas 8"/>
          <p:cNvSpPr/>
          <p:nvPr/>
        </p:nvSpPr>
        <p:spPr>
          <a:xfrm>
            <a:off x="367520" y="1570366"/>
            <a:ext cx="2995200" cy="1036800"/>
          </a:xfrm>
          <a:prstGeom prst="flowChartAlternate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lt-LT" sz="1920" b="0">
                <a:solidFill>
                  <a:prstClr val="white"/>
                </a:solidFill>
              </a:rPr>
              <a:t>7. Savivertė</a:t>
            </a:r>
            <a:endParaRPr lang="lt-LT" sz="1920" b="0" dirty="0">
              <a:solidFill>
                <a:prstClr val="white"/>
              </a:solidFill>
            </a:endParaRPr>
          </a:p>
        </p:txBody>
      </p:sp>
      <p:sp>
        <p:nvSpPr>
          <p:cNvPr id="11" name="Struktūrinė schema: alternatyvus procesas 10"/>
          <p:cNvSpPr/>
          <p:nvPr/>
        </p:nvSpPr>
        <p:spPr>
          <a:xfrm>
            <a:off x="3890368" y="1601885"/>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12" name="Struktūrinė schema: alternatyvus procesas 11"/>
          <p:cNvSpPr/>
          <p:nvPr/>
        </p:nvSpPr>
        <p:spPr>
          <a:xfrm>
            <a:off x="7037798" y="1638001"/>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13" name="Struktūrinė schema: alternatyvus procesas 12"/>
          <p:cNvSpPr/>
          <p:nvPr/>
        </p:nvSpPr>
        <p:spPr>
          <a:xfrm>
            <a:off x="10232720" y="1649473"/>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14" name="Struktūrinė schema: alternatyvus procesas 13"/>
          <p:cNvSpPr/>
          <p:nvPr/>
        </p:nvSpPr>
        <p:spPr>
          <a:xfrm>
            <a:off x="3863728" y="2701885"/>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15" name="Struktūrinė schema: alternatyvus procesas 14"/>
          <p:cNvSpPr/>
          <p:nvPr/>
        </p:nvSpPr>
        <p:spPr>
          <a:xfrm>
            <a:off x="7030554" y="2753893"/>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16" name="Struktūrinė schema: alternatyvus procesas 15"/>
          <p:cNvSpPr/>
          <p:nvPr/>
        </p:nvSpPr>
        <p:spPr>
          <a:xfrm>
            <a:off x="10275968" y="2745319"/>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17" name="Struktūrinė schema: alternatyvus procesas 16"/>
          <p:cNvSpPr/>
          <p:nvPr/>
        </p:nvSpPr>
        <p:spPr>
          <a:xfrm>
            <a:off x="3901265" y="3850719"/>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18" name="Struktūrinė schema: alternatyvus procesas 17"/>
          <p:cNvSpPr/>
          <p:nvPr/>
        </p:nvSpPr>
        <p:spPr>
          <a:xfrm>
            <a:off x="7089742" y="3872605"/>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19" name="Struktūrinė schema: alternatyvus procesas 18"/>
          <p:cNvSpPr/>
          <p:nvPr/>
        </p:nvSpPr>
        <p:spPr>
          <a:xfrm>
            <a:off x="10226573" y="3902367"/>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a:t>
            </a:r>
          </a:p>
        </p:txBody>
      </p:sp>
      <p:sp>
        <p:nvSpPr>
          <p:cNvPr id="20" name="Struktūrinė schema: alternatyvus procesas 19"/>
          <p:cNvSpPr/>
          <p:nvPr/>
        </p:nvSpPr>
        <p:spPr>
          <a:xfrm>
            <a:off x="3936416" y="4952747"/>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21" name="Struktūrinė schema: alternatyvus procesas 20"/>
          <p:cNvSpPr/>
          <p:nvPr/>
        </p:nvSpPr>
        <p:spPr>
          <a:xfrm>
            <a:off x="7089742" y="5002003"/>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22" name="Struktūrinė schema: alternatyvus procesas 21"/>
          <p:cNvSpPr/>
          <p:nvPr/>
        </p:nvSpPr>
        <p:spPr>
          <a:xfrm>
            <a:off x="10275968" y="5057684"/>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23" name="Struktūrinė schema: alternatyvus procesas 22"/>
          <p:cNvSpPr/>
          <p:nvPr/>
        </p:nvSpPr>
        <p:spPr>
          <a:xfrm>
            <a:off x="3901265" y="6052367"/>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24" name="Struktūrinė schema: alternatyvus procesas 23"/>
          <p:cNvSpPr/>
          <p:nvPr/>
        </p:nvSpPr>
        <p:spPr>
          <a:xfrm>
            <a:off x="7076730" y="6125455"/>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25" name="Struktūrinė schema: alternatyvus procesas 24"/>
          <p:cNvSpPr/>
          <p:nvPr/>
        </p:nvSpPr>
        <p:spPr>
          <a:xfrm>
            <a:off x="10226573" y="6161879"/>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Dorinis ugdymas</a:t>
            </a:r>
          </a:p>
        </p:txBody>
      </p:sp>
      <p:sp>
        <p:nvSpPr>
          <p:cNvPr id="26" name="Struktūrinė schema: alternatyvus procesas 25"/>
          <p:cNvSpPr/>
          <p:nvPr/>
        </p:nvSpPr>
        <p:spPr>
          <a:xfrm>
            <a:off x="3918118" y="7190100"/>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 Informacinės technologijos</a:t>
            </a:r>
          </a:p>
        </p:txBody>
      </p:sp>
      <p:sp>
        <p:nvSpPr>
          <p:cNvPr id="27" name="Struktūrinė schema: alternatyvus procesas 26"/>
          <p:cNvSpPr/>
          <p:nvPr/>
        </p:nvSpPr>
        <p:spPr>
          <a:xfrm>
            <a:off x="7065667" y="7263150"/>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Klasės valandėlės, Informacinės technologijos</a:t>
            </a:r>
          </a:p>
        </p:txBody>
      </p:sp>
      <p:sp>
        <p:nvSpPr>
          <p:cNvPr id="28" name="Struktūrinė schema: alternatyvus procesas 27"/>
          <p:cNvSpPr/>
          <p:nvPr/>
        </p:nvSpPr>
        <p:spPr>
          <a:xfrm>
            <a:off x="10265190" y="7370049"/>
            <a:ext cx="2304000" cy="1036800"/>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Klasės valandėlės, Informacinės technologijos</a:t>
            </a:r>
            <a:endParaRPr lang="lt-LT" sz="1920" b="0" dirty="0">
              <a:solidFill>
                <a:prstClr val="white"/>
              </a:solidFill>
            </a:endParaRPr>
          </a:p>
        </p:txBody>
      </p:sp>
      <p:sp>
        <p:nvSpPr>
          <p:cNvPr id="29" name="Rodyklė dešinėn 28"/>
          <p:cNvSpPr/>
          <p:nvPr/>
        </p:nvSpPr>
        <p:spPr>
          <a:xfrm>
            <a:off x="2786720" y="1713220"/>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lt-LT" sz="1920" b="0" dirty="0">
              <a:solidFill>
                <a:prstClr val="white"/>
              </a:solidFill>
            </a:endParaRPr>
          </a:p>
          <a:p>
            <a:pPr algn="ctr" eaLnBrk="1" fontAlgn="auto" hangingPunct="1">
              <a:spcBef>
                <a:spcPts val="0"/>
              </a:spcBef>
              <a:spcAft>
                <a:spcPts val="0"/>
              </a:spcAft>
            </a:pPr>
            <a:r>
              <a:rPr lang="lt-LT" sz="1920" b="0" dirty="0">
                <a:solidFill>
                  <a:prstClr val="white"/>
                </a:solidFill>
              </a:rPr>
              <a:t>5-6 kl.</a:t>
            </a:r>
          </a:p>
          <a:p>
            <a:pPr algn="ctr" eaLnBrk="1" fontAlgn="auto" hangingPunct="1">
              <a:spcBef>
                <a:spcPts val="0"/>
              </a:spcBef>
              <a:spcAft>
                <a:spcPts val="0"/>
              </a:spcAft>
            </a:pPr>
            <a:endParaRPr lang="lt-LT" sz="1920" b="0" dirty="0">
              <a:solidFill>
                <a:prstClr val="white"/>
              </a:solidFill>
            </a:endParaRPr>
          </a:p>
        </p:txBody>
      </p:sp>
      <p:sp>
        <p:nvSpPr>
          <p:cNvPr id="30" name="Rodyklė dešinėn 29"/>
          <p:cNvSpPr/>
          <p:nvPr/>
        </p:nvSpPr>
        <p:spPr>
          <a:xfrm>
            <a:off x="2757036" y="2822000"/>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5-6 kl</a:t>
            </a:r>
          </a:p>
        </p:txBody>
      </p:sp>
      <p:sp>
        <p:nvSpPr>
          <p:cNvPr id="31" name="Rodyklė dešinėn 30"/>
          <p:cNvSpPr/>
          <p:nvPr/>
        </p:nvSpPr>
        <p:spPr>
          <a:xfrm>
            <a:off x="2787735" y="4958661"/>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5-6 kl</a:t>
            </a:r>
          </a:p>
        </p:txBody>
      </p:sp>
      <p:sp>
        <p:nvSpPr>
          <p:cNvPr id="33" name="Rodyklė dešinėn 32"/>
          <p:cNvSpPr/>
          <p:nvPr/>
        </p:nvSpPr>
        <p:spPr>
          <a:xfrm>
            <a:off x="2773286" y="6064266"/>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5-6 kl</a:t>
            </a:r>
          </a:p>
        </p:txBody>
      </p:sp>
      <p:sp>
        <p:nvSpPr>
          <p:cNvPr id="47" name="Rodyklė dešinėn 46"/>
          <p:cNvSpPr/>
          <p:nvPr/>
        </p:nvSpPr>
        <p:spPr>
          <a:xfrm>
            <a:off x="2833158" y="3936769"/>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a:solidFill>
                  <a:prstClr val="white"/>
                </a:solidFill>
              </a:rPr>
              <a:t>5-6 kl</a:t>
            </a:r>
          </a:p>
        </p:txBody>
      </p:sp>
      <p:sp>
        <p:nvSpPr>
          <p:cNvPr id="34" name="Rodyklė dešinėn 33"/>
          <p:cNvSpPr/>
          <p:nvPr/>
        </p:nvSpPr>
        <p:spPr>
          <a:xfrm>
            <a:off x="2730902" y="7199037"/>
            <a:ext cx="1152000" cy="9600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lt-LT" sz="1920" b="0" dirty="0">
                <a:solidFill>
                  <a:prstClr val="white"/>
                </a:solidFill>
              </a:rPr>
              <a:t>5-6 kl.</a:t>
            </a:r>
          </a:p>
        </p:txBody>
      </p:sp>
      <p:sp>
        <p:nvSpPr>
          <p:cNvPr id="2" name="Pavadinimas 1"/>
          <p:cNvSpPr>
            <a:spLocks noGrp="1"/>
          </p:cNvSpPr>
          <p:nvPr>
            <p:ph type="title"/>
          </p:nvPr>
        </p:nvSpPr>
        <p:spPr>
          <a:xfrm>
            <a:off x="367520" y="299891"/>
            <a:ext cx="2363382" cy="400445"/>
          </a:xfrm>
        </p:spPr>
        <p:txBody>
          <a:bodyPr>
            <a:normAutofit fontScale="90000"/>
          </a:bodyPr>
          <a:lstStyle/>
          <a:p>
            <a:r>
              <a:rPr lang="lt-LT" dirty="0" smtClean="0"/>
              <a:t>Pavyzdys</a:t>
            </a:r>
            <a:endParaRPr lang="lt-LT" dirty="0"/>
          </a:p>
        </p:txBody>
      </p:sp>
    </p:spTree>
    <p:extLst>
      <p:ext uri="{BB962C8B-B14F-4D97-AF65-F5344CB8AC3E}">
        <p14:creationId xmlns:p14="http://schemas.microsoft.com/office/powerpoint/2010/main" val="5867709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urinio vietos rezervavimo ženklas 3"/>
          <p:cNvSpPr>
            <a:spLocks noGrp="1"/>
          </p:cNvSpPr>
          <p:nvPr>
            <p:ph sz="half" idx="2"/>
          </p:nvPr>
        </p:nvSpPr>
        <p:spPr>
          <a:xfrm>
            <a:off x="650875" y="2908174"/>
            <a:ext cx="12116221" cy="6649145"/>
          </a:xfrm>
        </p:spPr>
        <p:txBody>
          <a:bodyPr/>
          <a:lstStyle/>
          <a:p>
            <a:pPr marL="317500" indent="0" algn="just">
              <a:buNone/>
            </a:pPr>
            <a:r>
              <a:rPr lang="lt-LT" dirty="0">
                <a:solidFill>
                  <a:schemeClr val="tx2"/>
                </a:solidFill>
                <a:latin typeface="Arial" panose="020B0604020202020204" pitchFamily="34" charset="0"/>
              </a:rPr>
              <a:t>Visose mokyklose programos įgyvendinimo planavimas vykdomas panašiu </a:t>
            </a:r>
            <a:r>
              <a:rPr lang="lt-LT" dirty="0" smtClean="0">
                <a:solidFill>
                  <a:schemeClr val="tx2"/>
                </a:solidFill>
                <a:latin typeface="Arial" panose="020B0604020202020204" pitchFamily="34" charset="0"/>
              </a:rPr>
              <a:t>būdu:</a:t>
            </a:r>
          </a:p>
          <a:p>
            <a:pPr algn="just">
              <a:buFont typeface="Arial" panose="020B0604020202020204" pitchFamily="34" charset="0"/>
              <a:buChar char="•"/>
            </a:pPr>
            <a:r>
              <a:rPr lang="lt-LT" dirty="0" smtClean="0">
                <a:solidFill>
                  <a:schemeClr val="tx2"/>
                </a:solidFill>
                <a:latin typeface="Arial" panose="020B0604020202020204" pitchFamily="34" charset="0"/>
              </a:rPr>
              <a:t> </a:t>
            </a:r>
            <a:r>
              <a:rPr lang="lt-LT" dirty="0">
                <a:solidFill>
                  <a:schemeClr val="tx2"/>
                </a:solidFill>
                <a:latin typeface="Arial" panose="020B0604020202020204" pitchFamily="34" charset="0"/>
              </a:rPr>
              <a:t>SLURŠ bendrosios programos temos yra aptariamos </a:t>
            </a:r>
            <a:r>
              <a:rPr lang="lt-LT" dirty="0" smtClean="0">
                <a:solidFill>
                  <a:schemeClr val="tx2"/>
                </a:solidFill>
                <a:latin typeface="Arial" panose="020B0604020202020204" pitchFamily="34" charset="0"/>
              </a:rPr>
              <a:t>dalykų metodinėse </a:t>
            </a:r>
            <a:r>
              <a:rPr lang="lt-LT" dirty="0">
                <a:solidFill>
                  <a:schemeClr val="tx2"/>
                </a:solidFill>
                <a:latin typeface="Arial" panose="020B0604020202020204" pitchFamily="34" charset="0"/>
              </a:rPr>
              <a:t>grupėse, mokytojai pasirenka temas tinkamas integravimui į jų dėstomų dalykų turinį, aptariamos kitos priemonės, švietimo pagalbos specialistų pasirinktos temos ir visi siūlymai teikiami SLURŠ programos įgyvendinimo koordinavimo </a:t>
            </a:r>
            <a:r>
              <a:rPr lang="lt-LT" dirty="0" smtClean="0">
                <a:solidFill>
                  <a:schemeClr val="tx2"/>
                </a:solidFill>
                <a:latin typeface="Arial" panose="020B0604020202020204" pitchFamily="34" charset="0"/>
              </a:rPr>
              <a:t>grupėms  aptarimui</a:t>
            </a:r>
          </a:p>
          <a:p>
            <a:pPr algn="just"/>
            <a:r>
              <a:rPr lang="lt-LT" dirty="0" smtClean="0">
                <a:solidFill>
                  <a:schemeClr val="tx2"/>
                </a:solidFill>
                <a:latin typeface="Arial" panose="020B0604020202020204" pitchFamily="34" charset="0"/>
              </a:rPr>
              <a:t> </a:t>
            </a:r>
            <a:r>
              <a:rPr lang="lt-LT" dirty="0">
                <a:solidFill>
                  <a:schemeClr val="tx2"/>
                </a:solidFill>
                <a:latin typeface="Arial" panose="020B0604020202020204" pitchFamily="34" charset="0"/>
              </a:rPr>
              <a:t>po </a:t>
            </a:r>
            <a:r>
              <a:rPr lang="lt-LT" dirty="0" smtClean="0">
                <a:solidFill>
                  <a:schemeClr val="tx2"/>
                </a:solidFill>
                <a:latin typeface="Arial" panose="020B0604020202020204" pitchFamily="34" charset="0"/>
              </a:rPr>
              <a:t>aptarimo siūlymai </a:t>
            </a:r>
            <a:r>
              <a:rPr lang="lt-LT" dirty="0">
                <a:solidFill>
                  <a:schemeClr val="tx2"/>
                </a:solidFill>
                <a:latin typeface="Arial" panose="020B0604020202020204" pitchFamily="34" charset="0"/>
              </a:rPr>
              <a:t>teikiami ugdymo plano rengimo grupėms, </a:t>
            </a:r>
            <a:r>
              <a:rPr lang="lt-LT" dirty="0" smtClean="0">
                <a:solidFill>
                  <a:schemeClr val="tx2"/>
                </a:solidFill>
                <a:latin typeface="Arial" panose="020B0604020202020204" pitchFamily="34" charset="0"/>
                <a:cs typeface="Arial" panose="020B0604020202020204" pitchFamily="34" charset="0"/>
              </a:rPr>
              <a:t>patvirtinami </a:t>
            </a:r>
            <a:r>
              <a:rPr lang="lt-LT" dirty="0">
                <a:solidFill>
                  <a:schemeClr val="tx2"/>
                </a:solidFill>
                <a:latin typeface="Arial" panose="020B0604020202020204" pitchFamily="34" charset="0"/>
                <a:cs typeface="Arial" panose="020B0604020202020204" pitchFamily="34" charset="0"/>
              </a:rPr>
              <a:t>integruojamų į </a:t>
            </a:r>
            <a:r>
              <a:rPr lang="lt-LT" dirty="0" smtClean="0">
                <a:solidFill>
                  <a:schemeClr val="tx2"/>
                </a:solidFill>
                <a:latin typeface="Arial" panose="020B0604020202020204" pitchFamily="34" charset="0"/>
                <a:cs typeface="Arial" panose="020B0604020202020204" pitchFamily="34" charset="0"/>
              </a:rPr>
              <a:t>dalykų programas </a:t>
            </a:r>
            <a:r>
              <a:rPr lang="lt-LT" dirty="0">
                <a:solidFill>
                  <a:schemeClr val="tx2"/>
                </a:solidFill>
                <a:latin typeface="Arial" panose="020B0604020202020204" pitchFamily="34" charset="0"/>
                <a:cs typeface="Arial" panose="020B0604020202020204" pitchFamily="34" charset="0"/>
              </a:rPr>
              <a:t>temų </a:t>
            </a:r>
            <a:r>
              <a:rPr lang="lt-LT" dirty="0" smtClean="0">
                <a:solidFill>
                  <a:schemeClr val="tx2"/>
                </a:solidFill>
                <a:latin typeface="Arial" panose="020B0604020202020204" pitchFamily="34" charset="0"/>
                <a:cs typeface="Arial" panose="020B0604020202020204" pitchFamily="34" charset="0"/>
              </a:rPr>
              <a:t>sąrašai, integruotos </a:t>
            </a:r>
            <a:r>
              <a:rPr lang="lt-LT" dirty="0">
                <a:solidFill>
                  <a:schemeClr val="tx2"/>
                </a:solidFill>
                <a:latin typeface="Arial" panose="020B0604020202020204" pitchFamily="34" charset="0"/>
              </a:rPr>
              <a:t>programos temos planuojamos dalykų ilgalaikiuose planuose, klasės vadovų bei kitų įgyvendinančių programą švietimo pagalbos specialistų bei neformaliojo švietimo mokytojų veiklos planuose. </a:t>
            </a:r>
            <a:endParaRPr lang="lt-LT" dirty="0" smtClean="0">
              <a:solidFill>
                <a:schemeClr val="tx2"/>
              </a:solidFill>
              <a:latin typeface="Arial" panose="020B0604020202020204" pitchFamily="34" charset="0"/>
            </a:endParaRPr>
          </a:p>
          <a:p>
            <a:pPr algn="just"/>
            <a:r>
              <a:rPr lang="lt-LT" dirty="0" smtClean="0">
                <a:solidFill>
                  <a:schemeClr val="tx2"/>
                </a:solidFill>
                <a:latin typeface="Arial" panose="020B0604020202020204" pitchFamily="34" charset="0"/>
                <a:cs typeface="Arial" panose="020B0604020202020204" pitchFamily="34" charset="0"/>
              </a:rPr>
              <a:t>Derinami integraciniai ryšiai. Jie  </a:t>
            </a:r>
            <a:r>
              <a:rPr lang="lt-LT" dirty="0">
                <a:solidFill>
                  <a:schemeClr val="tx2"/>
                </a:solidFill>
                <a:latin typeface="Arial" panose="020B0604020202020204" pitchFamily="34" charset="0"/>
                <a:cs typeface="Arial" panose="020B0604020202020204" pitchFamily="34" charset="0"/>
              </a:rPr>
              <a:t>numatomi formuluojant pamokų tikslus ir uždavinius ir SLURŠ programa natūraliai integruojama į daugelio dalykų bei veiklų </a:t>
            </a:r>
            <a:r>
              <a:rPr lang="lt-LT" dirty="0" smtClean="0">
                <a:solidFill>
                  <a:schemeClr val="tx2"/>
                </a:solidFill>
                <a:latin typeface="Arial" panose="020B0604020202020204" pitchFamily="34" charset="0"/>
                <a:cs typeface="Arial" panose="020B0604020202020204" pitchFamily="34" charset="0"/>
              </a:rPr>
              <a:t>turinį</a:t>
            </a:r>
            <a:endParaRPr lang="lt-LT" dirty="0">
              <a:solidFill>
                <a:schemeClr val="tx2"/>
              </a:solidFill>
              <a:latin typeface="Arial" panose="020B0604020202020204" pitchFamily="34" charset="0"/>
              <a:cs typeface="Arial" panose="020B0604020202020204" pitchFamily="34" charset="0"/>
            </a:endParaRPr>
          </a:p>
          <a:p>
            <a:endParaRPr lang="lt-LT" dirty="0">
              <a:solidFill>
                <a:schemeClr val="tx2"/>
              </a:solidFill>
              <a:latin typeface="Arial" panose="020B0604020202020204" pitchFamily="34" charset="0"/>
            </a:endParaRPr>
          </a:p>
          <a:p>
            <a:endParaRPr lang="lt-LT" sz="2800" dirty="0"/>
          </a:p>
        </p:txBody>
      </p:sp>
      <p:sp>
        <p:nvSpPr>
          <p:cNvPr id="5" name="Teksto vietos rezervavimo ženklas 4"/>
          <p:cNvSpPr>
            <a:spLocks noGrp="1"/>
          </p:cNvSpPr>
          <p:nvPr>
            <p:ph type="body" sz="quarter" idx="3"/>
          </p:nvPr>
        </p:nvSpPr>
        <p:spPr>
          <a:xfrm>
            <a:off x="650875" y="1780456"/>
            <a:ext cx="8632279" cy="1152128"/>
          </a:xfrm>
        </p:spPr>
        <p:txBody>
          <a:bodyPr/>
          <a:lstStyle/>
          <a:p>
            <a:r>
              <a:rPr lang="lt-LT" sz="3200" dirty="0">
                <a:solidFill>
                  <a:schemeClr val="bg1"/>
                </a:solidFill>
                <a:latin typeface="Arial" panose="020B0604020202020204" pitchFamily="34" charset="0"/>
              </a:rPr>
              <a:t>d</a:t>
            </a:r>
            <a:r>
              <a:rPr lang="lt-LT" sz="3200" dirty="0" smtClean="0">
                <a:solidFill>
                  <a:schemeClr val="bg1"/>
                </a:solidFill>
                <a:latin typeface="Arial" panose="020B0604020202020204" pitchFamily="34" charset="0"/>
              </a:rPr>
              <a:t>ėl SLURŠ </a:t>
            </a:r>
            <a:r>
              <a:rPr lang="lt-LT" sz="3200" dirty="0">
                <a:solidFill>
                  <a:schemeClr val="bg1"/>
                </a:solidFill>
                <a:latin typeface="Arial" panose="020B0604020202020204" pitchFamily="34" charset="0"/>
              </a:rPr>
              <a:t>programos planavimo</a:t>
            </a:r>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18</a:t>
            </a:fld>
            <a:endParaRPr lang="en-US" altLang="en-US"/>
          </a:p>
        </p:txBody>
      </p:sp>
    </p:spTree>
    <p:extLst>
      <p:ext uri="{BB962C8B-B14F-4D97-AF65-F5344CB8AC3E}">
        <p14:creationId xmlns:p14="http://schemas.microsoft.com/office/powerpoint/2010/main" val="28668561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50875" y="1377156"/>
            <a:ext cx="9163893" cy="1267396"/>
          </a:xfrm>
        </p:spPr>
        <p:txBody>
          <a:bodyPr/>
          <a:lstStyle/>
          <a:p>
            <a:r>
              <a:rPr lang="lt-LT" sz="3200" dirty="0" smtClean="0">
                <a:solidFill>
                  <a:schemeClr val="bg1"/>
                </a:solidFill>
                <a:latin typeface="Arial" panose="020B0604020202020204" pitchFamily="34" charset="0"/>
                <a:cs typeface="Arial" panose="020B0604020202020204" pitchFamily="34" charset="0"/>
              </a:rPr>
              <a:t>dėl mokinių </a:t>
            </a:r>
            <a:r>
              <a:rPr lang="lt-LT" sz="3200" dirty="0">
                <a:solidFill>
                  <a:schemeClr val="bg1"/>
                </a:solidFill>
                <a:latin typeface="Arial" panose="020B0604020202020204" pitchFamily="34" charset="0"/>
                <a:cs typeface="Arial" panose="020B0604020202020204" pitchFamily="34" charset="0"/>
              </a:rPr>
              <a:t>pasiekimų ir pažangos vertinimo bei fiksavimo būdų</a:t>
            </a:r>
          </a:p>
        </p:txBody>
      </p:sp>
      <p:sp>
        <p:nvSpPr>
          <p:cNvPr id="4" name="Turinio vietos rezervavimo ženklas 3"/>
          <p:cNvSpPr>
            <a:spLocks noGrp="1"/>
          </p:cNvSpPr>
          <p:nvPr>
            <p:ph sz="half" idx="2"/>
          </p:nvPr>
        </p:nvSpPr>
        <p:spPr>
          <a:xfrm>
            <a:off x="650875" y="3092450"/>
            <a:ext cx="11540157" cy="5619750"/>
          </a:xfrm>
        </p:spPr>
        <p:txBody>
          <a:bodyPr/>
          <a:lstStyle/>
          <a:p>
            <a:pPr algn="just"/>
            <a:r>
              <a:rPr lang="lt-LT" dirty="0">
                <a:solidFill>
                  <a:schemeClr val="tx2"/>
                </a:solidFill>
                <a:latin typeface="Arial" panose="020B0604020202020204" pitchFamily="34" charset="0"/>
                <a:cs typeface="Arial" panose="020B0604020202020204" pitchFamily="34" charset="0"/>
              </a:rPr>
              <a:t>Mokinių pasiekimai ir pažanga mokiniams, kuriems </a:t>
            </a:r>
            <a:r>
              <a:rPr lang="lt-LT" dirty="0" smtClean="0">
                <a:solidFill>
                  <a:schemeClr val="tx2"/>
                </a:solidFill>
                <a:latin typeface="Arial" panose="020B0604020202020204" pitchFamily="34" charset="0"/>
                <a:cs typeface="Arial" panose="020B0604020202020204" pitchFamily="34" charset="0"/>
              </a:rPr>
              <a:t>Programa </a:t>
            </a:r>
            <a:r>
              <a:rPr lang="lt-LT" dirty="0">
                <a:solidFill>
                  <a:schemeClr val="tx2"/>
                </a:solidFill>
                <a:latin typeface="Arial" panose="020B0604020202020204" pitchFamily="34" charset="0"/>
                <a:cs typeface="Arial" panose="020B0604020202020204" pitchFamily="34" charset="0"/>
              </a:rPr>
              <a:t>dėstoma kaip atskiras dalykas, </a:t>
            </a:r>
            <a:r>
              <a:rPr lang="lt-LT" dirty="0" smtClean="0">
                <a:solidFill>
                  <a:schemeClr val="tx2"/>
                </a:solidFill>
                <a:latin typeface="Arial" panose="020B0604020202020204" pitchFamily="34" charset="0"/>
                <a:cs typeface="Arial" panose="020B0604020202020204" pitchFamily="34" charset="0"/>
              </a:rPr>
              <a:t>el. </a:t>
            </a:r>
            <a:r>
              <a:rPr lang="lt-LT" dirty="0">
                <a:solidFill>
                  <a:schemeClr val="tx2"/>
                </a:solidFill>
                <a:latin typeface="Arial" panose="020B0604020202020204" pitchFamily="34" charset="0"/>
                <a:cs typeface="Arial" panose="020B0604020202020204" pitchFamily="34" charset="0"/>
              </a:rPr>
              <a:t>dienyne fiksuojama </a:t>
            </a:r>
            <a:r>
              <a:rPr lang="lt-LT" dirty="0" smtClean="0">
                <a:solidFill>
                  <a:schemeClr val="tx2"/>
                </a:solidFill>
                <a:latin typeface="Arial" panose="020B0604020202020204" pitchFamily="34" charset="0"/>
                <a:cs typeface="Arial" panose="020B0604020202020204" pitchFamily="34" charset="0"/>
              </a:rPr>
              <a:t>įskaita</a:t>
            </a:r>
          </a:p>
          <a:p>
            <a:pPr algn="just"/>
            <a:r>
              <a:rPr lang="lt-LT" dirty="0" smtClean="0">
                <a:solidFill>
                  <a:schemeClr val="tx2"/>
                </a:solidFill>
                <a:latin typeface="Arial" panose="020B0604020202020204" pitchFamily="34" charset="0"/>
              </a:rPr>
              <a:t>mokyklose</a:t>
            </a:r>
            <a:r>
              <a:rPr lang="lt-LT" dirty="0">
                <a:solidFill>
                  <a:schemeClr val="tx2"/>
                </a:solidFill>
                <a:latin typeface="Arial" panose="020B0604020202020204" pitchFamily="34" charset="0"/>
              </a:rPr>
              <a:t>, vertinant mokinių pasiekimus ir pažangą vadovaujamasi Ugdymo programų aprašu. Vertinant mokinių pasiekimus ir pažangą taikomas formuojamasis, diagnostinis, apibendrinamasis vertinimas.</a:t>
            </a:r>
          </a:p>
          <a:p>
            <a:pPr algn="just"/>
            <a:r>
              <a:rPr lang="lt-LT" dirty="0">
                <a:solidFill>
                  <a:schemeClr val="tx2"/>
                </a:solidFill>
                <a:latin typeface="Arial" panose="020B0604020202020204" pitchFamily="34" charset="0"/>
              </a:rPr>
              <a:t>      Mokyklose yra individualios mokinio pažangos stebėjimo ir fiksavimo </a:t>
            </a:r>
            <a:r>
              <a:rPr lang="lt-LT" dirty="0" smtClean="0">
                <a:solidFill>
                  <a:schemeClr val="tx2"/>
                </a:solidFill>
                <a:latin typeface="Arial" panose="020B0604020202020204" pitchFamily="34" charset="0"/>
              </a:rPr>
              <a:t>tvarkos </a:t>
            </a:r>
          </a:p>
          <a:p>
            <a:pPr algn="just"/>
            <a:r>
              <a:rPr lang="lt-LT" dirty="0" smtClean="0">
                <a:solidFill>
                  <a:schemeClr val="tx2"/>
                </a:solidFill>
                <a:latin typeface="Arial" panose="020B0604020202020204" pitchFamily="34" charset="0"/>
                <a:cs typeface="Arial" panose="020B0604020202020204" pitchFamily="34" charset="0"/>
              </a:rPr>
              <a:t>Dalyje mokyklų nėra </a:t>
            </a:r>
            <a:r>
              <a:rPr lang="lt-LT" dirty="0">
                <a:solidFill>
                  <a:schemeClr val="tx2"/>
                </a:solidFill>
                <a:latin typeface="Arial" panose="020B0604020202020204" pitchFamily="34" charset="0"/>
                <a:cs typeface="Arial" panose="020B0604020202020204" pitchFamily="34" charset="0"/>
              </a:rPr>
              <a:t>aptarti ar fiksuoti susitarimai ugdymo planuose dėl mokinių pasiekimų ir pažangos vertinimo bei fiksavimo būdų, nėra </a:t>
            </a:r>
            <a:r>
              <a:rPr lang="lt-LT" dirty="0" smtClean="0">
                <a:solidFill>
                  <a:schemeClr val="tx2"/>
                </a:solidFill>
                <a:latin typeface="Arial" panose="020B0604020202020204" pitchFamily="34" charset="0"/>
                <a:cs typeface="Arial" panose="020B0604020202020204" pitchFamily="34" charset="0"/>
              </a:rPr>
              <a:t>apsitarta </a:t>
            </a:r>
            <a:r>
              <a:rPr lang="lt-LT" dirty="0">
                <a:solidFill>
                  <a:schemeClr val="tx2"/>
                </a:solidFill>
                <a:latin typeface="Arial" panose="020B0604020202020204" pitchFamily="34" charset="0"/>
                <a:cs typeface="Arial" panose="020B0604020202020204" pitchFamily="34" charset="0"/>
              </a:rPr>
              <a:t>apie mokinių sveikatos ir lytiškumo ugdymo(</a:t>
            </a:r>
            <a:r>
              <a:rPr lang="lt-LT" dirty="0" err="1">
                <a:solidFill>
                  <a:schemeClr val="tx2"/>
                </a:solidFill>
                <a:latin typeface="Arial" panose="020B0604020202020204" pitchFamily="34" charset="0"/>
                <a:cs typeface="Arial" panose="020B0604020202020204" pitchFamily="34" charset="0"/>
              </a:rPr>
              <a:t>si</a:t>
            </a:r>
            <a:r>
              <a:rPr lang="lt-LT" dirty="0">
                <a:solidFill>
                  <a:schemeClr val="tx2"/>
                </a:solidFill>
                <a:latin typeface="Arial" panose="020B0604020202020204" pitchFamily="34" charset="0"/>
                <a:cs typeface="Arial" panose="020B0604020202020204" pitchFamily="34" charset="0"/>
              </a:rPr>
              <a:t>) bei rengimo šeimai poreikių refleksijos ir įsivertinimo </a:t>
            </a:r>
            <a:r>
              <a:rPr lang="lt-LT" dirty="0" smtClean="0">
                <a:solidFill>
                  <a:schemeClr val="tx2"/>
                </a:solidFill>
                <a:latin typeface="Arial" panose="020B0604020202020204" pitchFamily="34" charset="0"/>
                <a:cs typeface="Arial" panose="020B0604020202020204" pitchFamily="34" charset="0"/>
              </a:rPr>
              <a:t>organizavimą </a:t>
            </a:r>
            <a:endParaRPr lang="lt-LT" dirty="0">
              <a:solidFill>
                <a:schemeClr val="tx2"/>
              </a:solidFill>
              <a:latin typeface="Arial" panose="020B0604020202020204" pitchFamily="34" charset="0"/>
              <a:cs typeface="Arial" panose="020B0604020202020204" pitchFamily="34" charset="0"/>
            </a:endParaRPr>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19</a:t>
            </a:fld>
            <a:endParaRPr lang="en-US" altLang="en-US"/>
          </a:p>
        </p:txBody>
      </p:sp>
    </p:spTree>
    <p:extLst>
      <p:ext uri="{BB962C8B-B14F-4D97-AF65-F5344CB8AC3E}">
        <p14:creationId xmlns:p14="http://schemas.microsoft.com/office/powerpoint/2010/main" val="8966776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42900" y="943028"/>
            <a:ext cx="8639894" cy="1625600"/>
          </a:xfrm>
        </p:spPr>
        <p:txBody>
          <a:bodyPr/>
          <a:lstStyle/>
          <a:p>
            <a:pPr algn="ctr"/>
            <a:r>
              <a:rPr lang="lt-LT" sz="4000" dirty="0" smtClean="0">
                <a:latin typeface="Arial" panose="020B0604020202020204" pitchFamily="34" charset="0"/>
                <a:cs typeface="Arial" panose="020B0604020202020204" pitchFamily="34" charset="0"/>
              </a:rPr>
              <a:t>Pasirengimas patikrai</a:t>
            </a:r>
            <a:endParaRPr lang="lt-LT" sz="4000" dirty="0">
              <a:latin typeface="Arial" panose="020B0604020202020204" pitchFamily="34" charset="0"/>
              <a:cs typeface="Arial" panose="020B0604020202020204" pitchFamily="34" charset="0"/>
            </a:endParaRPr>
          </a:p>
        </p:txBody>
      </p:sp>
      <p:sp>
        <p:nvSpPr>
          <p:cNvPr id="4" name="Turinio vietos rezervavimo ženklas 3"/>
          <p:cNvSpPr>
            <a:spLocks noGrp="1"/>
          </p:cNvSpPr>
          <p:nvPr>
            <p:ph sz="half" idx="2"/>
          </p:nvPr>
        </p:nvSpPr>
        <p:spPr>
          <a:xfrm>
            <a:off x="165696" y="2932584"/>
            <a:ext cx="12385376" cy="6480720"/>
          </a:xfrm>
        </p:spPr>
        <p:txBody>
          <a:bodyPr/>
          <a:lstStyle/>
          <a:p>
            <a:pPr algn="just"/>
            <a:r>
              <a:rPr lang="lt-LT" sz="2800" b="0" dirty="0" smtClean="0">
                <a:solidFill>
                  <a:schemeClr val="tx2"/>
                </a:solidFill>
                <a:latin typeface="Arial" panose="020B0604020202020204" pitchFamily="34" charset="0"/>
                <a:cs typeface="Arial" panose="020B0604020202020204" pitchFamily="34" charset="0"/>
              </a:rPr>
              <a:t>Siekiant </a:t>
            </a:r>
            <a:r>
              <a:rPr lang="lt-LT" sz="2800" b="0" dirty="0">
                <a:solidFill>
                  <a:schemeClr val="tx2"/>
                </a:solidFill>
                <a:latin typeface="Arial" panose="020B0604020202020204" pitchFamily="34" charset="0"/>
                <a:cs typeface="Arial" panose="020B0604020202020204" pitchFamily="34" charset="0"/>
              </a:rPr>
              <a:t>pasirengti patikrai ir iš anksto išsiaiškinti kai kuriuos Sveikatos ir lytiškumo ugdymo bei rengimo šeimai bendrosios programos, patvirtintos Lietuvos Respublikos švietimo ir mokslo ministro 2016 m. spalio 25 d. įsakymu Nr. V-941 „Dėl Sveikatos ir lytiškumo ugdymo bei rengimo šeimai bendrosios programos patvirtinimo“ įgyvendinimo aspektus (1-4, 5-8 ir 9-10 (I-II g.) kl.), ministerija </a:t>
            </a:r>
            <a:r>
              <a:rPr lang="en-US" sz="2800" b="0" dirty="0" smtClean="0">
                <a:solidFill>
                  <a:schemeClr val="tx2"/>
                </a:solidFill>
                <a:latin typeface="Arial" panose="020B0604020202020204" pitchFamily="34" charset="0"/>
                <a:cs typeface="Arial" panose="020B0604020202020204" pitchFamily="34" charset="0"/>
              </a:rPr>
              <a:t>2018 m. </a:t>
            </a:r>
            <a:r>
              <a:rPr lang="en-US" sz="2800" b="0" dirty="0" err="1" smtClean="0">
                <a:solidFill>
                  <a:schemeClr val="tx2"/>
                </a:solidFill>
                <a:latin typeface="Arial" panose="020B0604020202020204" pitchFamily="34" charset="0"/>
                <a:cs typeface="Arial" panose="020B0604020202020204" pitchFamily="34" charset="0"/>
              </a:rPr>
              <a:t>spalio-lapkri</a:t>
            </a:r>
            <a:r>
              <a:rPr lang="lt-LT" sz="2800" b="0" dirty="0" err="1" smtClean="0">
                <a:solidFill>
                  <a:schemeClr val="tx2"/>
                </a:solidFill>
                <a:latin typeface="Arial" panose="020B0604020202020204" pitchFamily="34" charset="0"/>
                <a:cs typeface="Arial" panose="020B0604020202020204" pitchFamily="34" charset="0"/>
              </a:rPr>
              <a:t>čio</a:t>
            </a:r>
            <a:r>
              <a:rPr lang="lt-LT" sz="2800" b="0" dirty="0" smtClean="0">
                <a:solidFill>
                  <a:schemeClr val="tx2"/>
                </a:solidFill>
                <a:latin typeface="Arial" panose="020B0604020202020204" pitchFamily="34" charset="0"/>
                <a:cs typeface="Arial" panose="020B0604020202020204" pitchFamily="34" charset="0"/>
              </a:rPr>
              <a:t> mėn. atliko apklausą.</a:t>
            </a:r>
          </a:p>
          <a:p>
            <a:pPr algn="just"/>
            <a:r>
              <a:rPr lang="lt-LT" sz="2800" b="0" dirty="0">
                <a:solidFill>
                  <a:schemeClr val="tx2"/>
                </a:solidFill>
                <a:latin typeface="Arial" panose="020B0604020202020204" pitchFamily="34" charset="0"/>
                <a:ea typeface="Calibri" panose="020F0502020204030204" pitchFamily="34" charset="0"/>
                <a:cs typeface="Arial" panose="020B0604020202020204" pitchFamily="34" charset="0"/>
              </a:rPr>
              <a:t>Apklausos klausimynas ir prašymas dalyvauti apklausoje buvo išsiųstas visų Lietuvos savivaldybių administracijų Š</a:t>
            </a:r>
            <a:r>
              <a:rPr lang="lt-LT" sz="2800" b="0" dirty="0" smtClean="0">
                <a:solidFill>
                  <a:schemeClr val="tx2"/>
                </a:solidFill>
                <a:latin typeface="Arial" panose="020B0604020202020204" pitchFamily="34" charset="0"/>
                <a:ea typeface="Calibri" panose="020F0502020204030204" pitchFamily="34" charset="0"/>
                <a:cs typeface="Arial" panose="020B0604020202020204" pitchFamily="34" charset="0"/>
              </a:rPr>
              <a:t>vietimo </a:t>
            </a:r>
            <a:r>
              <a:rPr lang="lt-LT" sz="2800" b="0" dirty="0">
                <a:solidFill>
                  <a:schemeClr val="tx2"/>
                </a:solidFill>
                <a:latin typeface="Arial" panose="020B0604020202020204" pitchFamily="34" charset="0"/>
                <a:ea typeface="Calibri" panose="020F0502020204030204" pitchFamily="34" charset="0"/>
                <a:cs typeface="Arial" panose="020B0604020202020204" pitchFamily="34" charset="0"/>
              </a:rPr>
              <a:t>skyrių vedėjams, prašant informaciją apie apklausą persiųsti savivaldybės pavaldumo bendrojo ugdymo mokykloms, įgyvendinančioms pradinį ir pagrindinį ugdymą</a:t>
            </a:r>
            <a:r>
              <a:rPr lang="lt-LT" sz="2800" b="0" dirty="0" smtClean="0">
                <a:solidFill>
                  <a:schemeClr val="tx2"/>
                </a:solidFill>
                <a:latin typeface="Arial" panose="020B0604020202020204" pitchFamily="34" charset="0"/>
                <a:ea typeface="Calibri" panose="020F0502020204030204" pitchFamily="34" charset="0"/>
                <a:cs typeface="Arial" panose="020B0604020202020204" pitchFamily="34" charset="0"/>
              </a:rPr>
              <a:t>.</a:t>
            </a:r>
          </a:p>
          <a:p>
            <a:endParaRPr lang="lt-LT" b="0" dirty="0">
              <a:solidFill>
                <a:schemeClr val="tx2"/>
              </a:solidFill>
              <a:latin typeface="Arial" panose="020B0604020202020204" pitchFamily="34" charset="0"/>
              <a:cs typeface="Arial" panose="020B0604020202020204" pitchFamily="34" charset="0"/>
            </a:endParaRPr>
          </a:p>
          <a:p>
            <a:endParaRPr lang="lt-LT" b="0" dirty="0">
              <a:solidFill>
                <a:schemeClr val="tx2"/>
              </a:solidFill>
              <a:latin typeface="Arial" panose="020B0604020202020204" pitchFamily="34" charset="0"/>
              <a:cs typeface="Arial" panose="020B0604020202020204" pitchFamily="34" charset="0"/>
            </a:endParaRPr>
          </a:p>
          <a:p>
            <a:endParaRPr lang="lt-LT" b="0" dirty="0">
              <a:solidFill>
                <a:schemeClr val="tx2"/>
              </a:solidFill>
              <a:latin typeface="Arial" panose="020B0604020202020204" pitchFamily="34" charset="0"/>
              <a:cs typeface="Arial" panose="020B0604020202020204" pitchFamily="34" charset="0"/>
            </a:endParaRPr>
          </a:p>
          <a:p>
            <a:endParaRPr lang="lt-LT" b="0" dirty="0">
              <a:solidFill>
                <a:schemeClr val="tx2"/>
              </a:solidFill>
              <a:latin typeface="Arial" panose="020B0604020202020204" pitchFamily="34" charset="0"/>
              <a:cs typeface="Arial" panose="020B0604020202020204" pitchFamily="34" charset="0"/>
            </a:endParaRPr>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2</a:t>
            </a:fld>
            <a:endParaRPr lang="en-US" altLang="en-US"/>
          </a:p>
        </p:txBody>
      </p:sp>
    </p:spTree>
    <p:extLst>
      <p:ext uri="{BB962C8B-B14F-4D97-AF65-F5344CB8AC3E}">
        <p14:creationId xmlns:p14="http://schemas.microsoft.com/office/powerpoint/2010/main" val="36709885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50875" y="1727994"/>
            <a:ext cx="10027989" cy="1364456"/>
          </a:xfrm>
        </p:spPr>
        <p:txBody>
          <a:bodyPr/>
          <a:lstStyle/>
          <a:p>
            <a:r>
              <a:rPr lang="lt-LT" sz="3200" dirty="0">
                <a:solidFill>
                  <a:schemeClr val="bg1"/>
                </a:solidFill>
                <a:latin typeface="Arial" panose="020B0604020202020204" pitchFamily="34" charset="0"/>
                <a:cs typeface="Arial" panose="020B0604020202020204" pitchFamily="34" charset="0"/>
              </a:rPr>
              <a:t>Mokymo(</a:t>
            </a:r>
            <a:r>
              <a:rPr lang="lt-LT" sz="3200" dirty="0" err="1">
                <a:solidFill>
                  <a:schemeClr val="bg1"/>
                </a:solidFill>
                <a:latin typeface="Arial" panose="020B0604020202020204" pitchFamily="34" charset="0"/>
                <a:cs typeface="Arial" panose="020B0604020202020204" pitchFamily="34" charset="0"/>
              </a:rPr>
              <a:t>si</a:t>
            </a:r>
            <a:r>
              <a:rPr lang="lt-LT" sz="3200" dirty="0">
                <a:solidFill>
                  <a:schemeClr val="bg1"/>
                </a:solidFill>
                <a:latin typeface="Arial" panose="020B0604020202020204" pitchFamily="34" charset="0"/>
                <a:cs typeface="Arial" panose="020B0604020202020204" pitchFamily="34" charset="0"/>
              </a:rPr>
              <a:t>) </a:t>
            </a:r>
            <a:r>
              <a:rPr lang="lt-LT" sz="3200" dirty="0" smtClean="0">
                <a:solidFill>
                  <a:schemeClr val="bg1"/>
                </a:solidFill>
                <a:latin typeface="Arial" panose="020B0604020202020204" pitchFamily="34" charset="0"/>
                <a:cs typeface="Arial" panose="020B0604020202020204" pitchFamily="34" charset="0"/>
              </a:rPr>
              <a:t>priemonės mokiniams. </a:t>
            </a:r>
            <a:r>
              <a:rPr lang="lt-LT" sz="3200" dirty="0" smtClean="0">
                <a:solidFill>
                  <a:schemeClr val="bg1"/>
                </a:solidFill>
                <a:latin typeface="Arial" panose="020B0604020202020204" pitchFamily="34" charset="0"/>
                <a:ea typeface="Calibri" panose="020F0502020204030204" pitchFamily="34" charset="0"/>
                <a:cs typeface="Arial" panose="020B0604020202020204" pitchFamily="34" charset="0"/>
              </a:rPr>
              <a:t>Metodinė </a:t>
            </a:r>
            <a:r>
              <a:rPr lang="lt-LT" sz="3200" dirty="0">
                <a:solidFill>
                  <a:schemeClr val="bg1"/>
                </a:solidFill>
                <a:latin typeface="Arial" panose="020B0604020202020204" pitchFamily="34" charset="0"/>
                <a:ea typeface="Calibri" panose="020F0502020204030204" pitchFamily="34" charset="0"/>
                <a:cs typeface="Arial" panose="020B0604020202020204" pitchFamily="34" charset="0"/>
              </a:rPr>
              <a:t>medžiaga mokytojui </a:t>
            </a:r>
            <a:endParaRPr lang="lt-LT" sz="3200" dirty="0">
              <a:solidFill>
                <a:schemeClr val="bg1"/>
              </a:solidFill>
              <a:latin typeface="Arial" panose="020B0604020202020204" pitchFamily="34" charset="0"/>
              <a:cs typeface="Arial" panose="020B0604020202020204" pitchFamily="34" charset="0"/>
            </a:endParaRPr>
          </a:p>
          <a:p>
            <a:endParaRPr lang="lt-LT" sz="3200" dirty="0">
              <a:solidFill>
                <a:schemeClr val="bg1"/>
              </a:solidFill>
              <a:latin typeface="Arial" panose="020B0604020202020204" pitchFamily="34" charset="0"/>
              <a:cs typeface="Arial" panose="020B0604020202020204" pitchFamily="34" charset="0"/>
            </a:endParaRPr>
          </a:p>
        </p:txBody>
      </p:sp>
      <p:sp>
        <p:nvSpPr>
          <p:cNvPr id="4" name="Turinio vietos rezervavimo ženklas 3"/>
          <p:cNvSpPr>
            <a:spLocks noGrp="1"/>
          </p:cNvSpPr>
          <p:nvPr>
            <p:ph sz="half" idx="2"/>
          </p:nvPr>
        </p:nvSpPr>
        <p:spPr>
          <a:xfrm>
            <a:off x="650875" y="3092450"/>
            <a:ext cx="11972205" cy="6661150"/>
          </a:xfrm>
        </p:spPr>
        <p:txBody>
          <a:bodyPr/>
          <a:lstStyle/>
          <a:p>
            <a:pPr>
              <a:buFont typeface="Arial" panose="020B0604020202020204" pitchFamily="34" charset="0"/>
              <a:buChar char="•"/>
            </a:pPr>
            <a:r>
              <a:rPr lang="lt-LT" dirty="0" smtClean="0">
                <a:solidFill>
                  <a:schemeClr val="tx2"/>
                </a:solidFill>
              </a:rPr>
              <a:t>SLURŠ </a:t>
            </a:r>
            <a:r>
              <a:rPr lang="lt-LT" dirty="0">
                <a:solidFill>
                  <a:schemeClr val="tx2"/>
                </a:solidFill>
              </a:rPr>
              <a:t>programai įgyvendinti </a:t>
            </a:r>
            <a:r>
              <a:rPr lang="en-US" dirty="0" smtClean="0">
                <a:solidFill>
                  <a:schemeClr val="tx2"/>
                </a:solidFill>
              </a:rPr>
              <a:t>5-10 kl. </a:t>
            </a:r>
            <a:r>
              <a:rPr lang="lt-LT" dirty="0" smtClean="0">
                <a:solidFill>
                  <a:schemeClr val="tx2"/>
                </a:solidFill>
              </a:rPr>
              <a:t>tikslinių </a:t>
            </a:r>
            <a:r>
              <a:rPr lang="lt-LT" dirty="0">
                <a:solidFill>
                  <a:schemeClr val="tx2"/>
                </a:solidFill>
              </a:rPr>
              <a:t>vadovėlių ir  pratybų nėra</a:t>
            </a:r>
          </a:p>
          <a:p>
            <a:r>
              <a:rPr lang="lt-LT" dirty="0" smtClean="0">
                <a:solidFill>
                  <a:schemeClr val="tx2"/>
                </a:solidFill>
              </a:rPr>
              <a:t>Mokyklose </a:t>
            </a:r>
            <a:r>
              <a:rPr lang="lt-LT" dirty="0" err="1" smtClean="0">
                <a:solidFill>
                  <a:schemeClr val="tx2"/>
                </a:solidFill>
              </a:rPr>
              <a:t>nadojami</a:t>
            </a:r>
            <a:r>
              <a:rPr lang="lt-LT" dirty="0" smtClean="0">
                <a:solidFill>
                  <a:schemeClr val="tx2"/>
                </a:solidFill>
              </a:rPr>
              <a:t> vadovėliai </a:t>
            </a:r>
            <a:r>
              <a:rPr lang="lt-LT" dirty="0">
                <a:solidFill>
                  <a:schemeClr val="tx2"/>
                </a:solidFill>
              </a:rPr>
              <a:t>bei pratybų sąsiuviniai gauti dalyvaujant programoje ,,Paauglystės kryžkelės“ </a:t>
            </a:r>
            <a:r>
              <a:rPr lang="lt-LT" dirty="0" smtClean="0">
                <a:solidFill>
                  <a:schemeClr val="tx2"/>
                </a:solidFill>
              </a:rPr>
              <a:t>, </a:t>
            </a:r>
            <a:r>
              <a:rPr lang="lt-LT" dirty="0">
                <a:solidFill>
                  <a:schemeClr val="tx2"/>
                </a:solidFill>
              </a:rPr>
              <a:t> </a:t>
            </a:r>
            <a:r>
              <a:rPr lang="lt-LT" dirty="0" smtClean="0">
                <a:solidFill>
                  <a:schemeClr val="tx2"/>
                </a:solidFill>
              </a:rPr>
              <a:t>leidiniai sveikatingumo </a:t>
            </a:r>
            <a:r>
              <a:rPr lang="lt-LT" dirty="0">
                <a:solidFill>
                  <a:schemeClr val="tx2"/>
                </a:solidFill>
              </a:rPr>
              <a:t>bei ligų ir infekcijų plitimo  temomis, atmintinės ,,Merginoms“, ,,Vaikinams</a:t>
            </a:r>
            <a:r>
              <a:rPr lang="lt-LT" dirty="0" smtClean="0">
                <a:solidFill>
                  <a:schemeClr val="tx2"/>
                </a:solidFill>
              </a:rPr>
              <a:t>“ ir kt. </a:t>
            </a:r>
          </a:p>
          <a:p>
            <a:r>
              <a:rPr lang="lt-LT" dirty="0">
                <a:solidFill>
                  <a:schemeClr val="tx2"/>
                </a:solidFill>
              </a:rPr>
              <a:t>plakatai, interaktyvios pamokos iš Aktyvi </a:t>
            </a:r>
            <a:r>
              <a:rPr lang="lt-LT" dirty="0" smtClean="0">
                <a:solidFill>
                  <a:schemeClr val="tx2"/>
                </a:solidFill>
              </a:rPr>
              <a:t>klasė, </a:t>
            </a:r>
            <a:r>
              <a:rPr lang="lt-LT" dirty="0">
                <a:solidFill>
                  <a:schemeClr val="tx2"/>
                </a:solidFill>
                <a:latin typeface="Arial" panose="020B0604020202020204" pitchFamily="34" charset="0"/>
                <a:cs typeface="Arial" panose="020B0604020202020204" pitchFamily="34" charset="0"/>
              </a:rPr>
              <a:t>Visuomenės sveikatos biuro </a:t>
            </a:r>
            <a:r>
              <a:rPr lang="lt-LT" dirty="0" smtClean="0">
                <a:solidFill>
                  <a:schemeClr val="tx2"/>
                </a:solidFill>
                <a:latin typeface="Arial" panose="020B0604020202020204" pitchFamily="34" charset="0"/>
                <a:cs typeface="Arial" panose="020B0604020202020204" pitchFamily="34" charset="0"/>
              </a:rPr>
              <a:t>medžiaga</a:t>
            </a:r>
            <a:endParaRPr lang="lt-LT" dirty="0" smtClean="0">
              <a:solidFill>
                <a:schemeClr val="tx2"/>
              </a:solidFill>
            </a:endParaRPr>
          </a:p>
          <a:p>
            <a:r>
              <a:rPr lang="lt-LT" dirty="0">
                <a:solidFill>
                  <a:schemeClr val="tx2"/>
                </a:solidFill>
              </a:rPr>
              <a:t>naudojasi esančiomis sveikatos priežiūros specialisto, etikos, biologijos dalykų kabinetuose, vykdomų prevencinių programų </a:t>
            </a:r>
            <a:r>
              <a:rPr lang="lt-LT" dirty="0" smtClean="0">
                <a:solidFill>
                  <a:schemeClr val="tx2"/>
                </a:solidFill>
              </a:rPr>
              <a:t>priemonėmis</a:t>
            </a:r>
            <a:endParaRPr lang="en-US" dirty="0" smtClean="0">
              <a:solidFill>
                <a:schemeClr val="tx2"/>
              </a:solidFill>
            </a:endParaRPr>
          </a:p>
          <a:p>
            <a:r>
              <a:rPr lang="lt-LT" dirty="0">
                <a:solidFill>
                  <a:schemeClr val="tx2"/>
                </a:solidFill>
                <a:latin typeface="Arial" panose="020B0604020202020204" pitchFamily="34" charset="0"/>
                <a:cs typeface="Arial" panose="020B0604020202020204" pitchFamily="34" charset="0"/>
              </a:rPr>
              <a:t>Mokymo metodinės medžiagos trūksta, reikalingos ir šiuolaikiškos, įdomios mokiniams mokymo </a:t>
            </a:r>
            <a:r>
              <a:rPr lang="lt-LT" dirty="0" smtClean="0">
                <a:solidFill>
                  <a:schemeClr val="tx2"/>
                </a:solidFill>
                <a:latin typeface="Arial" panose="020B0604020202020204" pitchFamily="34" charset="0"/>
                <a:cs typeface="Arial" panose="020B0604020202020204" pitchFamily="34" charset="0"/>
              </a:rPr>
              <a:t>priemonės</a:t>
            </a:r>
            <a:endParaRPr lang="en-US" dirty="0" smtClean="0">
              <a:solidFill>
                <a:schemeClr val="tx2"/>
              </a:solidFill>
              <a:latin typeface="Arial" panose="020B0604020202020204" pitchFamily="34" charset="0"/>
              <a:cs typeface="Arial" panose="020B0604020202020204" pitchFamily="34" charset="0"/>
            </a:endParaRPr>
          </a:p>
          <a:p>
            <a:r>
              <a:rPr lang="lt-LT" dirty="0">
                <a:solidFill>
                  <a:schemeClr val="tx2"/>
                </a:solidFill>
                <a:latin typeface="Arial" panose="020B0604020202020204" pitchFamily="34" charset="0"/>
              </a:rPr>
              <a:t>Mokytojai atrenka patys arba naudojasi dalykų vadovėliais. Mokyklos, dalyvavusios SEU programoje turi knygas mokytojui ir mokiniams. Naudojami ir etikos vadovėliai, e-mokykla</a:t>
            </a:r>
          </a:p>
          <a:p>
            <a:endParaRPr lang="lt-LT" dirty="0">
              <a:solidFill>
                <a:schemeClr val="tx2"/>
              </a:solidFill>
              <a:latin typeface="Arial" panose="020B0604020202020204" pitchFamily="34" charset="0"/>
              <a:cs typeface="Arial" panose="020B0604020202020204" pitchFamily="34" charset="0"/>
            </a:endParaRPr>
          </a:p>
          <a:p>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endParaRPr lang="lt-LT" dirty="0" smtClean="0">
              <a:solidFill>
                <a:schemeClr val="tx2"/>
              </a:solidFill>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20</a:t>
            </a:fld>
            <a:endParaRPr lang="en-US" altLang="en-US"/>
          </a:p>
        </p:txBody>
      </p:sp>
    </p:spTree>
    <p:extLst>
      <p:ext uri="{BB962C8B-B14F-4D97-AF65-F5344CB8AC3E}">
        <p14:creationId xmlns:p14="http://schemas.microsoft.com/office/powerpoint/2010/main" val="210203484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806352"/>
          </a:xfrm>
        </p:spPr>
        <p:txBody>
          <a:bodyPr/>
          <a:lstStyle/>
          <a:p>
            <a:pPr algn="ctr"/>
            <a:r>
              <a:rPr lang="lt-LT" sz="3600" dirty="0" smtClean="0">
                <a:latin typeface="Arial" panose="020B0604020202020204" pitchFamily="34" charset="0"/>
                <a:cs typeface="Arial" panose="020B0604020202020204" pitchFamily="34" charset="0"/>
              </a:rPr>
              <a:t>Susitarimai dėl prioritetinės programos įgyvendinimo sričių</a:t>
            </a:r>
            <a:endParaRPr lang="lt-LT" sz="36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21</a:t>
            </a:fld>
            <a:endParaRPr lang="en-US" altLang="en-US"/>
          </a:p>
        </p:txBody>
      </p:sp>
      <p:sp>
        <p:nvSpPr>
          <p:cNvPr id="3" name="Stačiakampis 2"/>
          <p:cNvSpPr/>
          <p:nvPr/>
        </p:nvSpPr>
        <p:spPr>
          <a:xfrm>
            <a:off x="2325936" y="3220616"/>
            <a:ext cx="6502400" cy="338554"/>
          </a:xfrm>
          <a:prstGeom prst="rect">
            <a:avLst/>
          </a:prstGeom>
        </p:spPr>
        <p:txBody>
          <a:bodyPr>
            <a:spAutoFit/>
          </a:bodyPr>
          <a:lstStyle/>
          <a:p>
            <a:pPr algn="ctr"/>
            <a:r>
              <a:rPr lang="lt-LT" dirty="0" smtClean="0">
                <a:latin typeface="Arial" panose="020B0604020202020204" pitchFamily="34" charset="0"/>
                <a:cs typeface="Arial" panose="020B0604020202020204" pitchFamily="34" charset="0"/>
              </a:rPr>
              <a:t> </a:t>
            </a:r>
            <a:endParaRPr lang="lt-LT" sz="2400" dirty="0">
              <a:solidFill>
                <a:srgbClr val="000000"/>
              </a:solidFill>
            </a:endParaRPr>
          </a:p>
        </p:txBody>
      </p:sp>
      <p:sp>
        <p:nvSpPr>
          <p:cNvPr id="5" name="Turinio vietos rezervavimo ženklas 4"/>
          <p:cNvSpPr>
            <a:spLocks noGrp="1"/>
          </p:cNvSpPr>
          <p:nvPr>
            <p:ph idx="1"/>
          </p:nvPr>
        </p:nvSpPr>
        <p:spPr>
          <a:xfrm>
            <a:off x="675618" y="3360616"/>
            <a:ext cx="11653564" cy="5836664"/>
          </a:xfrm>
        </p:spPr>
        <p:txBody>
          <a:bodyPr/>
          <a:lstStyle/>
          <a:p>
            <a:pPr algn="just"/>
            <a:r>
              <a:rPr lang="lt-LT" dirty="0" smtClean="0">
                <a:solidFill>
                  <a:schemeClr val="tx2"/>
                </a:solidFill>
                <a:latin typeface="Arial" panose="020B0604020202020204" pitchFamily="34" charset="0"/>
                <a:cs typeface="Arial" panose="020B0604020202020204" pitchFamily="34" charset="0"/>
              </a:rPr>
              <a:t>Dauguma mokyklų yra susitarusios dėl prioritetinių sričių. Dažniausiai šios sritys susijusios su sveikatos stiprinimu (fizine, emocine, socialine, psichikos) ir ruošimu šeimai</a:t>
            </a:r>
            <a:endParaRPr lang="lt-LT" dirty="0">
              <a:solidFill>
                <a:schemeClr val="tx2"/>
              </a:solidFill>
              <a:latin typeface="Arial" panose="020B0604020202020204" pitchFamily="34" charset="0"/>
              <a:cs typeface="Arial" panose="020B0604020202020204" pitchFamily="34" charset="0"/>
            </a:endParaRPr>
          </a:p>
          <a:p>
            <a:pPr algn="just"/>
            <a:r>
              <a:rPr lang="lt-LT" dirty="0" smtClean="0">
                <a:solidFill>
                  <a:schemeClr val="tx2"/>
                </a:solidFill>
                <a:latin typeface="Arial" panose="020B0604020202020204" pitchFamily="34" charset="0"/>
                <a:cs typeface="Arial" panose="020B0604020202020204" pitchFamily="34" charset="0"/>
              </a:rPr>
              <a:t>Dalis mokyklų nurodė, kad  prioritetų neišskyrė, nes programą įgyvendina  pagal visas 4  (sveikatos, sveikos gyvensenos ir šeimos sampratos, fizinės sveikatos, psichikos sveikatos, socialinės sveikatos) sritis</a:t>
            </a:r>
          </a:p>
          <a:p>
            <a:pPr algn="just"/>
            <a:r>
              <a:rPr lang="lt-LT" dirty="0" smtClean="0">
                <a:solidFill>
                  <a:schemeClr val="tx2"/>
                </a:solidFill>
                <a:latin typeface="Arial" panose="020B0604020202020204" pitchFamily="34" charset="0"/>
                <a:cs typeface="Arial" panose="020B0604020202020204" pitchFamily="34" charset="0"/>
              </a:rPr>
              <a:t>Pasitaikė atvejų, kad SLURŠ programos įgyvendinimo sritys nenustatytos</a:t>
            </a:r>
          </a:p>
          <a:p>
            <a:endParaRPr lang="lt-LT" dirty="0" smtClean="0"/>
          </a:p>
          <a:p>
            <a:endParaRPr lang="lt-LT" dirty="0"/>
          </a:p>
        </p:txBody>
      </p:sp>
    </p:spTree>
    <p:extLst>
      <p:ext uri="{BB962C8B-B14F-4D97-AF65-F5344CB8AC3E}">
        <p14:creationId xmlns:p14="http://schemas.microsoft.com/office/powerpoint/2010/main" val="1990082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590328"/>
          </a:xfrm>
        </p:spPr>
        <p:txBody>
          <a:bodyPr/>
          <a:lstStyle/>
          <a:p>
            <a:pPr algn="ctr"/>
            <a:r>
              <a:rPr lang="lt-LT" sz="3200" b="1" dirty="0" smtClean="0">
                <a:latin typeface="Arial" panose="020B0604020202020204" pitchFamily="34" charset="0"/>
                <a:cs typeface="Arial" panose="020B0604020202020204" pitchFamily="34" charset="0"/>
              </a:rPr>
              <a:t>Mokinių poreikių ir pasiektų rezultatų refleksija  </a:t>
            </a:r>
            <a:endParaRPr lang="lt-LT" sz="3200" b="1"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342900" y="3346831"/>
            <a:ext cx="12220979" cy="6435725"/>
          </a:xfrm>
        </p:spPr>
        <p:txBody>
          <a:bodyPr/>
          <a:lstStyle/>
          <a:p>
            <a:pPr algn="just"/>
            <a:r>
              <a:rPr lang="lt-LT" dirty="0" smtClean="0">
                <a:solidFill>
                  <a:schemeClr val="tx2"/>
                </a:solidFill>
                <a:latin typeface="Arial" panose="020B0604020202020204" pitchFamily="34" charset="0"/>
                <a:cs typeface="Arial" panose="020B0604020202020204" pitchFamily="34" charset="0"/>
              </a:rPr>
              <a:t>Kai kuriose mokyklose analizuojant ugdymo(</a:t>
            </a:r>
            <a:r>
              <a:rPr lang="lt-LT" dirty="0" err="1" smtClean="0">
                <a:solidFill>
                  <a:schemeClr val="tx2"/>
                </a:solidFill>
                <a:latin typeface="Arial" panose="020B0604020202020204" pitchFamily="34" charset="0"/>
                <a:cs typeface="Arial" panose="020B0604020202020204" pitchFamily="34" charset="0"/>
              </a:rPr>
              <a:t>si</a:t>
            </a:r>
            <a:r>
              <a:rPr lang="lt-LT" dirty="0" smtClean="0">
                <a:solidFill>
                  <a:schemeClr val="tx2"/>
                </a:solidFill>
                <a:latin typeface="Arial" panose="020B0604020202020204" pitchFamily="34" charset="0"/>
                <a:cs typeface="Arial" panose="020B0604020202020204" pitchFamily="34" charset="0"/>
              </a:rPr>
              <a:t>) rezultatus, aptartas integruojamų programų įgyvendinimas</a:t>
            </a:r>
          </a:p>
          <a:p>
            <a:pPr algn="just"/>
            <a:r>
              <a:rPr lang="lt-LT" dirty="0" smtClean="0">
                <a:solidFill>
                  <a:schemeClr val="tx2"/>
                </a:solidFill>
                <a:latin typeface="Arial" panose="020B0604020202020204" pitchFamily="34" charset="0"/>
                <a:cs typeface="Arial" panose="020B0604020202020204" pitchFamily="34" charset="0"/>
              </a:rPr>
              <a:t>Integruojamų programų pasiekimai vertinami pagal programose pateiktus reikalavimus: ką mokinys privalo žinoti, gebėti, kokius įgūdžius ir vertybines nuostatas turi įgyti</a:t>
            </a:r>
          </a:p>
          <a:p>
            <a:pPr algn="just"/>
            <a:r>
              <a:rPr lang="lt-LT" dirty="0" smtClean="0">
                <a:solidFill>
                  <a:schemeClr val="tx2"/>
                </a:solidFill>
                <a:latin typeface="Arial" panose="020B0604020202020204" pitchFamily="34" charset="0"/>
                <a:cs typeface="Arial" panose="020B0604020202020204" pitchFamily="34" charset="0"/>
              </a:rPr>
              <a:t>Priimami sprendimai dėl įgyvendinimo kokybės gerinimo ar tolesnio ugdymo integravimo</a:t>
            </a:r>
          </a:p>
          <a:p>
            <a:pPr algn="just"/>
            <a:r>
              <a:rPr lang="lt-LT" dirty="0" smtClean="0">
                <a:solidFill>
                  <a:schemeClr val="tx2"/>
                </a:solidFill>
                <a:latin typeface="Arial" panose="020B0604020202020204" pitchFamily="34" charset="0"/>
                <a:cs typeface="Arial" panose="020B0604020202020204" pitchFamily="34" charset="0"/>
              </a:rPr>
              <a:t>Kai kuriose mokyklose refleksija atliekama epizodiškai po tam tikrų veiklų, pastebėta jog daugumoje mokykloje atliekama asmeninė ir grupinė refleksija</a:t>
            </a:r>
            <a:endParaRPr lang="lt-LT" dirty="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22</a:t>
            </a:fld>
            <a:endParaRPr lang="en-US" altLang="en-US"/>
          </a:p>
        </p:txBody>
      </p:sp>
    </p:spTree>
    <p:extLst>
      <p:ext uri="{BB962C8B-B14F-4D97-AF65-F5344CB8AC3E}">
        <p14:creationId xmlns:p14="http://schemas.microsoft.com/office/powerpoint/2010/main" val="36339311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662336"/>
          </a:xfrm>
        </p:spPr>
        <p:txBody>
          <a:bodyPr/>
          <a:lstStyle/>
          <a:p>
            <a:pPr algn="ctr"/>
            <a:r>
              <a:rPr lang="lt-LT" sz="3200" b="1" dirty="0" smtClean="0">
                <a:latin typeface="Arial" panose="020B0604020202020204" pitchFamily="34" charset="0"/>
                <a:cs typeface="Arial" panose="020B0604020202020204" pitchFamily="34" charset="0"/>
              </a:rPr>
              <a:t>Kaip NVO ir kiti prisideda prie programos įgyvendinimo</a:t>
            </a:r>
            <a:endParaRPr lang="lt-LT" sz="3200" b="1"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650875" y="2932584"/>
            <a:ext cx="11703050" cy="6435725"/>
          </a:xfrm>
        </p:spPr>
        <p:txBody>
          <a:bodyPr/>
          <a:lstStyle/>
          <a:p>
            <a:pPr algn="just"/>
            <a:r>
              <a:rPr lang="lt-LT" dirty="0" smtClean="0">
                <a:solidFill>
                  <a:schemeClr val="tx2"/>
                </a:solidFill>
                <a:latin typeface="Arial" panose="020B0604020202020204" pitchFamily="34" charset="0"/>
                <a:cs typeface="Arial" panose="020B0604020202020204" pitchFamily="34" charset="0"/>
              </a:rPr>
              <a:t>Įvairią veiklą siūlo savivaldybių Visuomenės sveikatos biurai: ieško lektorių, vykdo edukacinius </a:t>
            </a:r>
            <a:r>
              <a:rPr lang="lt-LT" dirty="0" err="1" smtClean="0">
                <a:solidFill>
                  <a:schemeClr val="tx2"/>
                </a:solidFill>
                <a:latin typeface="Arial" panose="020B0604020202020204" pitchFamily="34" charset="0"/>
                <a:cs typeface="Arial" panose="020B0604020202020204" pitchFamily="34" charset="0"/>
              </a:rPr>
              <a:t>užsiėmimus</a:t>
            </a:r>
            <a:r>
              <a:rPr lang="lt-LT" dirty="0" smtClean="0">
                <a:solidFill>
                  <a:schemeClr val="tx2"/>
                </a:solidFill>
                <a:latin typeface="Arial" panose="020B0604020202020204" pitchFamily="34" charset="0"/>
                <a:cs typeface="Arial" panose="020B0604020202020204" pitchFamily="34" charset="0"/>
              </a:rPr>
              <a:t> mokiniams,  organizuoja sveikatos klausimais konferencijas, viktorinas, inicijuoja paskaitas, mokymus mokiniams, mokytojams, tėvams</a:t>
            </a:r>
          </a:p>
          <a:p>
            <a:pPr algn="just"/>
            <a:r>
              <a:rPr lang="lt-LT" dirty="0" smtClean="0">
                <a:solidFill>
                  <a:schemeClr val="tx2"/>
                </a:solidFill>
                <a:latin typeface="Arial" panose="020B0604020202020204" pitchFamily="34" charset="0"/>
                <a:cs typeface="Arial" panose="020B0604020202020204" pitchFamily="34" charset="0"/>
              </a:rPr>
              <a:t>Raudonasis kryžius vykdė pirmosios pagalbos mokymus</a:t>
            </a:r>
          </a:p>
          <a:p>
            <a:pPr algn="just"/>
            <a:r>
              <a:rPr lang="lt-LT" dirty="0" smtClean="0">
                <a:solidFill>
                  <a:schemeClr val="tx2"/>
                </a:solidFill>
                <a:latin typeface="Arial" panose="020B0604020202020204" pitchFamily="34" charset="0"/>
                <a:cs typeface="Arial" panose="020B0604020202020204" pitchFamily="34" charset="0"/>
              </a:rPr>
              <a:t>Vietos bendruomenių pagalba įgyvendinami renginiai, projektai</a:t>
            </a:r>
          </a:p>
          <a:p>
            <a:pPr algn="just"/>
            <a:r>
              <a:rPr lang="lt-LT" dirty="0" smtClean="0">
                <a:solidFill>
                  <a:schemeClr val="tx2"/>
                </a:solidFill>
                <a:latin typeface="Arial" panose="020B0604020202020204" pitchFamily="34" charset="0"/>
                <a:cs typeface="Arial" panose="020B0604020202020204" pitchFamily="34" charset="0"/>
              </a:rPr>
              <a:t>Aktyvi jaunųjų šaulių, maltiečių, skautų, </a:t>
            </a:r>
            <a:r>
              <a:rPr lang="lt-LT" dirty="0" err="1" smtClean="0">
                <a:solidFill>
                  <a:schemeClr val="tx2"/>
                </a:solidFill>
                <a:latin typeface="Arial" panose="020B0604020202020204" pitchFamily="34" charset="0"/>
                <a:cs typeface="Arial" panose="020B0604020202020204" pitchFamily="34" charset="0"/>
              </a:rPr>
              <a:t>valančiukų</a:t>
            </a:r>
            <a:r>
              <a:rPr lang="lt-LT" dirty="0" smtClean="0">
                <a:solidFill>
                  <a:schemeClr val="tx2"/>
                </a:solidFill>
                <a:latin typeface="Arial" panose="020B0604020202020204" pitchFamily="34" charset="0"/>
                <a:cs typeface="Arial" panose="020B0604020202020204" pitchFamily="34" charset="0"/>
              </a:rPr>
              <a:t> veikla</a:t>
            </a:r>
          </a:p>
          <a:p>
            <a:pPr algn="just"/>
            <a:r>
              <a:rPr lang="lt-LT" dirty="0" smtClean="0">
                <a:solidFill>
                  <a:schemeClr val="tx2"/>
                </a:solidFill>
                <a:latin typeface="Arial" panose="020B0604020202020204" pitchFamily="34" charset="0"/>
                <a:cs typeface="Arial" panose="020B0604020202020204" pitchFamily="34" charset="0"/>
              </a:rPr>
              <a:t>Kai kurios mokyklos nurodė, jog NVO ir kiti ne mokyklos bendruomenės nariai programos įgyvendinime nedalyvauja</a:t>
            </a:r>
          </a:p>
          <a:p>
            <a:pPr algn="just"/>
            <a:endParaRPr lang="lt-LT" dirty="0" smtClean="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23</a:t>
            </a:fld>
            <a:endParaRPr lang="en-US" altLang="en-US"/>
          </a:p>
        </p:txBody>
      </p:sp>
    </p:spTree>
    <p:extLst>
      <p:ext uri="{BB962C8B-B14F-4D97-AF65-F5344CB8AC3E}">
        <p14:creationId xmlns:p14="http://schemas.microsoft.com/office/powerpoint/2010/main" val="3301250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lnSpc>
                <a:spcPct val="52000"/>
              </a:lnSpc>
              <a:spcBef>
                <a:spcPts val="2600"/>
              </a:spcBef>
              <a:buChar char="•"/>
              <a:defRPr sz="28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1pPr>
            <a:lvl2pPr marL="742950" indent="-285750">
              <a:lnSpc>
                <a:spcPct val="48000"/>
              </a:lnSpc>
              <a:spcBef>
                <a:spcPts val="2600"/>
              </a:spcBef>
              <a:buChar char="–"/>
              <a:defRPr sz="26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2pPr>
            <a:lvl3pPr marL="1143000" indent="-228600">
              <a:lnSpc>
                <a:spcPct val="44000"/>
              </a:lnSpc>
              <a:spcBef>
                <a:spcPts val="2600"/>
              </a:spcBef>
              <a:buChar char="•"/>
              <a:defRPr sz="24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3pPr>
            <a:lvl4pPr marL="1600200" indent="-228600">
              <a:lnSpc>
                <a:spcPct val="39000"/>
              </a:lnSpc>
              <a:spcBef>
                <a:spcPts val="2600"/>
              </a:spcBef>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4pPr>
            <a:lvl5pPr marL="2057400" indent="-228600">
              <a:lnSpc>
                <a:spcPct val="39000"/>
              </a:lnSpc>
              <a:spcBef>
                <a:spcPts val="2600"/>
              </a:spcBef>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5pPr>
            <a:lvl6pPr marL="25146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6pPr>
            <a:lvl7pPr marL="29718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7pPr>
            <a:lvl8pPr marL="34290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8pPr>
            <a:lvl9pPr marL="3886200" indent="-228600" eaLnBrk="0" fontAlgn="base" hangingPunct="0">
              <a:lnSpc>
                <a:spcPct val="39000"/>
              </a:lnSpc>
              <a:spcBef>
                <a:spcPts val="2600"/>
              </a:spcBef>
              <a:spcAft>
                <a:spcPct val="0"/>
              </a:spcAft>
              <a:buChar char="»"/>
              <a:defRPr sz="2200">
                <a:solidFill>
                  <a:schemeClr val="tx1"/>
                </a:solidFill>
                <a:latin typeface="Segoe UI Bold" panose="020B0802040204020203" pitchFamily="34" charset="0"/>
                <a:ea typeface="Arial Unicode MS" panose="020B0604020202020204" pitchFamily="34" charset="-128"/>
                <a:cs typeface="Arial Unicode MS" panose="020B0604020202020204" pitchFamily="34" charset="-128"/>
                <a:sym typeface="Segoe UI Bold" panose="020B0802040204020203" pitchFamily="34" charset="0"/>
              </a:defRPr>
            </a:lvl9pPr>
          </a:lstStyle>
          <a:p>
            <a:pPr>
              <a:lnSpc>
                <a:spcPct val="100000"/>
              </a:lnSpc>
              <a:spcBef>
                <a:spcPct val="0"/>
              </a:spcBef>
              <a:buFontTx/>
              <a:buNone/>
            </a:pPr>
            <a:fld id="{21344CA8-AD74-40C6-BCDA-3B4614E31A88}" type="slidenum">
              <a:rPr lang="en-US" altLang="en-US" sz="3000">
                <a:solidFill>
                  <a:srgbClr val="00AA4E"/>
                </a:solidFill>
              </a:rPr>
              <a:pPr>
                <a:lnSpc>
                  <a:spcPct val="100000"/>
                </a:lnSpc>
                <a:spcBef>
                  <a:spcPct val="0"/>
                </a:spcBef>
                <a:buFontTx/>
                <a:buNone/>
              </a:pPr>
              <a:t>24</a:t>
            </a:fld>
            <a:endParaRPr lang="en-US" altLang="en-US" sz="3000">
              <a:solidFill>
                <a:srgbClr val="00AA4E"/>
              </a:solidFill>
            </a:endParaRPr>
          </a:p>
        </p:txBody>
      </p:sp>
      <p:sp>
        <p:nvSpPr>
          <p:cNvPr id="6147" name="Rectangle 2"/>
          <p:cNvSpPr>
            <a:spLocks noGrp="1" noChangeArrowheads="1"/>
          </p:cNvSpPr>
          <p:nvPr>
            <p:ph type="ctrTitle"/>
          </p:nvPr>
        </p:nvSpPr>
        <p:spPr>
          <a:xfrm>
            <a:off x="1317824" y="1000999"/>
            <a:ext cx="9793088" cy="3803793"/>
          </a:xfrm>
        </p:spPr>
        <p:txBody>
          <a:bodyPr/>
          <a:lstStyle/>
          <a:p>
            <a:pPr algn="ctr">
              <a:spcBef>
                <a:spcPts val="0"/>
              </a:spcBef>
            </a:pPr>
            <a:r>
              <a:rPr lang="lt-LT" altLang="en-US" sz="3600" dirty="0" smtClean="0">
                <a:latin typeface="Arial" panose="020B0604020202020204" pitchFamily="34" charset="0"/>
                <a:cs typeface="Arial" panose="020B0604020202020204" pitchFamily="34" charset="0"/>
              </a:rPr>
              <a:t>Mokinių tėvų įtraukimas į SLURŠ programą</a:t>
            </a:r>
            <a:endParaRPr lang="lt-LT" altLang="en-US" sz="3600" dirty="0">
              <a:latin typeface="Arial" panose="020B0604020202020204" pitchFamily="34" charset="0"/>
              <a:cs typeface="Arial" panose="020B0604020202020204" pitchFamily="34" charset="0"/>
            </a:endParaRPr>
          </a:p>
        </p:txBody>
      </p:sp>
      <p:sp>
        <p:nvSpPr>
          <p:cNvPr id="6148" name="Rectangle 3"/>
          <p:cNvSpPr>
            <a:spLocks noGrp="1" noChangeArrowheads="1"/>
          </p:cNvSpPr>
          <p:nvPr>
            <p:ph type="subTitle" idx="1"/>
          </p:nvPr>
        </p:nvSpPr>
        <p:spPr>
          <a:xfrm>
            <a:off x="1317824" y="6388968"/>
            <a:ext cx="10326861" cy="2304255"/>
          </a:xfrm>
        </p:spPr>
        <p:txBody>
          <a:bodyPr/>
          <a:lstStyle/>
          <a:p>
            <a:endParaRPr lang="lt-LT" altLang="en-US" dirty="0"/>
          </a:p>
          <a:p>
            <a:r>
              <a:rPr lang="lt-LT" altLang="en-US" dirty="0" smtClean="0">
                <a:solidFill>
                  <a:schemeClr val="tx2"/>
                </a:solidFill>
              </a:rPr>
              <a:t> </a:t>
            </a:r>
          </a:p>
          <a:p>
            <a:endParaRPr lang="lt-LT" altLang="en-US" dirty="0" smtClean="0">
              <a:solidFill>
                <a:schemeClr val="tx2"/>
              </a:solidFill>
            </a:endParaRPr>
          </a:p>
          <a:p>
            <a:r>
              <a:rPr lang="lt-LT" altLang="en-US" sz="2400" dirty="0" smtClean="0">
                <a:solidFill>
                  <a:schemeClr val="tx2"/>
                </a:solidFill>
                <a:latin typeface="Arial" panose="020B0604020202020204" pitchFamily="34" charset="0"/>
                <a:cs typeface="Arial" panose="020B0604020202020204" pitchFamily="34" charset="0"/>
              </a:rPr>
              <a:t>2018-12-20</a:t>
            </a:r>
          </a:p>
        </p:txBody>
      </p:sp>
      <p:sp>
        <p:nvSpPr>
          <p:cNvPr id="3" name="Stačiakampis 2"/>
          <p:cNvSpPr/>
          <p:nvPr/>
        </p:nvSpPr>
        <p:spPr>
          <a:xfrm>
            <a:off x="2902000" y="6710098"/>
            <a:ext cx="7744428" cy="830997"/>
          </a:xfrm>
          <a:prstGeom prst="rect">
            <a:avLst/>
          </a:prstGeom>
        </p:spPr>
        <p:txBody>
          <a:bodyPr wrap="none">
            <a:spAutoFit/>
          </a:bodyPr>
          <a:lstStyle/>
          <a:p>
            <a:pPr algn="ctr"/>
            <a:r>
              <a:rPr lang="lt-LT" altLang="en-US" sz="2800" dirty="0" smtClean="0">
                <a:solidFill>
                  <a:srgbClr val="000000"/>
                </a:solidFill>
                <a:latin typeface="Arial" panose="020B0604020202020204" pitchFamily="34" charset="0"/>
                <a:cs typeface="Arial" panose="020B0604020202020204" pitchFamily="34" charset="0"/>
              </a:rPr>
              <a:t> </a:t>
            </a:r>
            <a:r>
              <a:rPr lang="lt-LT" altLang="en-US" sz="2000" dirty="0" smtClean="0">
                <a:solidFill>
                  <a:srgbClr val="000000"/>
                </a:solidFill>
                <a:latin typeface="Arial" panose="020B0604020202020204" pitchFamily="34" charset="0"/>
                <a:cs typeface="Arial" panose="020B0604020202020204" pitchFamily="34" charset="0"/>
              </a:rPr>
              <a:t>ŠMM Švietimo kokybės ir regioninės politikos departamentas</a:t>
            </a:r>
          </a:p>
          <a:p>
            <a:pPr algn="ctr"/>
            <a:r>
              <a:rPr lang="lt-LT" altLang="en-US" sz="2000" dirty="0" smtClean="0">
                <a:solidFill>
                  <a:srgbClr val="000000"/>
                </a:solidFill>
                <a:latin typeface="Arial" panose="020B0604020202020204" pitchFamily="34" charset="0"/>
                <a:cs typeface="Arial" panose="020B0604020202020204" pitchFamily="34" charset="0"/>
              </a:rPr>
              <a:t>Regioninės politikos analizės skyrius</a:t>
            </a:r>
          </a:p>
        </p:txBody>
      </p:sp>
    </p:spTree>
    <p:extLst>
      <p:ext uri="{BB962C8B-B14F-4D97-AF65-F5344CB8AC3E}">
        <p14:creationId xmlns:p14="http://schemas.microsoft.com/office/powerpoint/2010/main" val="19142708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57902" y="988368"/>
            <a:ext cx="11703050" cy="1625600"/>
          </a:xfrm>
        </p:spPr>
        <p:txBody>
          <a:bodyPr/>
          <a:lstStyle/>
          <a:p>
            <a:r>
              <a:rPr lang="lt-LT" altLang="en-US" sz="3600" dirty="0" smtClean="0">
                <a:latin typeface="Arial" panose="020B0604020202020204" pitchFamily="34" charset="0"/>
                <a:cs typeface="Arial" panose="020B0604020202020204" pitchFamily="34" charset="0"/>
              </a:rPr>
              <a:t>  Mokinių </a:t>
            </a:r>
            <a:r>
              <a:rPr lang="lt-LT" altLang="en-US" sz="3600" dirty="0">
                <a:latin typeface="Arial" panose="020B0604020202020204" pitchFamily="34" charset="0"/>
                <a:cs typeface="Arial" panose="020B0604020202020204" pitchFamily="34" charset="0"/>
              </a:rPr>
              <a:t>tėvų įtraukimas į SLURŠ programą</a:t>
            </a:r>
            <a:endParaRPr lang="lt-LT" sz="3600" dirty="0">
              <a:latin typeface="Arial" panose="020B0604020202020204" pitchFamily="34" charset="0"/>
              <a:cs typeface="Arial" panose="020B0604020202020204" pitchFamily="34" charset="0"/>
            </a:endParaRPr>
          </a:p>
        </p:txBody>
      </p:sp>
      <p:sp>
        <p:nvSpPr>
          <p:cNvPr id="4" name="Turinio vietos rezervavimo ženklas 3"/>
          <p:cNvSpPr>
            <a:spLocks noGrp="1"/>
          </p:cNvSpPr>
          <p:nvPr>
            <p:ph sz="half" idx="2"/>
          </p:nvPr>
        </p:nvSpPr>
        <p:spPr>
          <a:xfrm>
            <a:off x="165696" y="3292624"/>
            <a:ext cx="12385376" cy="5904656"/>
          </a:xfrm>
        </p:spPr>
        <p:txBody>
          <a:bodyPr/>
          <a:lstStyle/>
          <a:p>
            <a:pPr algn="just"/>
            <a:r>
              <a:rPr lang="lt-LT" u="sng" dirty="0" smtClean="0">
                <a:solidFill>
                  <a:schemeClr val="tx2"/>
                </a:solidFill>
                <a:latin typeface="Arial" panose="020B0604020202020204" pitchFamily="34" charset="0"/>
                <a:cs typeface="Arial" panose="020B0604020202020204" pitchFamily="34" charset="0"/>
              </a:rPr>
              <a:t>TAURAGĖS APSKRITIS</a:t>
            </a:r>
            <a:r>
              <a:rPr lang="lt-LT" b="0" u="sng" dirty="0" smtClean="0">
                <a:solidFill>
                  <a:schemeClr val="tx2"/>
                </a:solidFill>
                <a:latin typeface="Arial" panose="020B0604020202020204" pitchFamily="34" charset="0"/>
                <a:cs typeface="Arial" panose="020B0604020202020204" pitchFamily="34" charset="0"/>
              </a:rPr>
              <a:t> - </a:t>
            </a:r>
            <a:r>
              <a:rPr lang="lt-LT" i="1" dirty="0" smtClean="0">
                <a:solidFill>
                  <a:schemeClr val="tx2"/>
                </a:solidFill>
                <a:latin typeface="Arial" panose="020B0604020202020204" pitchFamily="34" charset="0"/>
                <a:cs typeface="Arial" panose="020B0604020202020204" pitchFamily="34" charset="0"/>
              </a:rPr>
              <a:t>Tėvai </a:t>
            </a:r>
            <a:r>
              <a:rPr lang="lt-LT" i="1" dirty="0">
                <a:solidFill>
                  <a:schemeClr val="tx2"/>
                </a:solidFill>
                <a:latin typeface="Arial" panose="020B0604020202020204" pitchFamily="34" charset="0"/>
                <a:cs typeface="Arial" panose="020B0604020202020204" pitchFamily="34" charset="0"/>
              </a:rPr>
              <a:t>apie programą dažniausiai sužino klasės tėvų susirinkimų metu. Patys tėvai prie programos įgyvendinimo prisideda minimaliai.  Išskirti galima pradines klases, kai tėvai dar noriai lankosi mokykloje (veda klasės valandėles apie sveiką maistą, asmens higieną ir pan</a:t>
            </a:r>
            <a:r>
              <a:rPr lang="lt-LT" i="1" dirty="0" smtClean="0">
                <a:solidFill>
                  <a:schemeClr val="tx2"/>
                </a:solidFill>
                <a:latin typeface="Arial" panose="020B0604020202020204" pitchFamily="34" charset="0"/>
                <a:cs typeface="Arial" panose="020B0604020202020204" pitchFamily="34" charset="0"/>
              </a:rPr>
              <a:t>.)</a:t>
            </a:r>
            <a:endParaRPr lang="lt-LT" b="0" i="1" dirty="0">
              <a:solidFill>
                <a:schemeClr val="tx2"/>
              </a:solidFill>
              <a:latin typeface="Arial" panose="020B0604020202020204" pitchFamily="34" charset="0"/>
              <a:cs typeface="Arial" panose="020B0604020202020204" pitchFamily="34" charset="0"/>
            </a:endParaRPr>
          </a:p>
          <a:p>
            <a:pPr algn="just"/>
            <a:r>
              <a:rPr lang="lt-LT" u="sng" dirty="0" smtClean="0">
                <a:solidFill>
                  <a:schemeClr val="tx2"/>
                </a:solidFill>
                <a:latin typeface="Arial" panose="020B0604020202020204" pitchFamily="34" charset="0"/>
                <a:cs typeface="Arial" panose="020B0604020202020204" pitchFamily="34" charset="0"/>
              </a:rPr>
              <a:t>PANEVĖŽIO APSKRITIS - </a:t>
            </a:r>
            <a:r>
              <a:rPr lang="lt-LT" i="1" dirty="0" smtClean="0">
                <a:solidFill>
                  <a:schemeClr val="tx2"/>
                </a:solidFill>
                <a:latin typeface="Arial" panose="020B0604020202020204" pitchFamily="34" charset="0"/>
                <a:cs typeface="Arial" panose="020B0604020202020204" pitchFamily="34" charset="0"/>
              </a:rPr>
              <a:t>Mokyklų </a:t>
            </a:r>
            <a:r>
              <a:rPr lang="lt-LT" i="1" dirty="0">
                <a:solidFill>
                  <a:schemeClr val="tx2"/>
                </a:solidFill>
                <a:latin typeface="Arial" panose="020B0604020202020204" pitchFamily="34" charset="0"/>
                <a:cs typeface="Arial" panose="020B0604020202020204" pitchFamily="34" charset="0"/>
              </a:rPr>
              <a:t>vadovų teigimu, tėvai mokslo metų pradžioje arba birželio mėn. per mokyklos tėvų susirinkimus supažindinami su Mokyklos ugdymo planu arba MUP projektu, kaip jis bus įgyvendinamas, kokios </a:t>
            </a:r>
            <a:r>
              <a:rPr lang="lt-LT" i="1" dirty="0" smtClean="0">
                <a:solidFill>
                  <a:schemeClr val="tx2"/>
                </a:solidFill>
                <a:latin typeface="Arial" panose="020B0604020202020204" pitchFamily="34" charset="0"/>
                <a:cs typeface="Arial" panose="020B0604020202020204" pitchFamily="34" charset="0"/>
              </a:rPr>
              <a:t>naujovės </a:t>
            </a:r>
          </a:p>
          <a:p>
            <a:pPr algn="just"/>
            <a:r>
              <a:rPr lang="lt-LT" u="sng" dirty="0" smtClean="0">
                <a:solidFill>
                  <a:schemeClr val="tx2"/>
                </a:solidFill>
                <a:latin typeface="Arial" panose="020B0604020202020204" pitchFamily="34" charset="0"/>
                <a:cs typeface="Arial" panose="020B0604020202020204" pitchFamily="34" charset="0"/>
              </a:rPr>
              <a:t>MARIJAMPOLĖS APSKRITIS </a:t>
            </a:r>
            <a:r>
              <a:rPr lang="lt-LT" dirty="0" smtClean="0">
                <a:solidFill>
                  <a:schemeClr val="tx2"/>
                </a:solidFill>
                <a:latin typeface="Arial" panose="020B0604020202020204" pitchFamily="34" charset="0"/>
                <a:cs typeface="Arial" panose="020B0604020202020204" pitchFamily="34" charset="0"/>
              </a:rPr>
              <a:t>- </a:t>
            </a:r>
            <a:r>
              <a:rPr lang="lt-LT" i="1" dirty="0" smtClean="0">
                <a:solidFill>
                  <a:schemeClr val="tx2"/>
                </a:solidFill>
                <a:latin typeface="Arial" panose="020B0604020202020204" pitchFamily="34" charset="0"/>
                <a:cs typeface="Arial" panose="020B0604020202020204" pitchFamily="34" charset="0"/>
              </a:rPr>
              <a:t>Tėvų </a:t>
            </a:r>
            <a:r>
              <a:rPr lang="lt-LT" i="1" dirty="0">
                <a:solidFill>
                  <a:schemeClr val="tx2"/>
                </a:solidFill>
                <a:latin typeface="Arial" panose="020B0604020202020204" pitchFamily="34" charset="0"/>
                <a:cs typeface="Arial" panose="020B0604020202020204" pitchFamily="34" charset="0"/>
              </a:rPr>
              <a:t>susirinkimų metu mokinių tėvai </a:t>
            </a:r>
            <a:r>
              <a:rPr lang="lt-LT" i="1" dirty="0" smtClean="0">
                <a:solidFill>
                  <a:schemeClr val="tx2"/>
                </a:solidFill>
                <a:latin typeface="Arial" panose="020B0604020202020204" pitchFamily="34" charset="0"/>
                <a:cs typeface="Arial" panose="020B0604020202020204" pitchFamily="34" charset="0"/>
              </a:rPr>
              <a:t>supažindinami </a:t>
            </a:r>
            <a:r>
              <a:rPr lang="lt-LT" i="1" dirty="0">
                <a:solidFill>
                  <a:schemeClr val="tx2"/>
                </a:solidFill>
                <a:latin typeface="Arial" panose="020B0604020202020204" pitchFamily="34" charset="0"/>
                <a:cs typeface="Arial" panose="020B0604020202020204" pitchFamily="34" charset="0"/>
              </a:rPr>
              <a:t>su SLURŠ programa ir mokyklos SLURŠ programos įgyvendinimo aprašais. Tėvams skaitomos </a:t>
            </a:r>
            <a:r>
              <a:rPr lang="lt-LT" i="1" dirty="0" smtClean="0">
                <a:solidFill>
                  <a:schemeClr val="tx2"/>
                </a:solidFill>
                <a:latin typeface="Arial" panose="020B0604020202020204" pitchFamily="34" charset="0"/>
                <a:cs typeface="Arial" panose="020B0604020202020204" pitchFamily="34" charset="0"/>
              </a:rPr>
              <a:t>paskaitos, organizuojamos bendros </a:t>
            </a:r>
            <a:r>
              <a:rPr lang="lt-LT" i="1" dirty="0">
                <a:solidFill>
                  <a:schemeClr val="tx2"/>
                </a:solidFill>
                <a:latin typeface="Arial" panose="020B0604020202020204" pitchFamily="34" charset="0"/>
                <a:cs typeface="Arial" panose="020B0604020202020204" pitchFamily="34" charset="0"/>
              </a:rPr>
              <a:t>išvykos į priklausomybės </a:t>
            </a:r>
            <a:r>
              <a:rPr lang="lt-LT" i="1" dirty="0" smtClean="0">
                <a:solidFill>
                  <a:schemeClr val="tx2"/>
                </a:solidFill>
                <a:latin typeface="Arial" panose="020B0604020202020204" pitchFamily="34" charset="0"/>
                <a:cs typeface="Arial" panose="020B0604020202020204" pitchFamily="34" charset="0"/>
              </a:rPr>
              <a:t>ligų centrus</a:t>
            </a:r>
            <a:r>
              <a:rPr lang="lt-LT" i="1" dirty="0">
                <a:solidFill>
                  <a:schemeClr val="tx2"/>
                </a:solidFill>
                <a:latin typeface="Arial" panose="020B0604020202020204" pitchFamily="34" charset="0"/>
                <a:cs typeface="Arial" panose="020B0604020202020204" pitchFamily="34" charset="0"/>
              </a:rPr>
              <a:t>, socialinės </a:t>
            </a:r>
            <a:r>
              <a:rPr lang="lt-LT" i="1" dirty="0" smtClean="0">
                <a:solidFill>
                  <a:schemeClr val="tx2"/>
                </a:solidFill>
                <a:latin typeface="Arial" panose="020B0604020202020204" pitchFamily="34" charset="0"/>
                <a:cs typeface="Arial" panose="020B0604020202020204" pitchFamily="34" charset="0"/>
              </a:rPr>
              <a:t>akcijos, konkursai </a:t>
            </a:r>
            <a:endParaRPr lang="lt-LT" b="0" dirty="0">
              <a:solidFill>
                <a:schemeClr val="tx2"/>
              </a:solidFill>
              <a:latin typeface="Arial" panose="020B0604020202020204" pitchFamily="34" charset="0"/>
              <a:cs typeface="Arial" panose="020B0604020202020204" pitchFamily="34" charset="0"/>
            </a:endParaRPr>
          </a:p>
          <a:p>
            <a:endParaRPr lang="lt-LT" b="0" dirty="0">
              <a:solidFill>
                <a:schemeClr val="tx2"/>
              </a:solidFill>
              <a:latin typeface="Arial" panose="020B0604020202020204" pitchFamily="34" charset="0"/>
              <a:cs typeface="Arial" panose="020B0604020202020204" pitchFamily="34" charset="0"/>
            </a:endParaRPr>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25</a:t>
            </a:fld>
            <a:endParaRPr lang="en-US" altLang="en-US"/>
          </a:p>
        </p:txBody>
      </p:sp>
    </p:spTree>
    <p:extLst>
      <p:ext uri="{BB962C8B-B14F-4D97-AF65-F5344CB8AC3E}">
        <p14:creationId xmlns:p14="http://schemas.microsoft.com/office/powerpoint/2010/main" val="127278945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806352"/>
          </a:xfrm>
        </p:spPr>
        <p:txBody>
          <a:bodyPr/>
          <a:lstStyle/>
          <a:p>
            <a:r>
              <a:rPr lang="lt-LT" altLang="en-US" sz="3600" dirty="0" smtClean="0">
                <a:latin typeface="Arial" panose="020B0604020202020204" pitchFamily="34" charset="0"/>
                <a:cs typeface="Arial" panose="020B0604020202020204" pitchFamily="34" charset="0"/>
              </a:rPr>
              <a:t>  Mokinių </a:t>
            </a:r>
            <a:r>
              <a:rPr lang="lt-LT" altLang="en-US" sz="3600" dirty="0">
                <a:latin typeface="Arial" panose="020B0604020202020204" pitchFamily="34" charset="0"/>
                <a:cs typeface="Arial" panose="020B0604020202020204" pitchFamily="34" charset="0"/>
              </a:rPr>
              <a:t>tėvų įtraukimas į SLURŠ programą</a:t>
            </a:r>
            <a:endParaRPr lang="lt-LT" sz="36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26</a:t>
            </a:fld>
            <a:endParaRPr lang="en-US" altLang="en-US" dirty="0"/>
          </a:p>
        </p:txBody>
      </p:sp>
      <p:sp>
        <p:nvSpPr>
          <p:cNvPr id="3" name="Stačiakampis 2"/>
          <p:cNvSpPr/>
          <p:nvPr/>
        </p:nvSpPr>
        <p:spPr>
          <a:xfrm>
            <a:off x="3838104" y="2911252"/>
            <a:ext cx="6502400" cy="338554"/>
          </a:xfrm>
          <a:prstGeom prst="rect">
            <a:avLst/>
          </a:prstGeom>
        </p:spPr>
        <p:txBody>
          <a:bodyPr>
            <a:spAutoFit/>
          </a:bodyPr>
          <a:lstStyle/>
          <a:p>
            <a:pPr algn="ctr"/>
            <a:r>
              <a:rPr lang="lt-LT" dirty="0" smtClean="0">
                <a:latin typeface="Arial" panose="020B0604020202020204" pitchFamily="34" charset="0"/>
                <a:cs typeface="Arial" panose="020B0604020202020204" pitchFamily="34" charset="0"/>
              </a:rPr>
              <a:t> </a:t>
            </a:r>
            <a:endParaRPr lang="lt-LT" sz="2400" dirty="0">
              <a:solidFill>
                <a:srgbClr val="000000"/>
              </a:solidFill>
            </a:endParaRPr>
          </a:p>
        </p:txBody>
      </p:sp>
      <p:sp>
        <p:nvSpPr>
          <p:cNvPr id="5" name="Turinio vietos rezervavimo ženklas 4"/>
          <p:cNvSpPr>
            <a:spLocks noGrp="1"/>
          </p:cNvSpPr>
          <p:nvPr>
            <p:ph idx="1"/>
          </p:nvPr>
        </p:nvSpPr>
        <p:spPr>
          <a:xfrm>
            <a:off x="165696" y="3249806"/>
            <a:ext cx="12385376" cy="5947474"/>
          </a:xfrm>
        </p:spPr>
        <p:txBody>
          <a:bodyPr/>
          <a:lstStyle/>
          <a:p>
            <a:pPr algn="just"/>
            <a:r>
              <a:rPr lang="lt-LT" sz="2400" u="sng" dirty="0" smtClean="0">
                <a:solidFill>
                  <a:schemeClr val="tx2"/>
                </a:solidFill>
                <a:latin typeface="Arial" panose="020B0604020202020204" pitchFamily="34" charset="0"/>
                <a:cs typeface="Arial" panose="020B0604020202020204" pitchFamily="34" charset="0"/>
              </a:rPr>
              <a:t>KAUNO APSKRITIS </a:t>
            </a:r>
            <a:r>
              <a:rPr lang="lt-LT" sz="2400" dirty="0" smtClean="0">
                <a:solidFill>
                  <a:schemeClr val="tx2"/>
                </a:solidFill>
                <a:latin typeface="Arial" panose="020B0604020202020204" pitchFamily="34" charset="0"/>
                <a:cs typeface="Arial" panose="020B0604020202020204" pitchFamily="34" charset="0"/>
              </a:rPr>
              <a:t>- </a:t>
            </a:r>
            <a:r>
              <a:rPr lang="lt-LT" sz="2400" i="1" dirty="0" smtClean="0">
                <a:solidFill>
                  <a:schemeClr val="tx2"/>
                </a:solidFill>
                <a:latin typeface="Arial" panose="020B0604020202020204" pitchFamily="34" charset="0"/>
                <a:cs typeface="Arial" panose="020B0604020202020204" pitchFamily="34" charset="0"/>
              </a:rPr>
              <a:t>Kėdainių „Aušros“ progimnazijoje </a:t>
            </a:r>
            <a:r>
              <a:rPr lang="lt-LT" sz="2400" i="1" dirty="0">
                <a:solidFill>
                  <a:schemeClr val="tx2"/>
                </a:solidFill>
                <a:latin typeface="Arial" panose="020B0604020202020204" pitchFamily="34" charset="0"/>
                <a:cs typeface="Arial" panose="020B0604020202020204" pitchFamily="34" charset="0"/>
              </a:rPr>
              <a:t>SLURŠ programa </a:t>
            </a:r>
            <a:r>
              <a:rPr lang="lt-LT" sz="2400" i="1" dirty="0" smtClean="0">
                <a:solidFill>
                  <a:schemeClr val="tx2"/>
                </a:solidFill>
                <a:latin typeface="Arial" panose="020B0604020202020204" pitchFamily="34" charset="0"/>
                <a:cs typeface="Arial" panose="020B0604020202020204" pitchFamily="34" charset="0"/>
              </a:rPr>
              <a:t>pristatyta mokinių tėvų klubui, įkurta </a:t>
            </a:r>
            <a:r>
              <a:rPr lang="lt-LT" sz="2400" i="1" dirty="0">
                <a:solidFill>
                  <a:schemeClr val="tx2"/>
                </a:solidFill>
                <a:latin typeface="Arial" panose="020B0604020202020204" pitchFamily="34" charset="0"/>
                <a:cs typeface="Arial" panose="020B0604020202020204" pitchFamily="34" charset="0"/>
              </a:rPr>
              <a:t>tėvų akademija. </a:t>
            </a:r>
            <a:r>
              <a:rPr lang="lt-LT" sz="2400" i="1" dirty="0" smtClean="0">
                <a:solidFill>
                  <a:schemeClr val="tx2"/>
                </a:solidFill>
                <a:latin typeface="Arial" panose="020B0604020202020204" pitchFamily="34" charset="0"/>
                <a:cs typeface="Arial" panose="020B0604020202020204" pitchFamily="34" charset="0"/>
              </a:rPr>
              <a:t>Tėvai </a:t>
            </a:r>
            <a:r>
              <a:rPr lang="lt-LT" sz="2400" i="1" dirty="0">
                <a:solidFill>
                  <a:schemeClr val="tx2"/>
                </a:solidFill>
                <a:latin typeface="Arial" panose="020B0604020202020204" pitchFamily="34" charset="0"/>
                <a:cs typeface="Arial" panose="020B0604020202020204" pitchFamily="34" charset="0"/>
              </a:rPr>
              <a:t>gali stebėti mokyklos bendruomenės praktines veiklas FB paskyroje, mokyklos internetinėje </a:t>
            </a:r>
            <a:r>
              <a:rPr lang="lt-LT" sz="2400" i="1" dirty="0" smtClean="0">
                <a:solidFill>
                  <a:schemeClr val="tx2"/>
                </a:solidFill>
                <a:latin typeface="Arial" panose="020B0604020202020204" pitchFamily="34" charset="0"/>
                <a:cs typeface="Arial" panose="020B0604020202020204" pitchFamily="34" charset="0"/>
              </a:rPr>
              <a:t>svetainėje</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a:solidFill>
                  <a:schemeClr val="tx2"/>
                </a:solidFill>
                <a:latin typeface="Arial" panose="020B0604020202020204" pitchFamily="34" charset="0"/>
                <a:cs typeface="Arial" panose="020B0604020202020204" pitchFamily="34" charset="0"/>
              </a:rPr>
              <a:t>Periodiškai, klasių susirinkimuose tėvai informuojami apie vaikų pasiekimus, mokyklos projektines veiklas; tėvams pristatomi tyrimo rezultatai, pvz. vaikų FP, mitybos, fizinio aktyvumo per metus įvykę pokyčiai; patyčių prevencijos </a:t>
            </a:r>
            <a:r>
              <a:rPr lang="lt-LT" sz="2400" i="1" dirty="0" smtClean="0">
                <a:solidFill>
                  <a:schemeClr val="tx2"/>
                </a:solidFill>
                <a:latin typeface="Arial" panose="020B0604020202020204" pitchFamily="34" charset="0"/>
                <a:cs typeface="Arial" panose="020B0604020202020204" pitchFamily="34" charset="0"/>
              </a:rPr>
              <a:t>rezultatai</a:t>
            </a:r>
            <a:endParaRPr lang="lt-LT" sz="2400" i="1" dirty="0">
              <a:solidFill>
                <a:schemeClr val="tx2"/>
              </a:solidFill>
              <a:latin typeface="Arial" panose="020B0604020202020204" pitchFamily="34" charset="0"/>
              <a:cs typeface="Arial" panose="020B0604020202020204" pitchFamily="34" charset="0"/>
            </a:endParaRPr>
          </a:p>
          <a:p>
            <a:r>
              <a:rPr lang="lt-LT" sz="2400" i="1" dirty="0">
                <a:solidFill>
                  <a:schemeClr val="tx2"/>
                </a:solidFill>
                <a:latin typeface="Arial" panose="020B0604020202020204" pitchFamily="34" charset="0"/>
                <a:cs typeface="Arial" panose="020B0604020202020204" pitchFamily="34" charset="0"/>
              </a:rPr>
              <a:t>Organizuojamos sporto ir sveikatingumo dienos, kuriose dalyvauja ir </a:t>
            </a:r>
            <a:r>
              <a:rPr lang="lt-LT" sz="2400" i="1" dirty="0" smtClean="0">
                <a:solidFill>
                  <a:schemeClr val="tx2"/>
                </a:solidFill>
                <a:latin typeface="Arial" panose="020B0604020202020204" pitchFamily="34" charset="0"/>
                <a:cs typeface="Arial" panose="020B0604020202020204" pitchFamily="34" charset="0"/>
              </a:rPr>
              <a:t>mokinių tėvai, tėvai įsitraukia </a:t>
            </a:r>
            <a:r>
              <a:rPr lang="lt-LT" sz="2400" i="1" dirty="0">
                <a:solidFill>
                  <a:schemeClr val="tx2"/>
                </a:solidFill>
                <a:latin typeface="Arial" panose="020B0604020202020204" pitchFamily="34" charset="0"/>
                <a:cs typeface="Arial" panose="020B0604020202020204" pitchFamily="34" charset="0"/>
              </a:rPr>
              <a:t>į LIONS QUEST programos </a:t>
            </a:r>
            <a:r>
              <a:rPr lang="lt-LT" sz="2400" i="1" dirty="0" smtClean="0">
                <a:solidFill>
                  <a:schemeClr val="tx2"/>
                </a:solidFill>
                <a:latin typeface="Arial" panose="020B0604020202020204" pitchFamily="34" charset="0"/>
                <a:cs typeface="Arial" panose="020B0604020202020204" pitchFamily="34" charset="0"/>
              </a:rPr>
              <a:t>įgyvendinimą </a:t>
            </a:r>
            <a:endParaRPr lang="lt-LT" sz="2400" i="1" dirty="0">
              <a:solidFill>
                <a:schemeClr val="tx2"/>
              </a:solidFill>
              <a:latin typeface="Arial" panose="020B0604020202020204" pitchFamily="34" charset="0"/>
              <a:cs typeface="Arial" panose="020B0604020202020204" pitchFamily="34" charset="0"/>
            </a:endParaRPr>
          </a:p>
          <a:p>
            <a:endParaRPr lang="lt-LT" dirty="0"/>
          </a:p>
        </p:txBody>
      </p:sp>
    </p:spTree>
    <p:extLst>
      <p:ext uri="{BB962C8B-B14F-4D97-AF65-F5344CB8AC3E}">
        <p14:creationId xmlns:p14="http://schemas.microsoft.com/office/powerpoint/2010/main" val="122163740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590328"/>
          </a:xfrm>
        </p:spPr>
        <p:txBody>
          <a:bodyPr/>
          <a:lstStyle/>
          <a:p>
            <a:r>
              <a:rPr lang="lt-LT" altLang="en-US" sz="3600" dirty="0" smtClean="0">
                <a:latin typeface="Arial" panose="020B0604020202020204" pitchFamily="34" charset="0"/>
                <a:cs typeface="Arial" panose="020B0604020202020204" pitchFamily="34" charset="0"/>
              </a:rPr>
              <a:t>  Mokinių </a:t>
            </a:r>
            <a:r>
              <a:rPr lang="lt-LT" altLang="en-US" sz="3600" dirty="0">
                <a:latin typeface="Arial" panose="020B0604020202020204" pitchFamily="34" charset="0"/>
                <a:cs typeface="Arial" panose="020B0604020202020204" pitchFamily="34" charset="0"/>
              </a:rPr>
              <a:t>tėvų įtraukimas į SLURŠ programą</a:t>
            </a:r>
            <a:endParaRPr lang="lt-LT" sz="36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342900" y="3346831"/>
            <a:ext cx="12220979" cy="6435725"/>
          </a:xfrm>
        </p:spPr>
        <p:txBody>
          <a:bodyPr/>
          <a:lstStyle/>
          <a:p>
            <a:pPr algn="just"/>
            <a:r>
              <a:rPr lang="lt-LT" sz="2400" u="sng" dirty="0" smtClean="0">
                <a:solidFill>
                  <a:schemeClr val="tx2"/>
                </a:solidFill>
                <a:latin typeface="Arial" panose="020B0604020202020204" pitchFamily="34" charset="0"/>
                <a:cs typeface="Arial" panose="020B0604020202020204" pitchFamily="34" charset="0"/>
              </a:rPr>
              <a:t>KLAIPĖDOS APSKRITIS </a:t>
            </a:r>
            <a:r>
              <a:rPr lang="lt-LT" sz="2400" b="0"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Mokinių tėvams mokyklose organizuojamos paskaitos, seminarai lytiškumo ir sveikatos ugdymo temomis, informacija pateikiama visuotiniuose ir klasių tėvų susirinkimuose, periodiškai aptariant programos įgyvendinimo rezultatus. </a:t>
            </a:r>
            <a:r>
              <a:rPr lang="lt-LT" sz="2400" i="1" dirty="0" smtClean="0">
                <a:solidFill>
                  <a:schemeClr val="tx2"/>
                </a:solidFill>
                <a:latin typeface="Arial" panose="020B0604020202020204" pitchFamily="34" charset="0"/>
                <a:cs typeface="Arial" panose="020B0604020202020204" pitchFamily="34" charset="0"/>
              </a:rPr>
              <a:t>Organizuojami seminarai </a:t>
            </a:r>
            <a:r>
              <a:rPr lang="lt-LT" sz="2400" i="1" dirty="0">
                <a:solidFill>
                  <a:schemeClr val="tx2"/>
                </a:solidFill>
                <a:latin typeface="Arial" panose="020B0604020202020204" pitchFamily="34" charset="0"/>
                <a:cs typeface="Arial" panose="020B0604020202020204" pitchFamily="34" charset="0"/>
              </a:rPr>
              <a:t>tėvams, leidžiami lankstinukai, </a:t>
            </a:r>
            <a:r>
              <a:rPr lang="lt-LT" sz="2400" i="1" dirty="0" smtClean="0">
                <a:solidFill>
                  <a:schemeClr val="tx2"/>
                </a:solidFill>
                <a:latin typeface="Arial" panose="020B0604020202020204" pitchFamily="34" charset="0"/>
                <a:cs typeface="Arial" panose="020B0604020202020204" pitchFamily="34" charset="0"/>
              </a:rPr>
              <a:t>skrajutės</a:t>
            </a:r>
            <a:endParaRPr lang="lt-LT" sz="2400" dirty="0">
              <a:solidFill>
                <a:schemeClr val="tx2"/>
              </a:solidFill>
              <a:latin typeface="Arial" panose="020B0604020202020204" pitchFamily="34" charset="0"/>
              <a:cs typeface="Arial" panose="020B0604020202020204" pitchFamily="34" charset="0"/>
            </a:endParaRPr>
          </a:p>
          <a:p>
            <a:pPr algn="just"/>
            <a:r>
              <a:rPr lang="lt-LT" sz="2400" i="1" dirty="0">
                <a:solidFill>
                  <a:schemeClr val="tx2"/>
                </a:solidFill>
                <a:latin typeface="Arial" panose="020B0604020202020204" pitchFamily="34" charset="0"/>
                <a:cs typeface="Arial" panose="020B0604020202020204" pitchFamily="34" charset="0"/>
              </a:rPr>
              <a:t>Mokyklos psichologai veda </a:t>
            </a:r>
            <a:r>
              <a:rPr lang="lt-LT" sz="2400" i="1" dirty="0" err="1">
                <a:solidFill>
                  <a:schemeClr val="tx2"/>
                </a:solidFill>
                <a:latin typeface="Arial" panose="020B0604020202020204" pitchFamily="34" charset="0"/>
                <a:cs typeface="Arial" panose="020B0604020202020204" pitchFamily="34" charset="0"/>
              </a:rPr>
              <a:t>užsiėmimus</a:t>
            </a:r>
            <a:r>
              <a:rPr lang="lt-LT" sz="2400" i="1" dirty="0">
                <a:solidFill>
                  <a:schemeClr val="tx2"/>
                </a:solidFill>
                <a:latin typeface="Arial" panose="020B0604020202020204" pitchFamily="34" charset="0"/>
                <a:cs typeface="Arial" panose="020B0604020202020204" pitchFamily="34" charset="0"/>
              </a:rPr>
              <a:t> mokinių </a:t>
            </a:r>
            <a:r>
              <a:rPr lang="lt-LT" sz="2400" i="1" dirty="0" smtClean="0">
                <a:solidFill>
                  <a:schemeClr val="tx2"/>
                </a:solidFill>
                <a:latin typeface="Arial" panose="020B0604020202020204" pitchFamily="34" charset="0"/>
                <a:cs typeface="Arial" panose="020B0604020202020204" pitchFamily="34" charset="0"/>
              </a:rPr>
              <a:t>tėvams, dalyje </a:t>
            </a:r>
            <a:r>
              <a:rPr lang="lt-LT" sz="2400" i="1" dirty="0">
                <a:solidFill>
                  <a:schemeClr val="tx2"/>
                </a:solidFill>
                <a:latin typeface="Arial" panose="020B0604020202020204" pitchFamily="34" charset="0"/>
                <a:cs typeface="Arial" panose="020B0604020202020204" pitchFamily="34" charset="0"/>
              </a:rPr>
              <a:t>mokyklų periodiškai aptariama jos įgyvendinimo galimybės ir mokinių pasiekimai klasės tėvų susirinkimuose, vyksta bendri tėvų ir mokinių renginiai ir kt.,  tėvai bendrauja ir tariasi su pagalbos </a:t>
            </a:r>
            <a:r>
              <a:rPr lang="lt-LT" sz="2400" i="1" dirty="0" smtClean="0">
                <a:solidFill>
                  <a:schemeClr val="tx2"/>
                </a:solidFill>
                <a:latin typeface="Arial" panose="020B0604020202020204" pitchFamily="34" charset="0"/>
                <a:cs typeface="Arial" panose="020B0604020202020204" pitchFamily="34" charset="0"/>
              </a:rPr>
              <a:t>specialistais</a:t>
            </a:r>
            <a:endParaRPr lang="lt-LT" sz="2400" dirty="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Kai kuriose </a:t>
            </a:r>
            <a:r>
              <a:rPr lang="lt-LT" sz="2400" i="1" dirty="0">
                <a:solidFill>
                  <a:schemeClr val="tx2"/>
                </a:solidFill>
                <a:latin typeface="Arial" panose="020B0604020202020204" pitchFamily="34" charset="0"/>
                <a:cs typeface="Arial" panose="020B0604020202020204" pitchFamily="34" charset="0"/>
              </a:rPr>
              <a:t>mokyklose tėvų aktyvumo labai </a:t>
            </a:r>
            <a:r>
              <a:rPr lang="lt-LT" sz="2400" i="1" dirty="0" smtClean="0">
                <a:solidFill>
                  <a:schemeClr val="tx2"/>
                </a:solidFill>
                <a:latin typeface="Arial" panose="020B0604020202020204" pitchFamily="34" charset="0"/>
                <a:cs typeface="Arial" panose="020B0604020202020204" pitchFamily="34" charset="0"/>
              </a:rPr>
              <a:t>trūksta</a:t>
            </a:r>
            <a:endParaRPr lang="lt-LT" sz="2400" dirty="0">
              <a:latin typeface="Arial" panose="020B0604020202020204" pitchFamily="34" charset="0"/>
              <a:cs typeface="Arial" panose="020B0604020202020204" pitchFamily="34" charset="0"/>
            </a:endParaRPr>
          </a:p>
          <a:p>
            <a:endParaRPr lang="lt-LT" b="0" dirty="0" smtClean="0">
              <a:solidFill>
                <a:schemeClr val="tx2"/>
              </a:solidFill>
              <a:latin typeface="Arial" panose="020B0604020202020204" pitchFamily="34" charset="0"/>
              <a:cs typeface="Arial" panose="020B0604020202020204" pitchFamily="34" charset="0"/>
            </a:endParaRPr>
          </a:p>
          <a:p>
            <a:endParaRPr lang="lt-LT" dirty="0" smtClean="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27</a:t>
            </a:fld>
            <a:endParaRPr lang="en-US" altLang="en-US"/>
          </a:p>
        </p:txBody>
      </p:sp>
    </p:spTree>
    <p:extLst>
      <p:ext uri="{BB962C8B-B14F-4D97-AF65-F5344CB8AC3E}">
        <p14:creationId xmlns:p14="http://schemas.microsoft.com/office/powerpoint/2010/main" val="418580684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662336"/>
          </a:xfrm>
        </p:spPr>
        <p:txBody>
          <a:bodyPr/>
          <a:lstStyle/>
          <a:p>
            <a:r>
              <a:rPr lang="lt-LT" altLang="en-US" sz="3600" dirty="0" smtClean="0">
                <a:latin typeface="Arial" panose="020B0604020202020204" pitchFamily="34" charset="0"/>
                <a:cs typeface="Arial" panose="020B0604020202020204" pitchFamily="34" charset="0"/>
              </a:rPr>
              <a:t>  Mokinių </a:t>
            </a:r>
            <a:r>
              <a:rPr lang="lt-LT" altLang="en-US" sz="3600" dirty="0">
                <a:latin typeface="Arial" panose="020B0604020202020204" pitchFamily="34" charset="0"/>
                <a:cs typeface="Arial" panose="020B0604020202020204" pitchFamily="34" charset="0"/>
              </a:rPr>
              <a:t>tėvų įtraukimas į SLURŠ programą</a:t>
            </a:r>
            <a:endParaRPr lang="lt-LT" sz="36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984250" y="2500536"/>
            <a:ext cx="11494814" cy="6435725"/>
          </a:xfrm>
        </p:spPr>
        <p:txBody>
          <a:bodyPr/>
          <a:lstStyle/>
          <a:p>
            <a:pPr marL="317500" indent="0">
              <a:buNone/>
            </a:pPr>
            <a:endParaRPr lang="lt-LT" dirty="0" smtClean="0">
              <a:solidFill>
                <a:schemeClr val="tx2"/>
              </a:solidFill>
              <a:latin typeface="Arial" panose="020B0604020202020204" pitchFamily="34" charset="0"/>
              <a:cs typeface="Arial" panose="020B0604020202020204" pitchFamily="34" charset="0"/>
            </a:endParaRPr>
          </a:p>
          <a:p>
            <a:pPr algn="just">
              <a:buFont typeface="Arial" panose="020B0604020202020204" pitchFamily="34" charset="0"/>
              <a:buChar char="•"/>
            </a:pPr>
            <a:r>
              <a:rPr lang="lt-LT" sz="2400" u="sng" dirty="0" smtClean="0">
                <a:solidFill>
                  <a:schemeClr val="tx2"/>
                </a:solidFill>
                <a:latin typeface="Arial" panose="020B0604020202020204" pitchFamily="34" charset="0"/>
                <a:cs typeface="Arial" panose="020B0604020202020204" pitchFamily="34" charset="0"/>
              </a:rPr>
              <a:t>ALYTAUS APSKRITIS </a:t>
            </a:r>
            <a:r>
              <a:rPr lang="lt-LT" sz="2400"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Įvedant šią programą tėvai buvo </a:t>
            </a:r>
            <a:r>
              <a:rPr lang="lt-LT" sz="2400" i="1" dirty="0" smtClean="0">
                <a:solidFill>
                  <a:schemeClr val="tx2"/>
                </a:solidFill>
                <a:latin typeface="Arial" panose="020B0604020202020204" pitchFamily="34" charset="0"/>
                <a:cs typeface="Arial" panose="020B0604020202020204" pitchFamily="34" charset="0"/>
              </a:rPr>
              <a:t>supažindinti </a:t>
            </a:r>
            <a:r>
              <a:rPr lang="lt-LT" sz="2400" i="1" dirty="0">
                <a:solidFill>
                  <a:schemeClr val="tx2"/>
                </a:solidFill>
                <a:latin typeface="Arial" panose="020B0604020202020204" pitchFamily="34" charset="0"/>
                <a:cs typeface="Arial" panose="020B0604020202020204" pitchFamily="34" charset="0"/>
              </a:rPr>
              <a:t>su jos tikslu ir temomis. </a:t>
            </a:r>
            <a:r>
              <a:rPr lang="lt-LT" sz="2400" i="1" u="sng" dirty="0">
                <a:solidFill>
                  <a:schemeClr val="tx2"/>
                </a:solidFill>
                <a:latin typeface="Arial" panose="020B0604020202020204" pitchFamily="34" charset="0"/>
                <a:cs typeface="Arial" panose="020B0604020202020204" pitchFamily="34" charset="0"/>
              </a:rPr>
              <a:t>Tėvų klubas </a:t>
            </a:r>
            <a:r>
              <a:rPr lang="lt-LT" sz="2400" i="1" dirty="0">
                <a:solidFill>
                  <a:schemeClr val="tx2"/>
                </a:solidFill>
                <a:latin typeface="Arial" panose="020B0604020202020204" pitchFamily="34" charset="0"/>
                <a:cs typeface="Arial" panose="020B0604020202020204" pitchFamily="34" charset="0"/>
              </a:rPr>
              <a:t>(Alytaus Šaltinių pagrindinė mokykla) sprendžia įvairias iškilusias problemas. Jų veikla prisideda prie </a:t>
            </a:r>
            <a:r>
              <a:rPr lang="lt-LT" sz="2400" i="1" dirty="0" smtClean="0">
                <a:solidFill>
                  <a:schemeClr val="tx2"/>
                </a:solidFill>
                <a:latin typeface="Arial" panose="020B0604020202020204" pitchFamily="34" charset="0"/>
                <a:cs typeface="Arial" panose="020B0604020202020204" pitchFamily="34" charset="0"/>
              </a:rPr>
              <a:t>mokinių sveikos </a:t>
            </a:r>
            <a:r>
              <a:rPr lang="lt-LT" sz="2400" i="1" dirty="0">
                <a:solidFill>
                  <a:schemeClr val="tx2"/>
                </a:solidFill>
                <a:latin typeface="Arial" panose="020B0604020202020204" pitchFamily="34" charset="0"/>
                <a:cs typeface="Arial" panose="020B0604020202020204" pitchFamily="34" charset="0"/>
              </a:rPr>
              <a:t>gyvensenos, fizinio aktyvumo, sveikos mitybos įgūdžių </a:t>
            </a:r>
            <a:r>
              <a:rPr lang="lt-LT" sz="2400" i="1" dirty="0" smtClean="0">
                <a:solidFill>
                  <a:schemeClr val="tx2"/>
                </a:solidFill>
                <a:latin typeface="Arial" panose="020B0604020202020204" pitchFamily="34" charset="0"/>
                <a:cs typeface="Arial" panose="020B0604020202020204" pitchFamily="34" charset="0"/>
              </a:rPr>
              <a:t>formavimo </a:t>
            </a:r>
          </a:p>
          <a:p>
            <a:pPr algn="just">
              <a:buFont typeface="Arial" panose="020B0604020202020204" pitchFamily="34" charset="0"/>
              <a:buChar char="•"/>
            </a:pPr>
            <a:r>
              <a:rPr lang="lt-LT" sz="2400" i="1" dirty="0" smtClean="0">
                <a:solidFill>
                  <a:schemeClr val="tx2"/>
                </a:solidFill>
                <a:latin typeface="Arial" panose="020B0604020202020204" pitchFamily="34" charset="0"/>
                <a:cs typeface="Arial" panose="020B0604020202020204" pitchFamily="34" charset="0"/>
              </a:rPr>
              <a:t>Kitose </a:t>
            </a:r>
            <a:r>
              <a:rPr lang="lt-LT" sz="2400" i="1" dirty="0">
                <a:solidFill>
                  <a:schemeClr val="tx2"/>
                </a:solidFill>
                <a:latin typeface="Arial" panose="020B0604020202020204" pitchFamily="34" charset="0"/>
                <a:cs typeface="Arial" panose="020B0604020202020204" pitchFamily="34" charset="0"/>
              </a:rPr>
              <a:t>mokyklose tėvų dalyvavimas programos veiklose dažnai </a:t>
            </a:r>
            <a:r>
              <a:rPr lang="lt-LT" sz="2400" i="1" dirty="0" smtClean="0">
                <a:solidFill>
                  <a:schemeClr val="tx2"/>
                </a:solidFill>
                <a:latin typeface="Arial" panose="020B0604020202020204" pitchFamily="34" charset="0"/>
                <a:cs typeface="Arial" panose="020B0604020202020204" pitchFamily="34" charset="0"/>
              </a:rPr>
              <a:t>epizodinis </a:t>
            </a:r>
          </a:p>
          <a:p>
            <a:pPr algn="just">
              <a:buFont typeface="Arial" panose="020B0604020202020204" pitchFamily="34" charset="0"/>
              <a:buChar char="•"/>
            </a:pPr>
            <a:r>
              <a:rPr lang="lt-LT" sz="2400" i="1" dirty="0" smtClean="0">
                <a:solidFill>
                  <a:schemeClr val="tx2"/>
                </a:solidFill>
                <a:latin typeface="Arial" panose="020B0604020202020204" pitchFamily="34" charset="0"/>
                <a:cs typeface="Arial" panose="020B0604020202020204" pitchFamily="34" charset="0"/>
              </a:rPr>
              <a:t>Pradinėse </a:t>
            </a:r>
            <a:r>
              <a:rPr lang="lt-LT" sz="2400" i="1" dirty="0">
                <a:solidFill>
                  <a:schemeClr val="tx2"/>
                </a:solidFill>
                <a:latin typeface="Arial" panose="020B0604020202020204" pitchFamily="34" charset="0"/>
                <a:cs typeface="Arial" panose="020B0604020202020204" pitchFamily="34" charset="0"/>
              </a:rPr>
              <a:t>klasėse tėvų veikla ryškesnė. Tėvai organizuoja netradicines dienas ir kitas veiklas, </a:t>
            </a:r>
            <a:r>
              <a:rPr lang="lt-LT" sz="2400" i="1" dirty="0" smtClean="0">
                <a:solidFill>
                  <a:schemeClr val="tx2"/>
                </a:solidFill>
                <a:latin typeface="Arial" panose="020B0604020202020204" pitchFamily="34" charset="0"/>
                <a:cs typeface="Arial" panose="020B0604020202020204" pitchFamily="34" charset="0"/>
              </a:rPr>
              <a:t>veda </a:t>
            </a:r>
            <a:r>
              <a:rPr lang="lt-LT" sz="2400" i="1" dirty="0">
                <a:solidFill>
                  <a:schemeClr val="tx2"/>
                </a:solidFill>
                <a:latin typeface="Arial" panose="020B0604020202020204" pitchFamily="34" charset="0"/>
                <a:cs typeface="Arial" panose="020B0604020202020204" pitchFamily="34" charset="0"/>
              </a:rPr>
              <a:t>pamokas </a:t>
            </a:r>
            <a:r>
              <a:rPr lang="lt-LT" sz="2400" i="1" dirty="0" smtClean="0">
                <a:solidFill>
                  <a:schemeClr val="tx2"/>
                </a:solidFill>
                <a:latin typeface="Arial" panose="020B0604020202020204" pitchFamily="34" charset="0"/>
                <a:cs typeface="Arial" panose="020B0604020202020204" pitchFamily="34" charset="0"/>
              </a:rPr>
              <a:t>apie </a:t>
            </a:r>
            <a:r>
              <a:rPr lang="lt-LT" sz="2400" i="1" dirty="0">
                <a:solidFill>
                  <a:schemeClr val="tx2"/>
                </a:solidFill>
                <a:latin typeface="Arial" panose="020B0604020202020204" pitchFamily="34" charset="0"/>
                <a:cs typeface="Arial" panose="020B0604020202020204" pitchFamily="34" charset="0"/>
              </a:rPr>
              <a:t>sveiką mitybą, žalingus </a:t>
            </a:r>
            <a:r>
              <a:rPr lang="lt-LT" sz="2400" i="1" dirty="0" smtClean="0">
                <a:solidFill>
                  <a:schemeClr val="tx2"/>
                </a:solidFill>
                <a:latin typeface="Arial" panose="020B0604020202020204" pitchFamily="34" charset="0"/>
                <a:cs typeface="Arial" panose="020B0604020202020204" pitchFamily="34" charset="0"/>
              </a:rPr>
              <a:t>įpročius, dažniausiai </a:t>
            </a:r>
            <a:r>
              <a:rPr lang="lt-LT" sz="2400" i="1" dirty="0">
                <a:solidFill>
                  <a:schemeClr val="tx2"/>
                </a:solidFill>
                <a:latin typeface="Arial" panose="020B0604020202020204" pitchFamily="34" charset="0"/>
                <a:cs typeface="Arial" panose="020B0604020202020204" pitchFamily="34" charset="0"/>
              </a:rPr>
              <a:t>tai daro kokios nors profesijos </a:t>
            </a:r>
            <a:r>
              <a:rPr lang="lt-LT" sz="2400" i="1" dirty="0" smtClean="0">
                <a:solidFill>
                  <a:schemeClr val="tx2"/>
                </a:solidFill>
                <a:latin typeface="Arial" panose="020B0604020202020204" pitchFamily="34" charset="0"/>
                <a:cs typeface="Arial" panose="020B0604020202020204" pitchFamily="34" charset="0"/>
              </a:rPr>
              <a:t>atstovai</a:t>
            </a:r>
            <a:endParaRPr lang="lt-LT" sz="2400" dirty="0" smtClean="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28</a:t>
            </a:fld>
            <a:endParaRPr lang="en-US" altLang="en-US"/>
          </a:p>
        </p:txBody>
      </p:sp>
    </p:spTree>
    <p:extLst>
      <p:ext uri="{BB962C8B-B14F-4D97-AF65-F5344CB8AC3E}">
        <p14:creationId xmlns:p14="http://schemas.microsoft.com/office/powerpoint/2010/main" val="295929440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597744" y="1204392"/>
            <a:ext cx="12169352" cy="1348308"/>
          </a:xfrm>
        </p:spPr>
        <p:txBody>
          <a:bodyPr/>
          <a:lstStyle/>
          <a:p>
            <a:r>
              <a:rPr lang="lt-LT" altLang="en-US" sz="3600" dirty="0" smtClean="0">
                <a:latin typeface="Arial" panose="020B0604020202020204" pitchFamily="34" charset="0"/>
                <a:cs typeface="Arial" panose="020B0604020202020204" pitchFamily="34" charset="0"/>
              </a:rPr>
              <a:t>Mokinių </a:t>
            </a:r>
            <a:r>
              <a:rPr lang="lt-LT" altLang="en-US" sz="3600" dirty="0">
                <a:latin typeface="Arial" panose="020B0604020202020204" pitchFamily="34" charset="0"/>
                <a:cs typeface="Arial" panose="020B0604020202020204" pitchFamily="34" charset="0"/>
              </a:rPr>
              <a:t>tėvų įtraukimas į SLURŠ programą</a:t>
            </a:r>
            <a:r>
              <a:rPr lang="lt-LT" sz="3600" dirty="0" smtClean="0">
                <a:latin typeface="Arial" panose="020B0604020202020204" pitchFamily="34" charset="0"/>
                <a:cs typeface="Arial" panose="020B0604020202020204" pitchFamily="34" charset="0"/>
              </a:rPr>
              <a:t>        </a:t>
            </a:r>
            <a:endParaRPr lang="lt-LT" sz="36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741760" y="3316031"/>
            <a:ext cx="11703050" cy="6435725"/>
          </a:xfrm>
        </p:spPr>
        <p:txBody>
          <a:bodyPr/>
          <a:lstStyle/>
          <a:p>
            <a:pPr algn="just"/>
            <a:r>
              <a:rPr lang="lt-LT" sz="2400" u="sng" dirty="0" smtClean="0">
                <a:solidFill>
                  <a:schemeClr val="tx2"/>
                </a:solidFill>
                <a:latin typeface="Arial" panose="020B0604020202020204" pitchFamily="34" charset="0"/>
                <a:cs typeface="Arial" panose="020B0604020202020204" pitchFamily="34" charset="0"/>
              </a:rPr>
              <a:t>VILNIAUS APSKRITIS  </a:t>
            </a:r>
            <a:r>
              <a:rPr lang="lt-LT" sz="2400" dirty="0" smtClean="0">
                <a:solidFill>
                  <a:schemeClr val="tx2"/>
                </a:solidFill>
                <a:latin typeface="Arial" panose="020B0604020202020204" pitchFamily="34" charset="0"/>
                <a:cs typeface="Arial" panose="020B0604020202020204" pitchFamily="34" charset="0"/>
              </a:rPr>
              <a:t>- </a:t>
            </a:r>
            <a:r>
              <a:rPr lang="lt-LT" sz="2400" i="1" dirty="0" smtClean="0">
                <a:solidFill>
                  <a:schemeClr val="tx2"/>
                </a:solidFill>
                <a:latin typeface="Arial" panose="020B0604020202020204" pitchFamily="34" charset="0"/>
                <a:cs typeface="Arial" panose="020B0604020202020204" pitchFamily="34" charset="0"/>
              </a:rPr>
              <a:t>Tėvų </a:t>
            </a:r>
            <a:r>
              <a:rPr lang="lt-LT" sz="2400" i="1" dirty="0">
                <a:solidFill>
                  <a:schemeClr val="tx2"/>
                </a:solidFill>
                <a:latin typeface="Arial" panose="020B0604020202020204" pitchFamily="34" charset="0"/>
                <a:cs typeface="Arial" panose="020B0604020202020204" pitchFamily="34" charset="0"/>
              </a:rPr>
              <a:t>savivaldos </a:t>
            </a:r>
            <a:r>
              <a:rPr lang="lt-LT" sz="2400" i="1" dirty="0" smtClean="0">
                <a:solidFill>
                  <a:schemeClr val="tx2"/>
                </a:solidFill>
                <a:latin typeface="Arial" panose="020B0604020202020204" pitchFamily="34" charset="0"/>
                <a:cs typeface="Arial" panose="020B0604020202020204" pitchFamily="34" charset="0"/>
              </a:rPr>
              <a:t>dienos (tėvai </a:t>
            </a:r>
            <a:r>
              <a:rPr lang="lt-LT" sz="2400" i="1" dirty="0">
                <a:solidFill>
                  <a:schemeClr val="tx2"/>
                </a:solidFill>
                <a:latin typeface="Arial" panose="020B0604020202020204" pitchFamily="34" charset="0"/>
                <a:cs typeface="Arial" panose="020B0604020202020204" pitchFamily="34" charset="0"/>
              </a:rPr>
              <a:t>organizuoja mokiniams įvairius </a:t>
            </a:r>
            <a:r>
              <a:rPr lang="lt-LT" sz="2400" i="1" dirty="0" err="1">
                <a:solidFill>
                  <a:schemeClr val="tx2"/>
                </a:solidFill>
                <a:latin typeface="Arial" panose="020B0604020202020204" pitchFamily="34" charset="0"/>
                <a:cs typeface="Arial" panose="020B0604020202020204" pitchFamily="34" charset="0"/>
              </a:rPr>
              <a:t>užsiėmimus</a:t>
            </a:r>
            <a:r>
              <a:rPr lang="lt-LT" sz="2400" i="1" dirty="0">
                <a:solidFill>
                  <a:schemeClr val="tx2"/>
                </a:solidFill>
                <a:latin typeface="Arial" panose="020B0604020202020204" pitchFamily="34" charset="0"/>
                <a:cs typeface="Arial" panose="020B0604020202020204" pitchFamily="34" charset="0"/>
              </a:rPr>
              <a:t> ir </a:t>
            </a:r>
            <a:r>
              <a:rPr lang="lt-LT" sz="2400" i="1" dirty="0" smtClean="0">
                <a:solidFill>
                  <a:schemeClr val="tx2"/>
                </a:solidFill>
                <a:latin typeface="Arial" panose="020B0604020202020204" pitchFamily="34" charset="0"/>
                <a:cs typeface="Arial" panose="020B0604020202020204" pitchFamily="34" charset="0"/>
              </a:rPr>
              <a:t>diskutuoja apie  </a:t>
            </a:r>
            <a:r>
              <a:rPr lang="lt-LT" sz="2400" i="1" dirty="0">
                <a:solidFill>
                  <a:schemeClr val="tx2"/>
                </a:solidFill>
                <a:latin typeface="Arial" panose="020B0604020202020204" pitchFamily="34" charset="0"/>
                <a:cs typeface="Arial" panose="020B0604020202020204" pitchFamily="34" charset="0"/>
              </a:rPr>
              <a:t>šeimą, šeimos vertybes, sveikatingumą, mitybą, fizinį aktyvumą ir </a:t>
            </a:r>
            <a:r>
              <a:rPr lang="lt-LT" sz="2400" i="1" dirty="0" smtClean="0">
                <a:solidFill>
                  <a:schemeClr val="tx2"/>
                </a:solidFill>
                <a:latin typeface="Arial" panose="020B0604020202020204" pitchFamily="34" charset="0"/>
                <a:cs typeface="Arial" panose="020B0604020202020204" pitchFamily="34" charset="0"/>
              </a:rPr>
              <a:t>pan.)</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Vyksta netradicinė </a:t>
            </a:r>
            <a:r>
              <a:rPr lang="lt-LT" sz="2400" i="1" dirty="0">
                <a:solidFill>
                  <a:schemeClr val="tx2"/>
                </a:solidFill>
                <a:latin typeface="Arial" panose="020B0604020202020204" pitchFamily="34" charset="0"/>
                <a:cs typeface="Arial" panose="020B0604020202020204" pitchFamily="34" charset="0"/>
              </a:rPr>
              <a:t>veiklos diena „Šok į tėvų klumpes“, kurios metu mokiniai tėvų darbovietėse įgyja įvairiapusės patirties, ugdomos vertybės, diegiami gyvenimo </a:t>
            </a:r>
            <a:r>
              <a:rPr lang="lt-LT" sz="2400" i="1" dirty="0" smtClean="0">
                <a:solidFill>
                  <a:schemeClr val="tx2"/>
                </a:solidFill>
                <a:latin typeface="Arial" panose="020B0604020202020204" pitchFamily="34" charset="0"/>
                <a:cs typeface="Arial" panose="020B0604020202020204" pitchFamily="34" charset="0"/>
              </a:rPr>
              <a:t>įgūdžiai. Šeimų turnyras „Sportiškiausios šeimos šventė“, kurio metu buvimas </a:t>
            </a:r>
            <a:r>
              <a:rPr lang="lt-LT" sz="2400" i="1" dirty="0">
                <a:solidFill>
                  <a:schemeClr val="tx2"/>
                </a:solidFill>
                <a:latin typeface="Arial" panose="020B0604020202020204" pitchFamily="34" charset="0"/>
                <a:cs typeface="Arial" panose="020B0604020202020204" pitchFamily="34" charset="0"/>
              </a:rPr>
              <a:t>kartu su šeima bei visų šeimos narių sportinis aktyvumas yra pavyzdys mokiniams, ugdomos šeimos </a:t>
            </a:r>
            <a:r>
              <a:rPr lang="lt-LT" sz="2400" i="1" dirty="0" smtClean="0">
                <a:solidFill>
                  <a:schemeClr val="tx2"/>
                </a:solidFill>
                <a:latin typeface="Arial" panose="020B0604020202020204" pitchFamily="34" charset="0"/>
                <a:cs typeface="Arial" panose="020B0604020202020204" pitchFamily="34" charset="0"/>
              </a:rPr>
              <a:t>vertybės</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Tėvų </a:t>
            </a:r>
            <a:r>
              <a:rPr lang="lt-LT" sz="2400" i="1" dirty="0">
                <a:solidFill>
                  <a:schemeClr val="tx2"/>
                </a:solidFill>
                <a:latin typeface="Arial" panose="020B0604020202020204" pitchFamily="34" charset="0"/>
                <a:cs typeface="Arial" panose="020B0604020202020204" pitchFamily="34" charset="0"/>
              </a:rPr>
              <a:t>švietimas: pozityvios tėvystės kursai, susitikimai su psichologu E. </a:t>
            </a:r>
            <a:r>
              <a:rPr lang="lt-LT" sz="2400" i="1" dirty="0" err="1">
                <a:solidFill>
                  <a:schemeClr val="tx2"/>
                </a:solidFill>
                <a:latin typeface="Arial" panose="020B0604020202020204" pitchFamily="34" charset="0"/>
                <a:cs typeface="Arial" panose="020B0604020202020204" pitchFamily="34" charset="0"/>
              </a:rPr>
              <a:t>Karmaza</a:t>
            </a:r>
            <a:r>
              <a:rPr lang="lt-LT" sz="2400" i="1" dirty="0">
                <a:solidFill>
                  <a:schemeClr val="tx2"/>
                </a:solidFill>
                <a:latin typeface="Arial" panose="020B0604020202020204" pitchFamily="34" charset="0"/>
                <a:cs typeface="Arial" panose="020B0604020202020204" pitchFamily="34" charset="0"/>
              </a:rPr>
              <a:t>,  pokalbiai apie mokinių maitinimo įpročius ir kt. </a:t>
            </a:r>
          </a:p>
          <a:p>
            <a:pPr marL="317500" indent="0">
              <a:buNone/>
            </a:pPr>
            <a:r>
              <a:rPr lang="lt-LT" sz="2400" dirty="0" smtClean="0">
                <a:solidFill>
                  <a:schemeClr val="tx2"/>
                </a:solidFill>
                <a:latin typeface="Arial" panose="020B0604020202020204" pitchFamily="34" charset="0"/>
                <a:cs typeface="Arial" panose="020B0604020202020204" pitchFamily="34" charset="0"/>
              </a:rPr>
              <a:t> </a:t>
            </a:r>
            <a:endParaRPr lang="lt-LT" sz="2400" dirty="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29</a:t>
            </a:fld>
            <a:endParaRPr lang="en-US" altLang="en-US"/>
          </a:p>
        </p:txBody>
      </p:sp>
    </p:spTree>
    <p:extLst>
      <p:ext uri="{BB962C8B-B14F-4D97-AF65-F5344CB8AC3E}">
        <p14:creationId xmlns:p14="http://schemas.microsoft.com/office/powerpoint/2010/main" val="255098901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06425" y="1708448"/>
            <a:ext cx="11703050" cy="811733"/>
          </a:xfrm>
        </p:spPr>
        <p:txBody>
          <a:bodyPr/>
          <a:lstStyle/>
          <a:p>
            <a:r>
              <a:rPr lang="lt-LT" sz="4000" dirty="0" smtClean="0">
                <a:latin typeface="Arial" panose="020B0604020202020204" pitchFamily="34" charset="0"/>
                <a:cs typeface="Arial" panose="020B0604020202020204" pitchFamily="34" charset="0"/>
              </a:rPr>
              <a:t>Pasirengimas patikrai</a:t>
            </a:r>
            <a:endParaRPr lang="lt-LT" sz="4000" dirty="0">
              <a:latin typeface="Arial" panose="020B0604020202020204" pitchFamily="34" charset="0"/>
              <a:cs typeface="Arial" panose="020B0604020202020204" pitchFamily="34" charset="0"/>
            </a:endParaRPr>
          </a:p>
        </p:txBody>
      </p:sp>
      <p:sp>
        <p:nvSpPr>
          <p:cNvPr id="4" name="Turinio vietos rezervavimo ženklas 3"/>
          <p:cNvSpPr>
            <a:spLocks noGrp="1"/>
          </p:cNvSpPr>
          <p:nvPr>
            <p:ph sz="half" idx="2"/>
          </p:nvPr>
        </p:nvSpPr>
        <p:spPr>
          <a:xfrm>
            <a:off x="650875" y="3092450"/>
            <a:ext cx="11658600" cy="5619750"/>
          </a:xfrm>
        </p:spPr>
        <p:txBody>
          <a:bodyPr/>
          <a:lstStyle/>
          <a:p>
            <a:pPr algn="just"/>
            <a:r>
              <a:rPr lang="lt-LT" sz="2800" dirty="0" smtClean="0">
                <a:solidFill>
                  <a:schemeClr val="tx2"/>
                </a:solidFill>
              </a:rPr>
              <a:t>Mokyklų buvo prašoma klausimyną </a:t>
            </a:r>
            <a:r>
              <a:rPr lang="en-US" sz="2800" dirty="0" smtClean="0">
                <a:solidFill>
                  <a:schemeClr val="tx2"/>
                </a:solidFill>
              </a:rPr>
              <a:t>u</a:t>
            </a:r>
            <a:r>
              <a:rPr lang="lt-LT" sz="2800" dirty="0" err="1" smtClean="0">
                <a:solidFill>
                  <a:schemeClr val="tx2"/>
                </a:solidFill>
              </a:rPr>
              <a:t>žpildyti</a:t>
            </a:r>
            <a:r>
              <a:rPr lang="lt-LT" sz="2800" dirty="0" smtClean="0">
                <a:solidFill>
                  <a:schemeClr val="tx2"/>
                </a:solidFill>
              </a:rPr>
              <a:t> tik elektroniniu būdu, atsakant į </a:t>
            </a:r>
            <a:r>
              <a:rPr lang="en-US" sz="2800" dirty="0" smtClean="0">
                <a:solidFill>
                  <a:schemeClr val="tx2"/>
                </a:solidFill>
              </a:rPr>
              <a:t>21 </a:t>
            </a:r>
            <a:r>
              <a:rPr lang="en-US" sz="2800" dirty="0" err="1" smtClean="0">
                <a:solidFill>
                  <a:schemeClr val="tx2"/>
                </a:solidFill>
              </a:rPr>
              <a:t>klausim</a:t>
            </a:r>
            <a:r>
              <a:rPr lang="lt-LT" sz="2800" dirty="0" smtClean="0">
                <a:solidFill>
                  <a:schemeClr val="tx2"/>
                </a:solidFill>
              </a:rPr>
              <a:t>ą</a:t>
            </a:r>
          </a:p>
          <a:p>
            <a:pPr algn="just"/>
            <a:r>
              <a:rPr lang="lt-LT" sz="2800" dirty="0">
                <a:solidFill>
                  <a:schemeClr val="tx2"/>
                </a:solidFill>
                <a:latin typeface="Arial" panose="020B0604020202020204" pitchFamily="34" charset="0"/>
                <a:cs typeface="Arial" panose="020B0604020202020204" pitchFamily="34" charset="0"/>
              </a:rPr>
              <a:t>Preliminariais ŠVIS duomenimis 2017–2018 m. m. pradėjo 1086 bendrojo ugdymo mokyklos. Elektroninėje apklausoje patikslinus duomenis dalyvavo </a:t>
            </a:r>
            <a:r>
              <a:rPr lang="lt-LT" sz="2800" dirty="0" smtClean="0">
                <a:solidFill>
                  <a:schemeClr val="tx2"/>
                </a:solidFill>
                <a:latin typeface="Arial" panose="020B0604020202020204" pitchFamily="34" charset="0"/>
                <a:cs typeface="Arial" panose="020B0604020202020204" pitchFamily="34" charset="0"/>
              </a:rPr>
              <a:t>569 mokyklos </a:t>
            </a:r>
            <a:r>
              <a:rPr lang="lt-LT" sz="2800" dirty="0">
                <a:solidFill>
                  <a:schemeClr val="tx2"/>
                </a:solidFill>
                <a:latin typeface="Arial" panose="020B0604020202020204" pitchFamily="34" charset="0"/>
                <a:cs typeface="Arial" panose="020B0604020202020204" pitchFamily="34" charset="0"/>
              </a:rPr>
              <a:t>– tai sudaro 52 proc. </a:t>
            </a:r>
            <a:r>
              <a:rPr lang="lt-LT" sz="2800" dirty="0" smtClean="0">
                <a:solidFill>
                  <a:schemeClr val="tx2"/>
                </a:solidFill>
                <a:latin typeface="Arial" panose="020B0604020202020204" pitchFamily="34" charset="0"/>
                <a:cs typeface="Arial" panose="020B0604020202020204" pitchFamily="34" charset="0"/>
              </a:rPr>
              <a:t>šalies </a:t>
            </a:r>
            <a:r>
              <a:rPr lang="lt-LT" sz="2800" dirty="0">
                <a:solidFill>
                  <a:schemeClr val="tx2"/>
                </a:solidFill>
                <a:latin typeface="Arial" panose="020B0604020202020204" pitchFamily="34" charset="0"/>
                <a:cs typeface="Arial" panose="020B0604020202020204" pitchFamily="34" charset="0"/>
              </a:rPr>
              <a:t>mokyklų</a:t>
            </a:r>
            <a:endParaRPr lang="lt-LT" sz="2800" dirty="0" smtClean="0"/>
          </a:p>
          <a:p>
            <a:pPr algn="just"/>
            <a:r>
              <a:rPr lang="lt-LT" sz="2800" dirty="0" smtClean="0">
                <a:solidFill>
                  <a:schemeClr val="tx2"/>
                </a:solidFill>
                <a:latin typeface="Arial" panose="020B0604020202020204" pitchFamily="34" charset="0"/>
                <a:cs typeface="Arial" panose="020B0604020202020204" pitchFamily="34" charset="0"/>
              </a:rPr>
              <a:t>Patikrinti SLURŠ įgyvendinimo </a:t>
            </a:r>
            <a:r>
              <a:rPr lang="lt-LT" sz="2800" dirty="0">
                <a:solidFill>
                  <a:schemeClr val="tx2"/>
                </a:solidFill>
                <a:latin typeface="Arial" panose="020B0604020202020204" pitchFamily="34" charset="0"/>
                <a:cs typeface="Arial" panose="020B0604020202020204" pitchFamily="34" charset="0"/>
              </a:rPr>
              <a:t>aspektus </a:t>
            </a:r>
            <a:r>
              <a:rPr lang="lt-LT" sz="2800" dirty="0" smtClean="0">
                <a:solidFill>
                  <a:schemeClr val="tx2"/>
                </a:solidFill>
                <a:latin typeface="Arial" panose="020B0604020202020204" pitchFamily="34" charset="0"/>
                <a:cs typeface="Arial" panose="020B0604020202020204" pitchFamily="34" charset="0"/>
              </a:rPr>
              <a:t>(5-8 </a:t>
            </a:r>
            <a:r>
              <a:rPr lang="lt-LT" sz="2800" dirty="0">
                <a:solidFill>
                  <a:schemeClr val="tx2"/>
                </a:solidFill>
                <a:latin typeface="Arial" panose="020B0604020202020204" pitchFamily="34" charset="0"/>
                <a:cs typeface="Arial" panose="020B0604020202020204" pitchFamily="34" charset="0"/>
              </a:rPr>
              <a:t>ir 9-10 (I-II g.) kl</a:t>
            </a:r>
            <a:r>
              <a:rPr lang="lt-LT" sz="2800" dirty="0" smtClean="0">
                <a:solidFill>
                  <a:schemeClr val="tx2"/>
                </a:solidFill>
                <a:latin typeface="Arial" panose="020B0604020202020204" pitchFamily="34" charset="0"/>
                <a:cs typeface="Arial" panose="020B0604020202020204" pitchFamily="34" charset="0"/>
              </a:rPr>
              <a:t>.)  </a:t>
            </a:r>
            <a:r>
              <a:rPr lang="lt-LT" sz="2800" dirty="0">
                <a:solidFill>
                  <a:schemeClr val="tx2"/>
                </a:solidFill>
                <a:latin typeface="Arial" panose="020B0604020202020204" pitchFamily="34" charset="0"/>
                <a:cs typeface="Arial" panose="020B0604020202020204" pitchFamily="34" charset="0"/>
              </a:rPr>
              <a:t>buvo pasirinkta </a:t>
            </a:r>
            <a:r>
              <a:rPr lang="lt-LT" sz="2800" dirty="0" smtClean="0">
                <a:solidFill>
                  <a:schemeClr val="tx2"/>
                </a:solidFill>
                <a:latin typeface="Arial" panose="020B0604020202020204" pitchFamily="34" charset="0"/>
                <a:cs typeface="Arial" panose="020B0604020202020204" pitchFamily="34" charset="0"/>
              </a:rPr>
              <a:t>110 </a:t>
            </a:r>
            <a:r>
              <a:rPr lang="lt-LT" sz="2800" dirty="0">
                <a:solidFill>
                  <a:schemeClr val="tx2"/>
                </a:solidFill>
                <a:latin typeface="Arial" panose="020B0604020202020204" pitchFamily="34" charset="0"/>
                <a:cs typeface="Arial" panose="020B0604020202020204" pitchFamily="34" charset="0"/>
              </a:rPr>
              <a:t>bendrojo ugdymo mokyklų, </a:t>
            </a:r>
            <a:r>
              <a:rPr lang="nb-NO" sz="2800" dirty="0" smtClean="0">
                <a:solidFill>
                  <a:schemeClr val="tx2"/>
                </a:solidFill>
                <a:latin typeface="Arial" panose="020B0604020202020204" pitchFamily="34" charset="0"/>
                <a:cs typeface="Arial" panose="020B0604020202020204" pitchFamily="34" charset="0"/>
              </a:rPr>
              <a:t> </a:t>
            </a:r>
            <a:r>
              <a:rPr lang="lt-LT" sz="2800" dirty="0" smtClean="0">
                <a:solidFill>
                  <a:schemeClr val="tx2"/>
                </a:solidFill>
                <a:latin typeface="Arial" panose="020B0604020202020204" pitchFamily="34" charset="0"/>
                <a:cs typeface="Arial" panose="020B0604020202020204" pitchFamily="34" charset="0"/>
              </a:rPr>
              <a:t>nedalyvavusių </a:t>
            </a:r>
            <a:r>
              <a:rPr lang="lt-LT" sz="2800" dirty="0">
                <a:solidFill>
                  <a:schemeClr val="tx2"/>
                </a:solidFill>
                <a:latin typeface="Arial" panose="020B0604020202020204" pitchFamily="34" charset="0"/>
                <a:cs typeface="Arial" panose="020B0604020202020204" pitchFamily="34" charset="0"/>
              </a:rPr>
              <a:t>el. apklausoje.</a:t>
            </a:r>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3</a:t>
            </a:fld>
            <a:endParaRPr lang="en-US" altLang="en-US"/>
          </a:p>
        </p:txBody>
      </p:sp>
    </p:spTree>
    <p:extLst>
      <p:ext uri="{BB962C8B-B14F-4D97-AF65-F5344CB8AC3E}">
        <p14:creationId xmlns:p14="http://schemas.microsoft.com/office/powerpoint/2010/main" val="34167607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662336"/>
          </a:xfrm>
        </p:spPr>
        <p:txBody>
          <a:bodyPr/>
          <a:lstStyle/>
          <a:p>
            <a:r>
              <a:rPr lang="lt-LT" altLang="en-US" sz="3600" dirty="0" smtClean="0">
                <a:latin typeface="Arial" panose="020B0604020202020204" pitchFamily="34" charset="0"/>
                <a:cs typeface="Arial" panose="020B0604020202020204" pitchFamily="34" charset="0"/>
              </a:rPr>
              <a:t>  Mokinių </a:t>
            </a:r>
            <a:r>
              <a:rPr lang="lt-LT" altLang="en-US" sz="3600" dirty="0">
                <a:latin typeface="Arial" panose="020B0604020202020204" pitchFamily="34" charset="0"/>
                <a:cs typeface="Arial" panose="020B0604020202020204" pitchFamily="34" charset="0"/>
              </a:rPr>
              <a:t>tėvų įtraukimas į SLURŠ programą</a:t>
            </a:r>
            <a:endParaRPr lang="lt-LT" sz="36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869950" y="3312939"/>
            <a:ext cx="11703050" cy="6435725"/>
          </a:xfrm>
        </p:spPr>
        <p:txBody>
          <a:bodyPr/>
          <a:lstStyle/>
          <a:p>
            <a:pPr algn="just"/>
            <a:endParaRPr lang="lt-LT" sz="2400" u="sng" dirty="0" smtClean="0">
              <a:solidFill>
                <a:schemeClr val="tx2"/>
              </a:solidFill>
              <a:latin typeface="Arial" panose="020B0604020202020204" pitchFamily="34" charset="0"/>
              <a:cs typeface="Arial" panose="020B0604020202020204" pitchFamily="34" charset="0"/>
            </a:endParaRPr>
          </a:p>
          <a:p>
            <a:pPr algn="just"/>
            <a:r>
              <a:rPr lang="lt-LT" sz="2400" u="sng" dirty="0" smtClean="0">
                <a:solidFill>
                  <a:schemeClr val="tx2"/>
                </a:solidFill>
                <a:latin typeface="Arial" panose="020B0604020202020204" pitchFamily="34" charset="0"/>
                <a:cs typeface="Arial" panose="020B0604020202020204" pitchFamily="34" charset="0"/>
              </a:rPr>
              <a:t>ŠIAULIŲ APSKRITIS </a:t>
            </a:r>
            <a:r>
              <a:rPr lang="lt-LT" sz="2400" b="0" dirty="0" smtClean="0">
                <a:solidFill>
                  <a:schemeClr val="tx2"/>
                </a:solidFill>
                <a:latin typeface="Arial" panose="020B0604020202020204" pitchFamily="34" charset="0"/>
                <a:cs typeface="Arial" panose="020B0604020202020204" pitchFamily="34" charset="0"/>
              </a:rPr>
              <a:t>-</a:t>
            </a:r>
            <a:r>
              <a:rPr lang="lt-LT" sz="2400" b="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Mokinių tėvai dažniausiai įtraukiami į fizinės sveikatos stiprinimo veiklas (kartu su mokiniais dalyvauja sporto renginiuose, išvykose, žygiuose; sveikos mitybos projektuose; „Naktis mokykloje“ </a:t>
            </a:r>
            <a:r>
              <a:rPr lang="lt-LT" sz="2400" i="1" dirty="0" smtClean="0">
                <a:solidFill>
                  <a:schemeClr val="tx2"/>
                </a:solidFill>
                <a:latin typeface="Arial" panose="020B0604020202020204" pitchFamily="34" charset="0"/>
                <a:cs typeface="Arial" panose="020B0604020202020204" pitchFamily="34" charset="0"/>
              </a:rPr>
              <a:t>renginiuose </a:t>
            </a:r>
          </a:p>
          <a:p>
            <a:pPr algn="just"/>
            <a:r>
              <a:rPr lang="lt-LT" sz="240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Kviestiniai lektoriai, mokyklų psichologai, visuomenės sveikatos </a:t>
            </a:r>
            <a:r>
              <a:rPr lang="lt-LT" sz="2400" i="1" dirty="0" smtClean="0">
                <a:solidFill>
                  <a:schemeClr val="tx2"/>
                </a:solidFill>
                <a:latin typeface="Arial" panose="020B0604020202020204" pitchFamily="34" charset="0"/>
                <a:cs typeface="Arial" panose="020B0604020202020204" pitchFamily="34" charset="0"/>
              </a:rPr>
              <a:t>priežiūros specialistai </a:t>
            </a:r>
            <a:r>
              <a:rPr lang="lt-LT" sz="2400" i="1" dirty="0">
                <a:solidFill>
                  <a:schemeClr val="tx2"/>
                </a:solidFill>
                <a:latin typeface="Arial" panose="020B0604020202020204" pitchFamily="34" charset="0"/>
                <a:cs typeface="Arial" panose="020B0604020202020204" pitchFamily="34" charset="0"/>
              </a:rPr>
              <a:t>skaito paskaitas, veda </a:t>
            </a:r>
            <a:r>
              <a:rPr lang="lt-LT" sz="2400" i="1" dirty="0" err="1">
                <a:solidFill>
                  <a:schemeClr val="tx2"/>
                </a:solidFill>
                <a:latin typeface="Arial" panose="020B0604020202020204" pitchFamily="34" charset="0"/>
                <a:cs typeface="Arial" panose="020B0604020202020204" pitchFamily="34" charset="0"/>
              </a:rPr>
              <a:t>užsiėmimus</a:t>
            </a:r>
            <a:r>
              <a:rPr lang="lt-LT" sz="2400" i="1" dirty="0">
                <a:solidFill>
                  <a:schemeClr val="tx2"/>
                </a:solidFill>
                <a:latin typeface="Arial" panose="020B0604020202020204" pitchFamily="34" charset="0"/>
                <a:cs typeface="Arial" panose="020B0604020202020204" pitchFamily="34" charset="0"/>
              </a:rPr>
              <a:t> ar teikia informaciją tėvams apie vaikų brandą, sveikatą (psichikos, socialinę, fizinę), asmens priežiūrą, sveiką </a:t>
            </a:r>
            <a:r>
              <a:rPr lang="lt-LT" sz="2400" i="1" dirty="0" smtClean="0">
                <a:solidFill>
                  <a:schemeClr val="tx2"/>
                </a:solidFill>
                <a:latin typeface="Arial" panose="020B0604020202020204" pitchFamily="34" charset="0"/>
                <a:cs typeface="Arial" panose="020B0604020202020204" pitchFamily="34" charset="0"/>
              </a:rPr>
              <a:t>gyvenseną</a:t>
            </a:r>
            <a:endParaRPr lang="lt-LT" sz="2400" i="1" dirty="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r>
              <a:rPr lang="lt-LT" altLang="en-US" dirty="0"/>
              <a:t>7</a:t>
            </a:r>
            <a:endParaRPr lang="en-US" altLang="en-US" dirty="0"/>
          </a:p>
        </p:txBody>
      </p:sp>
    </p:spTree>
    <p:extLst>
      <p:ext uri="{BB962C8B-B14F-4D97-AF65-F5344CB8AC3E}">
        <p14:creationId xmlns:p14="http://schemas.microsoft.com/office/powerpoint/2010/main" val="323423910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590328"/>
          </a:xfrm>
        </p:spPr>
        <p:txBody>
          <a:bodyPr/>
          <a:lstStyle/>
          <a:p>
            <a:r>
              <a:rPr lang="lt-LT" altLang="en-US" sz="3600" dirty="0">
                <a:latin typeface="Arial" panose="020B0604020202020204" pitchFamily="34" charset="0"/>
                <a:cs typeface="Arial" panose="020B0604020202020204" pitchFamily="34" charset="0"/>
              </a:rPr>
              <a:t> </a:t>
            </a:r>
            <a:r>
              <a:rPr lang="lt-LT" altLang="en-US" sz="3600" dirty="0" smtClean="0">
                <a:latin typeface="Arial" panose="020B0604020202020204" pitchFamily="34" charset="0"/>
                <a:cs typeface="Arial" panose="020B0604020202020204" pitchFamily="34" charset="0"/>
              </a:rPr>
              <a:t> </a:t>
            </a:r>
            <a:r>
              <a:rPr lang="lt-LT" altLang="en-US" sz="3600" dirty="0">
                <a:latin typeface="Arial" panose="020B0604020202020204" pitchFamily="34" charset="0"/>
                <a:cs typeface="Arial" panose="020B0604020202020204" pitchFamily="34" charset="0"/>
              </a:rPr>
              <a:t>Mokinių tėvų įtraukimas į SLURŠ programą</a:t>
            </a:r>
            <a:r>
              <a:rPr lang="lt-LT" sz="3600" dirty="0" smtClean="0">
                <a:latin typeface="Arial" panose="020B0604020202020204" pitchFamily="34" charset="0"/>
                <a:cs typeface="Arial" panose="020B0604020202020204" pitchFamily="34" charset="0"/>
              </a:rPr>
              <a:t>  </a:t>
            </a:r>
            <a:endParaRPr lang="lt-LT" sz="36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31</a:t>
            </a:fld>
            <a:endParaRPr lang="en-US" altLang="en-US"/>
          </a:p>
        </p:txBody>
      </p:sp>
      <p:sp>
        <p:nvSpPr>
          <p:cNvPr id="3" name="Turinio vietos rezervavimo ženklas 2"/>
          <p:cNvSpPr>
            <a:spLocks noGrp="1"/>
          </p:cNvSpPr>
          <p:nvPr>
            <p:ph idx="1"/>
          </p:nvPr>
        </p:nvSpPr>
        <p:spPr>
          <a:xfrm>
            <a:off x="650875" y="3004592"/>
            <a:ext cx="11703050" cy="5707608"/>
          </a:xfrm>
        </p:spPr>
        <p:txBody>
          <a:bodyPr/>
          <a:lstStyle/>
          <a:p>
            <a:pPr marL="317500" indent="0" algn="just">
              <a:buNone/>
            </a:pPr>
            <a:endParaRPr lang="lt-LT" sz="2400" u="sng" dirty="0" smtClean="0">
              <a:solidFill>
                <a:schemeClr val="tx2"/>
              </a:solidFill>
              <a:latin typeface="Arial" panose="020B0604020202020204" pitchFamily="34" charset="0"/>
              <a:cs typeface="Arial" panose="020B0604020202020204" pitchFamily="34" charset="0"/>
            </a:endParaRPr>
          </a:p>
          <a:p>
            <a:pPr algn="just"/>
            <a:r>
              <a:rPr lang="lt-LT" sz="2400" u="sng" dirty="0" smtClean="0">
                <a:solidFill>
                  <a:schemeClr val="tx2"/>
                </a:solidFill>
                <a:latin typeface="Arial" panose="020B0604020202020204" pitchFamily="34" charset="0"/>
                <a:cs typeface="Arial" panose="020B0604020202020204" pitchFamily="34" charset="0"/>
              </a:rPr>
              <a:t>TELŠIŲ </a:t>
            </a:r>
            <a:r>
              <a:rPr lang="lt-LT" sz="2400" u="sng" dirty="0">
                <a:solidFill>
                  <a:schemeClr val="tx2"/>
                </a:solidFill>
                <a:latin typeface="Arial" panose="020B0604020202020204" pitchFamily="34" charset="0"/>
                <a:cs typeface="Arial" panose="020B0604020202020204" pitchFamily="34" charset="0"/>
              </a:rPr>
              <a:t>APSKRITIS </a:t>
            </a:r>
            <a:r>
              <a:rPr lang="lt-LT" sz="2400" b="0"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Tėvai apie programą dažniausiai sužino klasės tėvų susirinkimų metu, Sveikatingumo dienų, renginių metu, aktyviai juose </a:t>
            </a:r>
            <a:r>
              <a:rPr lang="lt-LT" sz="2400" i="1" dirty="0" smtClean="0">
                <a:solidFill>
                  <a:schemeClr val="tx2"/>
                </a:solidFill>
                <a:latin typeface="Arial" panose="020B0604020202020204" pitchFamily="34" charset="0"/>
                <a:cs typeface="Arial" panose="020B0604020202020204" pitchFamily="34" charset="0"/>
              </a:rPr>
              <a:t>dalyvaudami</a:t>
            </a:r>
          </a:p>
          <a:p>
            <a:pPr algn="just"/>
            <a:r>
              <a:rPr lang="lt-LT" sz="240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Pavieniais atvejais tėvai </a:t>
            </a:r>
            <a:r>
              <a:rPr lang="lt-LT" sz="2400" i="1" dirty="0" smtClean="0">
                <a:solidFill>
                  <a:schemeClr val="tx2"/>
                </a:solidFill>
                <a:latin typeface="Arial" panose="020B0604020202020204" pitchFamily="34" charset="0"/>
                <a:cs typeface="Arial" panose="020B0604020202020204" pitchFamily="34" charset="0"/>
              </a:rPr>
              <a:t>skaitydami paskaitas, vesdami seminarus, supažindindami su savo profesija prisideda </a:t>
            </a:r>
            <a:r>
              <a:rPr lang="lt-LT" sz="2400" i="1" dirty="0">
                <a:solidFill>
                  <a:schemeClr val="tx2"/>
                </a:solidFill>
                <a:latin typeface="Arial" panose="020B0604020202020204" pitchFamily="34" charset="0"/>
                <a:cs typeface="Arial" panose="020B0604020202020204" pitchFamily="34" charset="0"/>
              </a:rPr>
              <a:t>prie programos įgyvendinimo </a:t>
            </a:r>
          </a:p>
        </p:txBody>
      </p:sp>
    </p:spTree>
    <p:extLst>
      <p:ext uri="{BB962C8B-B14F-4D97-AF65-F5344CB8AC3E}">
        <p14:creationId xmlns:p14="http://schemas.microsoft.com/office/powerpoint/2010/main" val="419367141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2022376"/>
          </a:xfrm>
        </p:spPr>
        <p:txBody>
          <a:bodyPr/>
          <a:lstStyle/>
          <a:p>
            <a:r>
              <a:rPr lang="lt-LT" sz="3600" dirty="0" smtClean="0">
                <a:latin typeface="Arial" panose="020B0604020202020204" pitchFamily="34" charset="0"/>
                <a:cs typeface="Arial" panose="020B0604020202020204" pitchFamily="34" charset="0"/>
              </a:rPr>
              <a:t>Švietimo pagalbos tarnybos / švietimo centro / švietimo padalinio specialistų pagalba</a:t>
            </a:r>
            <a:endParaRPr lang="lt-LT" sz="36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317500" y="2428528"/>
            <a:ext cx="12197195" cy="7011789"/>
          </a:xfrm>
        </p:spPr>
        <p:txBody>
          <a:bodyPr/>
          <a:lstStyle/>
          <a:p>
            <a:pPr algn="just"/>
            <a:endParaRPr lang="lt-LT" sz="2400" i="1" dirty="0" smtClean="0">
              <a:solidFill>
                <a:schemeClr val="tx2"/>
              </a:solidFill>
            </a:endParaRPr>
          </a:p>
          <a:p>
            <a:pPr algn="just"/>
            <a:r>
              <a:rPr lang="lt-LT" sz="2400" i="1" dirty="0" smtClean="0">
                <a:solidFill>
                  <a:schemeClr val="tx2"/>
                </a:solidFill>
                <a:latin typeface="Arial" panose="020B0604020202020204" pitchFamily="34" charset="0"/>
                <a:cs typeface="Arial" panose="020B0604020202020204" pitchFamily="34" charset="0"/>
              </a:rPr>
              <a:t>Miestų ir rajonų savivaldybių administracijų švietimo </a:t>
            </a:r>
            <a:r>
              <a:rPr lang="lt-LT" sz="2400" i="1" dirty="0">
                <a:solidFill>
                  <a:schemeClr val="tx2"/>
                </a:solidFill>
                <a:latin typeface="Arial" panose="020B0604020202020204" pitchFamily="34" charset="0"/>
                <a:cs typeface="Arial" panose="020B0604020202020204" pitchFamily="34" charset="0"/>
              </a:rPr>
              <a:t>padalinių vadovai ir specialistai teikia mokykloms šviečiamąją, konsultacinę, informacinę </a:t>
            </a:r>
            <a:r>
              <a:rPr lang="lt-LT" sz="2400" i="1" dirty="0" smtClean="0">
                <a:solidFill>
                  <a:schemeClr val="tx2"/>
                </a:solidFill>
                <a:latin typeface="Arial" panose="020B0604020202020204" pitchFamily="34" charset="0"/>
                <a:cs typeface="Arial" panose="020B0604020202020204" pitchFamily="34" charset="0"/>
              </a:rPr>
              <a:t>pagalbą  </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a:solidFill>
                  <a:schemeClr val="tx2"/>
                </a:solidFill>
                <a:latin typeface="Arial" panose="020B0604020202020204" pitchFamily="34" charset="0"/>
                <a:cs typeface="Arial" panose="020B0604020202020204" pitchFamily="34" charset="0"/>
              </a:rPr>
              <a:t>Bendradarbiaujama su </a:t>
            </a:r>
            <a:r>
              <a:rPr lang="lt-LT" sz="2400" i="1" dirty="0" smtClean="0">
                <a:solidFill>
                  <a:schemeClr val="tx2"/>
                </a:solidFill>
                <a:latin typeface="Arial" panose="020B0604020202020204" pitchFamily="34" charset="0"/>
                <a:cs typeface="Arial" panose="020B0604020202020204" pitchFamily="34" charset="0"/>
              </a:rPr>
              <a:t>miestų </a:t>
            </a:r>
            <a:r>
              <a:rPr lang="lt-LT" sz="2400" i="1" dirty="0">
                <a:solidFill>
                  <a:schemeClr val="tx2"/>
                </a:solidFill>
                <a:latin typeface="Arial" panose="020B0604020202020204" pitchFamily="34" charset="0"/>
                <a:cs typeface="Arial" panose="020B0604020202020204" pitchFamily="34" charset="0"/>
              </a:rPr>
              <a:t>Pedagoginės psichologinės tarnybos </a:t>
            </a:r>
            <a:r>
              <a:rPr lang="lt-LT" sz="2400" i="1" dirty="0" smtClean="0">
                <a:solidFill>
                  <a:schemeClr val="tx2"/>
                </a:solidFill>
                <a:latin typeface="Arial" panose="020B0604020202020204" pitchFamily="34" charset="0"/>
                <a:cs typeface="Arial" panose="020B0604020202020204" pitchFamily="34" charset="0"/>
              </a:rPr>
              <a:t>specialistais, Visuomenės </a:t>
            </a:r>
            <a:r>
              <a:rPr lang="lt-LT" sz="2400" i="1" dirty="0">
                <a:solidFill>
                  <a:schemeClr val="tx2"/>
                </a:solidFill>
                <a:latin typeface="Arial" panose="020B0604020202020204" pitchFamily="34" charset="0"/>
                <a:cs typeface="Arial" panose="020B0604020202020204" pitchFamily="34" charset="0"/>
              </a:rPr>
              <a:t>sveikatos </a:t>
            </a:r>
            <a:r>
              <a:rPr lang="lt-LT" sz="2400" i="1" dirty="0" smtClean="0">
                <a:solidFill>
                  <a:schemeClr val="tx2"/>
                </a:solidFill>
                <a:latin typeface="Arial" panose="020B0604020202020204" pitchFamily="34" charset="0"/>
                <a:cs typeface="Arial" panose="020B0604020202020204" pitchFamily="34" charset="0"/>
              </a:rPr>
              <a:t>biurais (išgryninant </a:t>
            </a:r>
            <a:r>
              <a:rPr lang="lt-LT" sz="2400" i="1" dirty="0">
                <a:solidFill>
                  <a:schemeClr val="tx2"/>
                </a:solidFill>
                <a:latin typeface="Arial" panose="020B0604020202020204" pitchFamily="34" charset="0"/>
                <a:cs typeface="Arial" panose="020B0604020202020204" pitchFamily="34" charset="0"/>
              </a:rPr>
              <a:t>kokiomis temomis biuro specialistai gali padėti mokykloms), </a:t>
            </a:r>
            <a:r>
              <a:rPr lang="lt-LT" sz="2400" i="1" dirty="0" smtClean="0">
                <a:solidFill>
                  <a:schemeClr val="tx2"/>
                </a:solidFill>
                <a:latin typeface="Arial" panose="020B0604020202020204" pitchFamily="34" charset="0"/>
                <a:cs typeface="Arial" panose="020B0604020202020204" pitchFamily="34" charset="0"/>
              </a:rPr>
              <a:t>Panevėžio m. </a:t>
            </a:r>
            <a:r>
              <a:rPr lang="lt-LT" sz="2400" i="1" dirty="0">
                <a:solidFill>
                  <a:schemeClr val="tx2"/>
                </a:solidFill>
                <a:latin typeface="Arial" panose="020B0604020202020204" pitchFamily="34" charset="0"/>
                <a:cs typeface="Arial" panose="020B0604020202020204" pitchFamily="34" charset="0"/>
              </a:rPr>
              <a:t>savivaldybės </a:t>
            </a:r>
            <a:r>
              <a:rPr lang="lt-LT" sz="2400" i="1" dirty="0" smtClean="0">
                <a:solidFill>
                  <a:schemeClr val="tx2"/>
                </a:solidFill>
                <a:latin typeface="Arial" panose="020B0604020202020204" pitchFamily="34" charset="0"/>
                <a:cs typeface="Arial" panose="020B0604020202020204" pitchFamily="34" charset="0"/>
              </a:rPr>
              <a:t>administracijos Švietimo skyrius SLURŠ programą pristatė  </a:t>
            </a:r>
            <a:r>
              <a:rPr lang="lt-LT" sz="2400" i="1" dirty="0">
                <a:solidFill>
                  <a:schemeClr val="tx2"/>
                </a:solidFill>
                <a:latin typeface="Arial" panose="020B0604020202020204" pitchFamily="34" charset="0"/>
                <a:cs typeface="Arial" panose="020B0604020202020204" pitchFamily="34" charset="0"/>
              </a:rPr>
              <a:t>Švietimo tarybos </a:t>
            </a:r>
            <a:r>
              <a:rPr lang="lt-LT" sz="2400" i="1" dirty="0" smtClean="0">
                <a:solidFill>
                  <a:schemeClr val="tx2"/>
                </a:solidFill>
                <a:latin typeface="Arial" panose="020B0604020202020204" pitchFamily="34" charset="0"/>
                <a:cs typeface="Arial" panose="020B0604020202020204" pitchFamily="34" charset="0"/>
              </a:rPr>
              <a:t>posėdyje</a:t>
            </a:r>
          </a:p>
          <a:p>
            <a:pPr algn="just"/>
            <a:r>
              <a:rPr lang="lt-LT" sz="2400" i="1" dirty="0">
                <a:solidFill>
                  <a:schemeClr val="tx2"/>
                </a:solidFill>
                <a:latin typeface="Arial" panose="020B0604020202020204" pitchFamily="34" charset="0"/>
                <a:cs typeface="Arial" panose="020B0604020202020204" pitchFamily="34" charset="0"/>
              </a:rPr>
              <a:t>Vilniaus </a:t>
            </a:r>
            <a:r>
              <a:rPr lang="lt-LT" sz="2400" i="1" dirty="0" smtClean="0">
                <a:solidFill>
                  <a:schemeClr val="tx2"/>
                </a:solidFill>
                <a:latin typeface="Arial" panose="020B0604020202020204" pitchFamily="34" charset="0"/>
                <a:cs typeface="Arial" panose="020B0604020202020204" pitchFamily="34" charset="0"/>
              </a:rPr>
              <a:t>SPPC centras mokykloms teikė </a:t>
            </a:r>
            <a:r>
              <a:rPr lang="lt-LT" sz="2400" i="1" dirty="0">
                <a:solidFill>
                  <a:schemeClr val="tx2"/>
                </a:solidFill>
                <a:latin typeface="Arial" panose="020B0604020202020204" pitchFamily="34" charset="0"/>
                <a:cs typeface="Arial" panose="020B0604020202020204" pitchFamily="34" charset="0"/>
              </a:rPr>
              <a:t>metodinę medžiagą, kuri reikalinga įgyvendinant psichoaktyviųjų medžiagų ir socialinių emocinių kompetencijų ugdymo </a:t>
            </a:r>
            <a:r>
              <a:rPr lang="lt-LT" sz="2400" i="1" dirty="0" smtClean="0">
                <a:solidFill>
                  <a:schemeClr val="tx2"/>
                </a:solidFill>
                <a:latin typeface="Arial" panose="020B0604020202020204" pitchFamily="34" charset="0"/>
                <a:cs typeface="Arial" panose="020B0604020202020204" pitchFamily="34" charset="0"/>
              </a:rPr>
              <a:t>programą, lankstinukus </a:t>
            </a:r>
            <a:r>
              <a:rPr lang="lt-LT" sz="2400" i="1" dirty="0">
                <a:solidFill>
                  <a:schemeClr val="tx2"/>
                </a:solidFill>
                <a:latin typeface="Arial" panose="020B0604020202020204" pitchFamily="34" charset="0"/>
                <a:cs typeface="Arial" panose="020B0604020202020204" pitchFamily="34" charset="0"/>
              </a:rPr>
              <a:t>tėvams ir gimnazijos </a:t>
            </a:r>
            <a:r>
              <a:rPr lang="lt-LT" sz="2400" i="1" dirty="0" smtClean="0">
                <a:solidFill>
                  <a:schemeClr val="tx2"/>
                </a:solidFill>
                <a:latin typeface="Arial" panose="020B0604020202020204" pitchFamily="34" charset="0"/>
                <a:cs typeface="Arial" panose="020B0604020202020204" pitchFamily="34" charset="0"/>
              </a:rPr>
              <a:t>bendruomenei</a:t>
            </a:r>
            <a:endParaRPr lang="lt-LT" sz="2400" b="0" i="1" dirty="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32</a:t>
            </a:fld>
            <a:endParaRPr lang="en-US" altLang="en-US"/>
          </a:p>
        </p:txBody>
      </p:sp>
    </p:spTree>
    <p:extLst>
      <p:ext uri="{BB962C8B-B14F-4D97-AF65-F5344CB8AC3E}">
        <p14:creationId xmlns:p14="http://schemas.microsoft.com/office/powerpoint/2010/main" val="146072308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latin typeface="Arial" panose="020B0604020202020204" pitchFamily="34" charset="0"/>
                <a:cs typeface="Arial" panose="020B0604020202020204" pitchFamily="34" charset="0"/>
              </a:rPr>
              <a:t>Kitos</a:t>
            </a:r>
            <a:r>
              <a:rPr lang="lt-LT" dirty="0" smtClean="0">
                <a:latin typeface="Arial" panose="020B0604020202020204" pitchFamily="34" charset="0"/>
                <a:cs typeface="Arial" panose="020B0604020202020204" pitchFamily="34" charset="0"/>
              </a:rPr>
              <a:t> </a:t>
            </a:r>
            <a:r>
              <a:rPr lang="lt-LT" sz="3600" dirty="0" smtClean="0">
                <a:latin typeface="Arial" panose="020B0604020202020204" pitchFamily="34" charset="0"/>
                <a:cs typeface="Arial" panose="020B0604020202020204" pitchFamily="34" charset="0"/>
              </a:rPr>
              <a:t>programos padedančios įgyvendinti SLURŠ</a:t>
            </a:r>
            <a:r>
              <a:rPr lang="lt-LT" dirty="0" smtClean="0">
                <a:latin typeface="Arial" panose="020B0604020202020204" pitchFamily="34" charset="0"/>
                <a:cs typeface="Arial" panose="020B0604020202020204" pitchFamily="34" charset="0"/>
              </a:rPr>
              <a:t> </a:t>
            </a:r>
            <a:endParaRPr lang="lt-LT"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165696" y="3086100"/>
            <a:ext cx="12385376" cy="6111180"/>
          </a:xfrm>
        </p:spPr>
        <p:txBody>
          <a:bodyPr/>
          <a:lstStyle/>
          <a:p>
            <a:pPr algn="just"/>
            <a:endParaRPr lang="lt-LT" sz="2400" i="1" dirty="0" smtClean="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Visos </a:t>
            </a:r>
            <a:r>
              <a:rPr lang="lt-LT" sz="2400" i="1" dirty="0">
                <a:solidFill>
                  <a:schemeClr val="tx2"/>
                </a:solidFill>
                <a:latin typeface="Arial" panose="020B0604020202020204" pitchFamily="34" charset="0"/>
                <a:cs typeface="Arial" panose="020B0604020202020204" pitchFamily="34" charset="0"/>
              </a:rPr>
              <a:t>mokyklose įgyvendinamos programos integraliai prisideda prie SLURŠ programos tikslų ir uždavinių </a:t>
            </a:r>
            <a:r>
              <a:rPr lang="lt-LT" sz="2400" i="1" dirty="0" smtClean="0">
                <a:solidFill>
                  <a:schemeClr val="tx2"/>
                </a:solidFill>
                <a:latin typeface="Arial" panose="020B0604020202020204" pitchFamily="34" charset="0"/>
                <a:cs typeface="Arial" panose="020B0604020202020204" pitchFamily="34" charset="0"/>
              </a:rPr>
              <a:t>įgyvendinimo</a:t>
            </a:r>
            <a:endParaRPr lang="lt-LT" sz="2400" dirty="0">
              <a:solidFill>
                <a:schemeClr val="tx2"/>
              </a:solidFill>
              <a:latin typeface="Arial" panose="020B0604020202020204" pitchFamily="34" charset="0"/>
              <a:cs typeface="Arial" panose="020B0604020202020204" pitchFamily="34" charset="0"/>
            </a:endParaRPr>
          </a:p>
          <a:p>
            <a:pPr algn="just"/>
            <a:r>
              <a:rPr lang="lt-LT" sz="2400" i="1" dirty="0">
                <a:solidFill>
                  <a:schemeClr val="tx2"/>
                </a:solidFill>
                <a:latin typeface="Arial" panose="020B0604020202020204" pitchFamily="34" charset="0"/>
                <a:cs typeface="Arial" panose="020B0604020202020204" pitchFamily="34" charset="0"/>
              </a:rPr>
              <a:t>Mokyklos vykdo ilgalaikes emocinio intelekto ir socialinių emocijų, bendrųjų kompetencijų ir gyvenimo įgūdžių ugdymo, taip pat prevencines programas, apimančias patyčių, smurto, alkoholio, tabako ir kitų psichiką veikiančių medžiagų vartojimo </a:t>
            </a:r>
            <a:r>
              <a:rPr lang="lt-LT" sz="2400" i="1" dirty="0" smtClean="0">
                <a:solidFill>
                  <a:schemeClr val="tx2"/>
                </a:solidFill>
                <a:latin typeface="Arial" panose="020B0604020202020204" pitchFamily="34" charset="0"/>
                <a:cs typeface="Arial" panose="020B0604020202020204" pitchFamily="34" charset="0"/>
              </a:rPr>
              <a:t>prevenciją</a:t>
            </a:r>
          </a:p>
          <a:p>
            <a:pPr algn="just"/>
            <a:r>
              <a:rPr lang="lt-LT" sz="2400" i="1" dirty="0" smtClean="0">
                <a:solidFill>
                  <a:schemeClr val="tx2"/>
                </a:solidFill>
                <a:latin typeface="Arial" panose="020B0604020202020204" pitchFamily="34" charset="0"/>
                <a:cs typeface="Arial" panose="020B0604020202020204" pitchFamily="34" charset="0"/>
              </a:rPr>
              <a:t>Mokyklose </a:t>
            </a:r>
            <a:r>
              <a:rPr lang="lt-LT" sz="2400" i="1" dirty="0">
                <a:solidFill>
                  <a:schemeClr val="tx2"/>
                </a:solidFill>
                <a:latin typeface="Arial" panose="020B0604020202020204" pitchFamily="34" charset="0"/>
                <a:cs typeface="Arial" panose="020B0604020202020204" pitchFamily="34" charset="0"/>
              </a:rPr>
              <a:t>įgyvendinamos prevencinės programos: Paauglystės kryžkelės (</a:t>
            </a:r>
            <a:r>
              <a:rPr lang="lt-LT" sz="2400" i="1" dirty="0" err="1">
                <a:solidFill>
                  <a:schemeClr val="tx2"/>
                </a:solidFill>
                <a:latin typeface="Arial" panose="020B0604020202020204" pitchFamily="34" charset="0"/>
                <a:cs typeface="Arial" panose="020B0604020202020204" pitchFamily="34" charset="0"/>
              </a:rPr>
              <a:t>Lions</a:t>
            </a:r>
            <a:r>
              <a:rPr lang="lt-LT" sz="2400" i="1" dirty="0">
                <a:solidFill>
                  <a:schemeClr val="tx2"/>
                </a:solidFill>
                <a:latin typeface="Arial" panose="020B0604020202020204" pitchFamily="34" charset="0"/>
                <a:cs typeface="Arial" panose="020B0604020202020204" pitchFamily="34" charset="0"/>
              </a:rPr>
              <a:t> </a:t>
            </a:r>
            <a:r>
              <a:rPr lang="lt-LT" sz="2400" i="1" dirty="0" err="1">
                <a:solidFill>
                  <a:schemeClr val="tx2"/>
                </a:solidFill>
                <a:latin typeface="Arial" panose="020B0604020202020204" pitchFamily="34" charset="0"/>
                <a:cs typeface="Arial" panose="020B0604020202020204" pitchFamily="34" charset="0"/>
              </a:rPr>
              <a:t>Quest</a:t>
            </a:r>
            <a:r>
              <a:rPr lang="lt-LT" sz="240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Gyvenimo </a:t>
            </a:r>
            <a:r>
              <a:rPr lang="lt-LT" sz="2400" i="1" dirty="0" smtClean="0">
                <a:solidFill>
                  <a:schemeClr val="tx2"/>
                </a:solidFill>
                <a:latin typeface="Arial" panose="020B0604020202020204" pitchFamily="34" charset="0"/>
                <a:cs typeface="Arial" panose="020B0604020202020204" pitchFamily="34" charset="0"/>
              </a:rPr>
              <a:t>įgūdžiai, „</a:t>
            </a:r>
            <a:r>
              <a:rPr lang="lt-LT" sz="2400" i="1" dirty="0">
                <a:solidFill>
                  <a:schemeClr val="tx2"/>
                </a:solidFill>
                <a:latin typeface="Arial" panose="020B0604020202020204" pitchFamily="34" charset="0"/>
                <a:cs typeface="Arial" panose="020B0604020202020204" pitchFamily="34" charset="0"/>
              </a:rPr>
              <a:t>Antras žingsnis</a:t>
            </a:r>
            <a:r>
              <a:rPr lang="lt-LT" sz="2400" i="1" dirty="0" smtClean="0">
                <a:solidFill>
                  <a:schemeClr val="tx2"/>
                </a:solidFill>
                <a:latin typeface="Arial" panose="020B0604020202020204" pitchFamily="34" charset="0"/>
                <a:cs typeface="Arial" panose="020B0604020202020204" pitchFamily="34" charset="0"/>
              </a:rPr>
              <a:t>“, alkoholio</a:t>
            </a:r>
            <a:r>
              <a:rPr lang="lt-LT" sz="2400" i="1" dirty="0">
                <a:solidFill>
                  <a:schemeClr val="tx2"/>
                </a:solidFill>
                <a:latin typeface="Arial" panose="020B0604020202020204" pitchFamily="34" charset="0"/>
                <a:cs typeface="Arial" panose="020B0604020202020204" pitchFamily="34" charset="0"/>
              </a:rPr>
              <a:t>, tabako ir kitų psichiką veikiančių medžiagų vartojimo prevencijos integruojamoji </a:t>
            </a:r>
            <a:r>
              <a:rPr lang="lt-LT" sz="2400" i="1" dirty="0" smtClean="0">
                <a:solidFill>
                  <a:schemeClr val="tx2"/>
                </a:solidFill>
                <a:latin typeface="Arial" panose="020B0604020202020204" pitchFamily="34" charset="0"/>
                <a:cs typeface="Arial" panose="020B0604020202020204" pitchFamily="34" charset="0"/>
              </a:rPr>
              <a:t>programa, </a:t>
            </a:r>
            <a:r>
              <a:rPr lang="lt-LT" sz="2400" i="1" dirty="0" err="1">
                <a:solidFill>
                  <a:schemeClr val="tx2"/>
                </a:solidFill>
                <a:latin typeface="Arial" panose="020B0604020202020204" pitchFamily="34" charset="0"/>
                <a:cs typeface="Arial" panose="020B0604020202020204" pitchFamily="34" charset="0"/>
              </a:rPr>
              <a:t>Olweus</a:t>
            </a:r>
            <a:r>
              <a:rPr lang="lt-LT" sz="2400" i="1" dirty="0">
                <a:solidFill>
                  <a:schemeClr val="tx2"/>
                </a:solidFill>
                <a:latin typeface="Arial" panose="020B0604020202020204" pitchFamily="34" charset="0"/>
                <a:cs typeface="Arial" panose="020B0604020202020204" pitchFamily="34" charset="0"/>
              </a:rPr>
              <a:t> prevencinė patyčių programa, Sveikatos ir olimpinio </a:t>
            </a:r>
            <a:r>
              <a:rPr lang="lt-LT" sz="2400" i="1" dirty="0" smtClean="0">
                <a:solidFill>
                  <a:schemeClr val="tx2"/>
                </a:solidFill>
                <a:latin typeface="Arial" panose="020B0604020202020204" pitchFamily="34" charset="0"/>
                <a:cs typeface="Arial" panose="020B0604020202020204" pitchFamily="34" charset="0"/>
              </a:rPr>
              <a:t>ugdymo programa</a:t>
            </a:r>
            <a:r>
              <a:rPr lang="lt-LT" sz="2400" i="1" dirty="0" smtClean="0">
                <a:latin typeface="Arial" panose="020B0604020202020204" pitchFamily="34" charset="0"/>
                <a:cs typeface="Arial" panose="020B0604020202020204" pitchFamily="34" charset="0"/>
              </a:rPr>
              <a:t> </a:t>
            </a:r>
            <a:endParaRPr lang="lt-LT" sz="24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33</a:t>
            </a:fld>
            <a:endParaRPr lang="en-US" altLang="en-US"/>
          </a:p>
        </p:txBody>
      </p:sp>
    </p:spTree>
    <p:extLst>
      <p:ext uri="{BB962C8B-B14F-4D97-AF65-F5344CB8AC3E}">
        <p14:creationId xmlns:p14="http://schemas.microsoft.com/office/powerpoint/2010/main" val="54753302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a:latin typeface="Arial" panose="020B0604020202020204" pitchFamily="34" charset="0"/>
                <a:cs typeface="Arial" panose="020B0604020202020204" pitchFamily="34" charset="0"/>
              </a:rPr>
              <a:t>Kitos programos padedančios įgyvendinti SLURŠ </a:t>
            </a:r>
            <a:endParaRPr lang="lt-LT" sz="3600" dirty="0"/>
          </a:p>
        </p:txBody>
      </p:sp>
      <p:sp>
        <p:nvSpPr>
          <p:cNvPr id="3" name="Turinio vietos rezervavimo ženklas 2"/>
          <p:cNvSpPr>
            <a:spLocks noGrp="1"/>
          </p:cNvSpPr>
          <p:nvPr>
            <p:ph idx="1"/>
          </p:nvPr>
        </p:nvSpPr>
        <p:spPr>
          <a:xfrm>
            <a:off x="650875" y="3086100"/>
            <a:ext cx="11703050" cy="6111180"/>
          </a:xfrm>
        </p:spPr>
        <p:txBody>
          <a:bodyPr/>
          <a:lstStyle/>
          <a:p>
            <a:pPr algn="just"/>
            <a:endParaRPr lang="lt-LT" sz="2400" i="1" dirty="0" smtClean="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Projektas „Sniego gniūžtė“,  </a:t>
            </a:r>
            <a:r>
              <a:rPr lang="lt-LT" sz="2400" i="1" dirty="0">
                <a:solidFill>
                  <a:schemeClr val="tx2"/>
                </a:solidFill>
                <a:latin typeface="Arial" panose="020B0604020202020204" pitchFamily="34" charset="0"/>
                <a:cs typeface="Arial" panose="020B0604020202020204" pitchFamily="34" charset="0"/>
              </a:rPr>
              <a:t>„Darnaus vystymosi“, „Gyvenimo įgūdžių“, „Kultūrinio </a:t>
            </a:r>
            <a:r>
              <a:rPr lang="lt-LT" sz="2400" i="1" dirty="0" smtClean="0">
                <a:solidFill>
                  <a:schemeClr val="tx2"/>
                </a:solidFill>
                <a:latin typeface="Arial" panose="020B0604020202020204" pitchFamily="34" charset="0"/>
                <a:cs typeface="Arial" panose="020B0604020202020204" pitchFamily="34" charset="0"/>
              </a:rPr>
              <a:t>sąmoningumo“ integruojamos </a:t>
            </a:r>
            <a:r>
              <a:rPr lang="lt-LT" sz="2400" i="1" dirty="0">
                <a:solidFill>
                  <a:schemeClr val="tx2"/>
                </a:solidFill>
                <a:latin typeface="Arial" panose="020B0604020202020204" pitchFamily="34" charset="0"/>
                <a:cs typeface="Arial" panose="020B0604020202020204" pitchFamily="34" charset="0"/>
              </a:rPr>
              <a:t>į </a:t>
            </a:r>
            <a:r>
              <a:rPr lang="lt-LT" sz="2400" i="1" dirty="0" smtClean="0">
                <a:solidFill>
                  <a:schemeClr val="tx2"/>
                </a:solidFill>
                <a:latin typeface="Arial" panose="020B0604020202020204" pitchFamily="34" charset="0"/>
                <a:cs typeface="Arial" panose="020B0604020202020204" pitchFamily="34" charset="0"/>
              </a:rPr>
              <a:t>mokomuosius </a:t>
            </a:r>
            <a:r>
              <a:rPr lang="lt-LT" sz="2400" i="1" dirty="0">
                <a:solidFill>
                  <a:schemeClr val="tx2"/>
                </a:solidFill>
                <a:latin typeface="Arial" panose="020B0604020202020204" pitchFamily="34" charset="0"/>
                <a:cs typeface="Arial" panose="020B0604020202020204" pitchFamily="34" charset="0"/>
              </a:rPr>
              <a:t>dalykus, prevencinės programos „Alkoholio, tabako ir kitų psichiką veikiančių medžiagų vartojimo prevencijos“  ir kt.</a:t>
            </a:r>
            <a:endParaRPr lang="lt-LT" sz="2400" dirty="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Projektai: </a:t>
            </a:r>
            <a:r>
              <a:rPr lang="lt-LT" sz="2400" i="1" dirty="0">
                <a:solidFill>
                  <a:schemeClr val="tx2"/>
                </a:solidFill>
                <a:latin typeface="Arial" panose="020B0604020202020204" pitchFamily="34" charset="0"/>
                <a:cs typeface="Arial" panose="020B0604020202020204" pitchFamily="34" charset="0"/>
              </a:rPr>
              <a:t>„OFF BOOK“, „</a:t>
            </a:r>
            <a:r>
              <a:rPr lang="lt-LT" sz="2400" i="1" dirty="0" err="1">
                <a:solidFill>
                  <a:schemeClr val="tx2"/>
                </a:solidFill>
                <a:latin typeface="Arial" panose="020B0604020202020204" pitchFamily="34" charset="0"/>
                <a:cs typeface="Arial" panose="020B0604020202020204" pitchFamily="34" charset="0"/>
              </a:rPr>
              <a:t>DofE</a:t>
            </a:r>
            <a:r>
              <a:rPr lang="lt-LT" sz="2400" i="1" dirty="0" smtClean="0">
                <a:solidFill>
                  <a:schemeClr val="tx2"/>
                </a:solidFill>
                <a:latin typeface="Arial" panose="020B0604020202020204" pitchFamily="34" charset="0"/>
                <a:cs typeface="Arial" panose="020B0604020202020204" pitchFamily="34" charset="0"/>
              </a:rPr>
              <a:t>“, programa „Emocinio </a:t>
            </a:r>
            <a:r>
              <a:rPr lang="lt-LT" sz="2400" i="1" dirty="0">
                <a:solidFill>
                  <a:schemeClr val="tx2"/>
                </a:solidFill>
                <a:latin typeface="Arial" panose="020B0604020202020204" pitchFamily="34" charset="0"/>
                <a:cs typeface="Arial" panose="020B0604020202020204" pitchFamily="34" charset="0"/>
              </a:rPr>
              <a:t>intelekto ir socialinių emocijų kompetencijų ugdymas mokymo </a:t>
            </a:r>
            <a:r>
              <a:rPr lang="lt-LT" sz="2400" i="1" dirty="0" smtClean="0">
                <a:solidFill>
                  <a:schemeClr val="tx2"/>
                </a:solidFill>
                <a:latin typeface="Arial" panose="020B0604020202020204" pitchFamily="34" charset="0"/>
                <a:cs typeface="Arial" panose="020B0604020202020204" pitchFamily="34" charset="0"/>
              </a:rPr>
              <a:t>įstaigose“ </a:t>
            </a:r>
            <a:r>
              <a:rPr lang="lt-LT" sz="2400" i="1" dirty="0">
                <a:solidFill>
                  <a:schemeClr val="tx2"/>
                </a:solidFill>
                <a:latin typeface="Arial" panose="020B0604020202020204" pitchFamily="34" charset="0"/>
                <a:cs typeface="Arial" panose="020B0604020202020204" pitchFamily="34" charset="0"/>
              </a:rPr>
              <a:t>naudojant Limbinio mokymo(</a:t>
            </a:r>
            <a:r>
              <a:rPr lang="lt-LT" sz="2400" i="1" dirty="0" err="1">
                <a:solidFill>
                  <a:schemeClr val="tx2"/>
                </a:solidFill>
                <a:latin typeface="Arial" panose="020B0604020202020204" pitchFamily="34" charset="0"/>
                <a:cs typeface="Arial" panose="020B0604020202020204" pitchFamily="34" charset="0"/>
              </a:rPr>
              <a:t>si</a:t>
            </a:r>
            <a:r>
              <a:rPr lang="lt-LT" sz="2400" i="1" dirty="0">
                <a:solidFill>
                  <a:schemeClr val="tx2"/>
                </a:solidFill>
                <a:latin typeface="Arial" panose="020B0604020202020204" pitchFamily="34" charset="0"/>
                <a:cs typeface="Arial" panose="020B0604020202020204" pitchFamily="34" charset="0"/>
              </a:rPr>
              <a:t>) TM </a:t>
            </a:r>
            <a:r>
              <a:rPr lang="lt-LT" sz="2400" i="1" dirty="0" smtClean="0">
                <a:solidFill>
                  <a:schemeClr val="tx2"/>
                </a:solidFill>
                <a:latin typeface="Arial" panose="020B0604020202020204" pitchFamily="34" charset="0"/>
                <a:cs typeface="Arial" panose="020B0604020202020204" pitchFamily="34" charset="0"/>
              </a:rPr>
              <a:t>metodą</a:t>
            </a:r>
          </a:p>
          <a:p>
            <a:pPr algn="just"/>
            <a:r>
              <a:rPr lang="lt-LT" sz="2400" i="1" dirty="0" smtClean="0">
                <a:solidFill>
                  <a:schemeClr val="tx2"/>
                </a:solidFill>
                <a:latin typeface="Arial" panose="020B0604020202020204" pitchFamily="34" charset="0"/>
                <a:cs typeface="Arial" panose="020B0604020202020204" pitchFamily="34" charset="0"/>
              </a:rPr>
              <a:t>Socialinių </a:t>
            </a:r>
            <a:r>
              <a:rPr lang="lt-LT" sz="2400" i="1" dirty="0">
                <a:solidFill>
                  <a:schemeClr val="tx2"/>
                </a:solidFill>
                <a:latin typeface="Arial" panose="020B0604020202020204" pitchFamily="34" charset="0"/>
                <a:cs typeface="Arial" panose="020B0604020202020204" pitchFamily="34" charset="0"/>
              </a:rPr>
              <a:t>emocinių įgūdžių užsiėmimai paaugliams pagal programą „</a:t>
            </a:r>
            <a:r>
              <a:rPr lang="lt-LT" sz="2400" i="1" dirty="0" smtClean="0">
                <a:solidFill>
                  <a:schemeClr val="tx2"/>
                </a:solidFill>
                <a:latin typeface="Arial" panose="020B0604020202020204" pitchFamily="34" charset="0"/>
                <a:cs typeface="Arial" panose="020B0604020202020204" pitchFamily="34" charset="0"/>
              </a:rPr>
              <a:t>Tiltai”, skirta </a:t>
            </a:r>
            <a:r>
              <a:rPr lang="lt-LT" sz="2400" i="1" dirty="0">
                <a:solidFill>
                  <a:schemeClr val="tx2"/>
                </a:solidFill>
                <a:latin typeface="Arial" panose="020B0604020202020204" pitchFamily="34" charset="0"/>
                <a:cs typeface="Arial" panose="020B0604020202020204" pitchFamily="34" charset="0"/>
              </a:rPr>
              <a:t>stiprinti psichologinį atsparumą, teigiamoms vertybėms ir nuostatoms </a:t>
            </a:r>
            <a:r>
              <a:rPr lang="lt-LT" sz="2400" i="1" dirty="0" smtClean="0">
                <a:solidFill>
                  <a:schemeClr val="tx2"/>
                </a:solidFill>
                <a:latin typeface="Arial" panose="020B0604020202020204" pitchFamily="34" charset="0"/>
                <a:cs typeface="Arial" panose="020B0604020202020204" pitchFamily="34" charset="0"/>
              </a:rPr>
              <a:t>formuoti</a:t>
            </a:r>
            <a:endParaRPr lang="lt-LT" sz="2400" dirty="0">
              <a:solidFill>
                <a:schemeClr val="tx2"/>
              </a:solidFill>
              <a:latin typeface="Arial" panose="020B0604020202020204" pitchFamily="34" charset="0"/>
              <a:cs typeface="Arial" panose="020B0604020202020204" pitchFamily="34" charset="0"/>
            </a:endParaRPr>
          </a:p>
          <a:p>
            <a:endParaRPr lang="lt-LT" dirty="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34</a:t>
            </a:fld>
            <a:endParaRPr lang="en-US" altLang="en-US"/>
          </a:p>
        </p:txBody>
      </p:sp>
    </p:spTree>
    <p:extLst>
      <p:ext uri="{BB962C8B-B14F-4D97-AF65-F5344CB8AC3E}">
        <p14:creationId xmlns:p14="http://schemas.microsoft.com/office/powerpoint/2010/main" val="411987800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a:latin typeface="Arial" panose="020B0604020202020204" pitchFamily="34" charset="0"/>
                <a:cs typeface="Arial" panose="020B0604020202020204" pitchFamily="34" charset="0"/>
              </a:rPr>
              <a:t>Kitos programos padedančios įgyvendinti SLURŠ </a:t>
            </a:r>
            <a:endParaRPr lang="lt-LT" sz="3600" dirty="0"/>
          </a:p>
        </p:txBody>
      </p:sp>
      <p:sp>
        <p:nvSpPr>
          <p:cNvPr id="3" name="Turinio vietos rezervavimo ženklas 2"/>
          <p:cNvSpPr>
            <a:spLocks noGrp="1"/>
          </p:cNvSpPr>
          <p:nvPr>
            <p:ph idx="1"/>
          </p:nvPr>
        </p:nvSpPr>
        <p:spPr>
          <a:xfrm>
            <a:off x="165696" y="3086100"/>
            <a:ext cx="12241360" cy="6111180"/>
          </a:xfrm>
        </p:spPr>
        <p:txBody>
          <a:bodyPr/>
          <a:lstStyle/>
          <a:p>
            <a:pPr algn="just"/>
            <a:endParaRPr lang="lt-LT" sz="2400" i="1" dirty="0" smtClean="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Buvo </a:t>
            </a:r>
            <a:r>
              <a:rPr lang="lt-LT" sz="2400" i="1" dirty="0">
                <a:solidFill>
                  <a:schemeClr val="tx2"/>
                </a:solidFill>
                <a:latin typeface="Arial" panose="020B0604020202020204" pitchFamily="34" charset="0"/>
                <a:cs typeface="Arial" panose="020B0604020202020204" pitchFamily="34" charset="0"/>
              </a:rPr>
              <a:t>paminėtos: „</a:t>
            </a:r>
            <a:r>
              <a:rPr lang="lt-LT" sz="2400" i="1" dirty="0" err="1">
                <a:solidFill>
                  <a:schemeClr val="tx2"/>
                </a:solidFill>
                <a:latin typeface="Arial" panose="020B0604020202020204" pitchFamily="34" charset="0"/>
                <a:cs typeface="Arial" panose="020B0604020202020204" pitchFamily="34" charset="0"/>
              </a:rPr>
              <a:t>Zipio</a:t>
            </a:r>
            <a:r>
              <a:rPr lang="lt-LT" sz="2400" i="1" dirty="0">
                <a:solidFill>
                  <a:schemeClr val="tx2"/>
                </a:solidFill>
                <a:latin typeface="Arial" panose="020B0604020202020204" pitchFamily="34" charset="0"/>
                <a:cs typeface="Arial" panose="020B0604020202020204" pitchFamily="34" charset="0"/>
              </a:rPr>
              <a:t> draugai“, „Obuolio draugai“, </a:t>
            </a:r>
            <a:r>
              <a:rPr lang="lt-LT" sz="2400" i="1" dirty="0" smtClean="0">
                <a:solidFill>
                  <a:schemeClr val="tx2"/>
                </a:solidFill>
                <a:latin typeface="Arial" panose="020B0604020202020204" pitchFamily="34" charset="0"/>
                <a:cs typeface="Arial" panose="020B0604020202020204" pitchFamily="34" charset="0"/>
              </a:rPr>
              <a:t>„</a:t>
            </a:r>
            <a:r>
              <a:rPr lang="lt-LT" sz="2400" i="1" dirty="0">
                <a:solidFill>
                  <a:schemeClr val="tx2"/>
                </a:solidFill>
                <a:latin typeface="Arial" panose="020B0604020202020204" pitchFamily="34" charset="0"/>
                <a:cs typeface="Arial" panose="020B0604020202020204" pitchFamily="34" charset="0"/>
              </a:rPr>
              <a:t>Antras žingsnis“, „Gyvai“, „Sniego gniūžtė“, „Draugai neturi paslapčių“, „</a:t>
            </a:r>
            <a:r>
              <a:rPr lang="lt-LT" sz="2400" i="1" dirty="0" err="1">
                <a:solidFill>
                  <a:schemeClr val="tx2"/>
                </a:solidFill>
                <a:latin typeface="Arial" panose="020B0604020202020204" pitchFamily="34" charset="0"/>
                <a:cs typeface="Arial" panose="020B0604020202020204" pitchFamily="34" charset="0"/>
              </a:rPr>
              <a:t>Friends</a:t>
            </a:r>
            <a:r>
              <a:rPr lang="lt-LT" sz="2400" i="1" dirty="0">
                <a:solidFill>
                  <a:schemeClr val="tx2"/>
                </a:solidFill>
                <a:latin typeface="Arial" panose="020B0604020202020204" pitchFamily="34" charset="0"/>
                <a:cs typeface="Arial" panose="020B0604020202020204" pitchFamily="34" charset="0"/>
              </a:rPr>
              <a:t>“ (nauja </a:t>
            </a:r>
            <a:r>
              <a:rPr lang="lt-LT" sz="2400" i="1" dirty="0" smtClean="0">
                <a:solidFill>
                  <a:schemeClr val="tx2"/>
                </a:solidFill>
                <a:latin typeface="Arial" panose="020B0604020202020204" pitchFamily="34" charset="0"/>
                <a:cs typeface="Arial" panose="020B0604020202020204" pitchFamily="34" charset="0"/>
              </a:rPr>
              <a:t>programa </a:t>
            </a:r>
            <a:r>
              <a:rPr lang="lt-LT" sz="2400" i="1" dirty="0">
                <a:solidFill>
                  <a:schemeClr val="tx2"/>
                </a:solidFill>
                <a:latin typeface="Arial" panose="020B0604020202020204" pitchFamily="34" charset="0"/>
                <a:cs typeface="Arial" panose="020B0604020202020204" pitchFamily="34" charset="0"/>
              </a:rPr>
              <a:t>Tauragės r. Lauksargių </a:t>
            </a:r>
            <a:r>
              <a:rPr lang="lt-LT" sz="2400" i="1" dirty="0" smtClean="0">
                <a:solidFill>
                  <a:schemeClr val="tx2"/>
                </a:solidFill>
                <a:latin typeface="Arial" panose="020B0604020202020204" pitchFamily="34" charset="0"/>
                <a:cs typeface="Arial" panose="020B0604020202020204" pitchFamily="34" charset="0"/>
              </a:rPr>
              <a:t>pagrindinė </a:t>
            </a:r>
            <a:r>
              <a:rPr lang="lt-LT" sz="2400" i="1" dirty="0">
                <a:solidFill>
                  <a:schemeClr val="tx2"/>
                </a:solidFill>
                <a:latin typeface="Arial" panose="020B0604020202020204" pitchFamily="34" charset="0"/>
                <a:cs typeface="Arial" panose="020B0604020202020204" pitchFamily="34" charset="0"/>
              </a:rPr>
              <a:t>mokykla), „Įveikiame kartu“,  Lytinių neinfekcinių ligų </a:t>
            </a:r>
            <a:r>
              <a:rPr lang="lt-LT" sz="2400" i="1" dirty="0" smtClean="0">
                <a:solidFill>
                  <a:schemeClr val="tx2"/>
                </a:solidFill>
                <a:latin typeface="Arial" panose="020B0604020202020204" pitchFamily="34" charset="0"/>
                <a:cs typeface="Arial" panose="020B0604020202020204" pitchFamily="34" charset="0"/>
              </a:rPr>
              <a:t>profilaktikos programa (Kvėdarna)</a:t>
            </a:r>
          </a:p>
          <a:p>
            <a:pPr algn="just"/>
            <a:r>
              <a:rPr lang="lt-LT" sz="2400" i="1" dirty="0" smtClean="0">
                <a:solidFill>
                  <a:schemeClr val="tx2"/>
                </a:solidFill>
                <a:latin typeface="Arial" panose="020B0604020202020204" pitchFamily="34" charset="0"/>
                <a:cs typeface="Arial" panose="020B0604020202020204" pitchFamily="34" charset="0"/>
              </a:rPr>
              <a:t>Švenčionių Zigmo Žemaičio gimnazijoje šiuo </a:t>
            </a:r>
            <a:r>
              <a:rPr lang="lt-LT" sz="2400" i="1" dirty="0">
                <a:solidFill>
                  <a:schemeClr val="tx2"/>
                </a:solidFill>
                <a:latin typeface="Arial" panose="020B0604020202020204" pitchFamily="34" charset="0"/>
                <a:cs typeface="Arial" panose="020B0604020202020204" pitchFamily="34" charset="0"/>
              </a:rPr>
              <a:t>metu rengiama mokyklos prevencinė programa, kurios prioritetinės sritys būtų prekyba žmonėmis, smurto, žalingų įpročių prevencija, saugaus naudojimosi internetu įgūdžių formavimas (rengimą koordinuoja pagalbos mokiniui specialistai</a:t>
            </a:r>
            <a:r>
              <a:rPr lang="lt-LT" sz="2400" i="1" dirty="0" smtClean="0">
                <a:solidFill>
                  <a:schemeClr val="tx2"/>
                </a:solidFill>
                <a:latin typeface="Arial" panose="020B0604020202020204" pitchFamily="34" charset="0"/>
                <a:cs typeface="Arial" panose="020B0604020202020204" pitchFamily="34" charset="0"/>
              </a:rPr>
              <a:t>)</a:t>
            </a:r>
            <a:endParaRPr lang="lt-LT" sz="2400" i="1" dirty="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35</a:t>
            </a:fld>
            <a:endParaRPr lang="en-US" altLang="en-US"/>
          </a:p>
        </p:txBody>
      </p:sp>
    </p:spTree>
    <p:extLst>
      <p:ext uri="{BB962C8B-B14F-4D97-AF65-F5344CB8AC3E}">
        <p14:creationId xmlns:p14="http://schemas.microsoft.com/office/powerpoint/2010/main" val="309969739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a:latin typeface="Arial" panose="020B0604020202020204" pitchFamily="34" charset="0"/>
                <a:cs typeface="Arial" panose="020B0604020202020204" pitchFamily="34" charset="0"/>
              </a:rPr>
              <a:t>Mokymosi </a:t>
            </a:r>
            <a:r>
              <a:rPr lang="lt-LT" sz="3600" dirty="0" smtClean="0">
                <a:latin typeface="Arial" panose="020B0604020202020204" pitchFamily="34" charset="0"/>
                <a:cs typeface="Arial" panose="020B0604020202020204" pitchFamily="34" charset="0"/>
              </a:rPr>
              <a:t>metodai, </a:t>
            </a:r>
            <a:r>
              <a:rPr lang="lt-LT" sz="3600" dirty="0">
                <a:latin typeface="Arial" panose="020B0604020202020204" pitchFamily="34" charset="0"/>
                <a:cs typeface="Arial" panose="020B0604020202020204" pitchFamily="34" charset="0"/>
              </a:rPr>
              <a:t>kuriais įgyvendinama SLURŠ</a:t>
            </a:r>
          </a:p>
        </p:txBody>
      </p:sp>
      <p:sp>
        <p:nvSpPr>
          <p:cNvPr id="3" name="Turinio vietos rezervavimo ženklas 2"/>
          <p:cNvSpPr>
            <a:spLocks noGrp="1"/>
          </p:cNvSpPr>
          <p:nvPr>
            <p:ph idx="1"/>
          </p:nvPr>
        </p:nvSpPr>
        <p:spPr>
          <a:xfrm>
            <a:off x="165696" y="2932584"/>
            <a:ext cx="12313368" cy="6264696"/>
          </a:xfrm>
        </p:spPr>
        <p:txBody>
          <a:bodyPr/>
          <a:lstStyle/>
          <a:p>
            <a:pPr marL="317500" indent="0">
              <a:buNone/>
            </a:pPr>
            <a:r>
              <a:rPr lang="lt-LT" dirty="0" smtClean="0">
                <a:solidFill>
                  <a:schemeClr val="tx2"/>
                </a:solidFill>
                <a:latin typeface="Arial" panose="020B0604020202020204" pitchFamily="34" charset="0"/>
                <a:cs typeface="Arial" panose="020B0604020202020204" pitchFamily="34" charset="0"/>
              </a:rPr>
              <a:t>Stovyklos</a:t>
            </a:r>
          </a:p>
          <a:p>
            <a:pPr algn="just"/>
            <a:r>
              <a:rPr lang="lt-LT" sz="2400" i="1" dirty="0" smtClean="0">
                <a:solidFill>
                  <a:schemeClr val="tx2"/>
                </a:solidFill>
                <a:latin typeface="Arial" panose="020B0604020202020204" pitchFamily="34" charset="0"/>
                <a:cs typeface="Arial" panose="020B0604020202020204" pitchFamily="34" charset="0"/>
              </a:rPr>
              <a:t>Sveikatingumo </a:t>
            </a:r>
            <a:r>
              <a:rPr lang="lt-LT" sz="2400" i="1" dirty="0">
                <a:solidFill>
                  <a:schemeClr val="tx2"/>
                </a:solidFill>
                <a:latin typeface="Arial" panose="020B0604020202020204" pitchFamily="34" charset="0"/>
                <a:cs typeface="Arial" panose="020B0604020202020204" pitchFamily="34" charset="0"/>
              </a:rPr>
              <a:t>stovykla, „Snaigė“, sveikatingumo renginiai: „Sveikatos mozaika“, „Obuolys vietoj cigaretės“, „Sveikuolių sveikuoliai</a:t>
            </a:r>
            <a:r>
              <a:rPr lang="lt-LT" sz="2400" i="1" dirty="0" smtClean="0">
                <a:solidFill>
                  <a:schemeClr val="tx2"/>
                </a:solidFill>
                <a:latin typeface="Arial" panose="020B0604020202020204" pitchFamily="34" charset="0"/>
                <a:cs typeface="Arial" panose="020B0604020202020204" pitchFamily="34" charset="0"/>
              </a:rPr>
              <a:t>“ (Marijampolė)</a:t>
            </a:r>
          </a:p>
          <a:p>
            <a:pPr algn="just"/>
            <a:r>
              <a:rPr lang="lt-LT" sz="2400" i="1" dirty="0" smtClean="0">
                <a:solidFill>
                  <a:schemeClr val="tx2"/>
                </a:solidFill>
                <a:latin typeface="Arial" panose="020B0604020202020204" pitchFamily="34" charset="0"/>
                <a:cs typeface="Arial" panose="020B0604020202020204" pitchFamily="34" charset="0"/>
              </a:rPr>
              <a:t>Žaidimai</a:t>
            </a:r>
            <a:r>
              <a:rPr lang="lt-LT" sz="2400" i="1" dirty="0">
                <a:solidFill>
                  <a:schemeClr val="tx2"/>
                </a:solidFill>
                <a:latin typeface="Arial" panose="020B0604020202020204" pitchFamily="34" charset="0"/>
                <a:cs typeface="Arial" panose="020B0604020202020204" pitchFamily="34" charset="0"/>
              </a:rPr>
              <a:t>: „Drąsūs, stiprūs, vikrūs“, „Mano klasės mankšta“, „Judėk šokio ritmu“; </a:t>
            </a:r>
            <a:endParaRPr lang="lt-LT" sz="2400" i="1" dirty="0" smtClean="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„Sakydamas ne, sakau – žinau“, </a:t>
            </a:r>
            <a:r>
              <a:rPr lang="lt-LT" sz="240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vyksta judriosios pertraukos </a:t>
            </a:r>
            <a:r>
              <a:rPr lang="lt-LT" sz="2400" i="1" dirty="0" smtClean="0">
                <a:solidFill>
                  <a:schemeClr val="tx2"/>
                </a:solidFill>
                <a:latin typeface="Arial" panose="020B0604020202020204" pitchFamily="34" charset="0"/>
                <a:cs typeface="Arial" panose="020B0604020202020204" pitchFamily="34" charset="0"/>
              </a:rPr>
              <a:t>lauke, </a:t>
            </a:r>
            <a:r>
              <a:rPr lang="lt-LT" sz="2400" i="1" dirty="0">
                <a:solidFill>
                  <a:schemeClr val="tx2"/>
                </a:solidFill>
                <a:latin typeface="Arial" panose="020B0604020202020204" pitchFamily="34" charset="0"/>
                <a:cs typeface="Arial" panose="020B0604020202020204" pitchFamily="34" charset="0"/>
              </a:rPr>
              <a:t>netradicinių sporto šakų varžybos ir kt. </a:t>
            </a:r>
            <a:r>
              <a:rPr lang="lt-LT" sz="2400" i="1" dirty="0" smtClean="0">
                <a:solidFill>
                  <a:schemeClr val="tx2"/>
                </a:solidFill>
                <a:latin typeface="Arial" panose="020B0604020202020204" pitchFamily="34" charset="0"/>
                <a:cs typeface="Arial" panose="020B0604020202020204" pitchFamily="34" charset="0"/>
              </a:rPr>
              <a:t>(Panevėžys)</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a:solidFill>
                  <a:schemeClr val="tx2"/>
                </a:solidFill>
                <a:latin typeface="Arial" panose="020B0604020202020204" pitchFamily="34" charset="0"/>
                <a:cs typeface="Arial" panose="020B0604020202020204" pitchFamily="34" charset="0"/>
              </a:rPr>
              <a:t> </a:t>
            </a:r>
            <a:r>
              <a:rPr lang="lt-LT" sz="2400" i="1" dirty="0" smtClean="0">
                <a:solidFill>
                  <a:schemeClr val="tx2"/>
                </a:solidFill>
                <a:latin typeface="Arial" panose="020B0604020202020204" pitchFamily="34" charset="0"/>
                <a:cs typeface="Arial" panose="020B0604020202020204" pitchFamily="34" charset="0"/>
              </a:rPr>
              <a:t> Vaikų </a:t>
            </a:r>
            <a:r>
              <a:rPr lang="lt-LT" sz="2400" i="1" dirty="0">
                <a:solidFill>
                  <a:schemeClr val="tx2"/>
                </a:solidFill>
                <a:latin typeface="Arial" panose="020B0604020202020204" pitchFamily="34" charset="0"/>
                <a:cs typeface="Arial" panose="020B0604020202020204" pitchFamily="34" charset="0"/>
              </a:rPr>
              <a:t>socializacijos </a:t>
            </a:r>
            <a:r>
              <a:rPr lang="lt-LT" sz="2400" i="1" dirty="0" smtClean="0">
                <a:solidFill>
                  <a:schemeClr val="tx2"/>
                </a:solidFill>
                <a:latin typeface="Arial" panose="020B0604020202020204" pitchFamily="34" charset="0"/>
                <a:cs typeface="Arial" panose="020B0604020202020204" pitchFamily="34" charset="0"/>
              </a:rPr>
              <a:t>stovyklos </a:t>
            </a:r>
            <a:r>
              <a:rPr lang="lt-LT" sz="2400" i="1" dirty="0">
                <a:solidFill>
                  <a:schemeClr val="tx2"/>
                </a:solidFill>
                <a:latin typeface="Arial" panose="020B0604020202020204" pitchFamily="34" charset="0"/>
                <a:cs typeface="Arial" panose="020B0604020202020204" pitchFamily="34" charset="0"/>
              </a:rPr>
              <a:t>„Sveikatos idėjų klubas“, „</a:t>
            </a:r>
            <a:r>
              <a:rPr lang="lt-LT" sz="2400" i="1" dirty="0" err="1">
                <a:solidFill>
                  <a:schemeClr val="tx2"/>
                </a:solidFill>
                <a:latin typeface="Arial" panose="020B0604020202020204" pitchFamily="34" charset="0"/>
                <a:cs typeface="Arial" panose="020B0604020202020204" pitchFamily="34" charset="0"/>
              </a:rPr>
              <a:t>Sveikatiados</a:t>
            </a:r>
            <a:r>
              <a:rPr lang="lt-LT" sz="2400" i="1" dirty="0">
                <a:solidFill>
                  <a:schemeClr val="tx2"/>
                </a:solidFill>
                <a:latin typeface="Arial" panose="020B0604020202020204" pitchFamily="34" charset="0"/>
                <a:cs typeface="Arial" panose="020B0604020202020204" pitchFamily="34" charset="0"/>
              </a:rPr>
              <a:t> maisto detektyvai“, „</a:t>
            </a:r>
            <a:r>
              <a:rPr lang="lt-LT" sz="2400" i="1" dirty="0" err="1">
                <a:solidFill>
                  <a:schemeClr val="tx2"/>
                </a:solidFill>
                <a:latin typeface="Arial" panose="020B0604020202020204" pitchFamily="34" charset="0"/>
                <a:cs typeface="Arial" panose="020B0604020202020204" pitchFamily="34" charset="0"/>
              </a:rPr>
              <a:t>Mankštiada</a:t>
            </a:r>
            <a:r>
              <a:rPr lang="lt-LT" sz="2400" i="1" dirty="0">
                <a:solidFill>
                  <a:schemeClr val="tx2"/>
                </a:solidFill>
                <a:latin typeface="Arial" panose="020B0604020202020204" pitchFamily="34" charset="0"/>
                <a:cs typeface="Arial" panose="020B0604020202020204" pitchFamily="34" charset="0"/>
              </a:rPr>
              <a:t>“ ir kt. </a:t>
            </a:r>
            <a:endParaRPr lang="lt-LT" sz="2400" i="1" dirty="0" smtClean="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36</a:t>
            </a:fld>
            <a:endParaRPr lang="en-US" altLang="en-US"/>
          </a:p>
        </p:txBody>
      </p:sp>
    </p:spTree>
    <p:extLst>
      <p:ext uri="{BB962C8B-B14F-4D97-AF65-F5344CB8AC3E}">
        <p14:creationId xmlns:p14="http://schemas.microsoft.com/office/powerpoint/2010/main" val="148168595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a:latin typeface="Arial" panose="020B0604020202020204" pitchFamily="34" charset="0"/>
                <a:cs typeface="Arial" panose="020B0604020202020204" pitchFamily="34" charset="0"/>
              </a:rPr>
              <a:t>Mokymosi </a:t>
            </a:r>
            <a:r>
              <a:rPr lang="lt-LT" sz="3600" dirty="0" smtClean="0">
                <a:latin typeface="Arial" panose="020B0604020202020204" pitchFamily="34" charset="0"/>
                <a:cs typeface="Arial" panose="020B0604020202020204" pitchFamily="34" charset="0"/>
              </a:rPr>
              <a:t>metodai, </a:t>
            </a:r>
            <a:r>
              <a:rPr lang="lt-LT" sz="3600" dirty="0">
                <a:latin typeface="Arial" panose="020B0604020202020204" pitchFamily="34" charset="0"/>
                <a:cs typeface="Arial" panose="020B0604020202020204" pitchFamily="34" charset="0"/>
              </a:rPr>
              <a:t>kuriais įgyvendinama SLURŠ</a:t>
            </a:r>
          </a:p>
        </p:txBody>
      </p:sp>
      <p:sp>
        <p:nvSpPr>
          <p:cNvPr id="3" name="Turinio vietos rezervavimo ženklas 2"/>
          <p:cNvSpPr>
            <a:spLocks noGrp="1"/>
          </p:cNvSpPr>
          <p:nvPr>
            <p:ph idx="1"/>
          </p:nvPr>
        </p:nvSpPr>
        <p:spPr>
          <a:xfrm>
            <a:off x="317500" y="2932584"/>
            <a:ext cx="12233572" cy="6192688"/>
          </a:xfrm>
        </p:spPr>
        <p:txBody>
          <a:bodyPr/>
          <a:lstStyle/>
          <a:p>
            <a:pPr algn="just"/>
            <a:endParaRPr lang="lt-LT" sz="2400" i="1" dirty="0" smtClean="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Organizuojamos apskrito stalo diskusijos lytiškumo </a:t>
            </a:r>
            <a:r>
              <a:rPr lang="lt-LT" sz="2400" i="1" dirty="0">
                <a:solidFill>
                  <a:schemeClr val="tx2"/>
                </a:solidFill>
                <a:latin typeface="Arial" panose="020B0604020202020204" pitchFamily="34" charset="0"/>
                <a:cs typeface="Arial" panose="020B0604020202020204" pitchFamily="34" charset="0"/>
              </a:rPr>
              <a:t>ugdymo bei pasirengimo šeimai klausimais </a:t>
            </a:r>
            <a:r>
              <a:rPr lang="lt-LT" sz="2400" i="1" dirty="0" smtClean="0">
                <a:solidFill>
                  <a:schemeClr val="tx2"/>
                </a:solidFill>
                <a:latin typeface="Arial" panose="020B0604020202020204" pitchFamily="34" charset="0"/>
                <a:cs typeface="Arial" panose="020B0604020202020204" pitchFamily="34" charset="0"/>
              </a:rPr>
              <a:t>su </a:t>
            </a:r>
            <a:r>
              <a:rPr lang="lt-LT" sz="2400" i="1" dirty="0">
                <a:solidFill>
                  <a:schemeClr val="tx2"/>
                </a:solidFill>
                <a:latin typeface="Arial" panose="020B0604020202020204" pitchFamily="34" charset="0"/>
                <a:cs typeface="Arial" panose="020B0604020202020204" pitchFamily="34" charset="0"/>
              </a:rPr>
              <a:t>Kauno arkivyskupijos </a:t>
            </a:r>
            <a:r>
              <a:rPr lang="lt-LT" sz="2400" i="1" dirty="0" smtClean="0">
                <a:solidFill>
                  <a:schemeClr val="tx2"/>
                </a:solidFill>
                <a:latin typeface="Arial" panose="020B0604020202020204" pitchFamily="34" charset="0"/>
                <a:cs typeface="Arial" panose="020B0604020202020204" pitchFamily="34" charset="0"/>
              </a:rPr>
              <a:t>savanoriais (Kaunas)</a:t>
            </a:r>
          </a:p>
          <a:p>
            <a:pPr algn="just"/>
            <a:r>
              <a:rPr lang="lt-LT" sz="2400" i="1" dirty="0">
                <a:solidFill>
                  <a:schemeClr val="tx2"/>
                </a:solidFill>
                <a:latin typeface="Arial" panose="020B0604020202020204" pitchFamily="34" charset="0"/>
                <a:cs typeface="Arial" panose="020B0604020202020204" pitchFamily="34" charset="0"/>
              </a:rPr>
              <a:t>Ugdymo procese taikomi </a:t>
            </a:r>
            <a:r>
              <a:rPr lang="lt-LT" sz="2400" i="1" dirty="0" smtClean="0">
                <a:solidFill>
                  <a:schemeClr val="tx2"/>
                </a:solidFill>
                <a:latin typeface="Arial" panose="020B0604020202020204" pitchFamily="34" charset="0"/>
                <a:cs typeface="Arial" panose="020B0604020202020204" pitchFamily="34" charset="0"/>
              </a:rPr>
              <a:t>sveikatą ir </a:t>
            </a:r>
            <a:r>
              <a:rPr lang="lt-LT" sz="2400" i="1" dirty="0">
                <a:solidFill>
                  <a:schemeClr val="tx2"/>
                </a:solidFill>
                <a:latin typeface="Arial" panose="020B0604020202020204" pitchFamily="34" charset="0"/>
                <a:cs typeface="Arial" panose="020B0604020202020204" pitchFamily="34" charset="0"/>
              </a:rPr>
              <a:t>pasirengimą šeimai ugdantys  aktyvūs mokymo(</a:t>
            </a:r>
            <a:r>
              <a:rPr lang="lt-LT" sz="2400" i="1" dirty="0" err="1">
                <a:solidFill>
                  <a:schemeClr val="tx2"/>
                </a:solidFill>
                <a:latin typeface="Arial" panose="020B0604020202020204" pitchFamily="34" charset="0"/>
                <a:cs typeface="Arial" panose="020B0604020202020204" pitchFamily="34" charset="0"/>
              </a:rPr>
              <a:t>si</a:t>
            </a:r>
            <a:r>
              <a:rPr lang="lt-LT" sz="2400" i="1" dirty="0">
                <a:solidFill>
                  <a:schemeClr val="tx2"/>
                </a:solidFill>
                <a:latin typeface="Arial" panose="020B0604020202020204" pitchFamily="34" charset="0"/>
                <a:cs typeface="Arial" panose="020B0604020202020204" pitchFamily="34" charset="0"/>
              </a:rPr>
              <a:t>) metodai: projektinė veikla, sveikatingumo </a:t>
            </a:r>
            <a:r>
              <a:rPr lang="lt-LT" sz="2400" i="1" dirty="0" smtClean="0">
                <a:solidFill>
                  <a:schemeClr val="tx2"/>
                </a:solidFill>
                <a:latin typeface="Arial" panose="020B0604020202020204" pitchFamily="34" charset="0"/>
                <a:cs typeface="Arial" panose="020B0604020202020204" pitchFamily="34" charset="0"/>
              </a:rPr>
              <a:t>renginiai, žygiai</a:t>
            </a:r>
            <a:r>
              <a:rPr lang="lt-LT" sz="2400" i="1" dirty="0">
                <a:solidFill>
                  <a:schemeClr val="tx2"/>
                </a:solidFill>
                <a:latin typeface="Arial" panose="020B0604020202020204" pitchFamily="34" charset="0"/>
                <a:cs typeface="Arial" panose="020B0604020202020204" pitchFamily="34" charset="0"/>
              </a:rPr>
              <a:t>, projektai, </a:t>
            </a:r>
            <a:r>
              <a:rPr lang="lt-LT" sz="2400" i="1" dirty="0" err="1">
                <a:solidFill>
                  <a:schemeClr val="tx2"/>
                </a:solidFill>
                <a:latin typeface="Arial" panose="020B0604020202020204" pitchFamily="34" charset="0"/>
                <a:cs typeface="Arial" panose="020B0604020202020204" pitchFamily="34" charset="0"/>
              </a:rPr>
              <a:t>judumo</a:t>
            </a:r>
            <a:r>
              <a:rPr lang="lt-LT" sz="2400" i="1" dirty="0">
                <a:solidFill>
                  <a:schemeClr val="tx2"/>
                </a:solidFill>
                <a:latin typeface="Arial" panose="020B0604020202020204" pitchFamily="34" charset="0"/>
                <a:cs typeface="Arial" panose="020B0604020202020204" pitchFamily="34" charset="0"/>
              </a:rPr>
              <a:t> savaitės, </a:t>
            </a:r>
            <a:r>
              <a:rPr lang="lt-LT" sz="2400" i="1" dirty="0" smtClean="0">
                <a:solidFill>
                  <a:schemeClr val="tx2"/>
                </a:solidFill>
                <a:latin typeface="Arial" panose="020B0604020202020204" pitchFamily="34" charset="0"/>
                <a:cs typeface="Arial" panose="020B0604020202020204" pitchFamily="34" charset="0"/>
              </a:rPr>
              <a:t>turnyrai, </a:t>
            </a:r>
            <a:r>
              <a:rPr lang="lt-LT" sz="2400" i="1" dirty="0">
                <a:solidFill>
                  <a:schemeClr val="tx2"/>
                </a:solidFill>
                <a:latin typeface="Arial" panose="020B0604020202020204" pitchFamily="34" charset="0"/>
                <a:cs typeface="Arial" panose="020B0604020202020204" pitchFamily="34" charset="0"/>
              </a:rPr>
              <a:t>ekskursijos, </a:t>
            </a:r>
            <a:r>
              <a:rPr lang="lt-LT" sz="2400" i="1" dirty="0" err="1">
                <a:solidFill>
                  <a:schemeClr val="tx2"/>
                </a:solidFill>
                <a:latin typeface="Arial" panose="020B0604020202020204" pitchFamily="34" charset="0"/>
                <a:cs typeface="Arial" panose="020B0604020202020204" pitchFamily="34" charset="0"/>
              </a:rPr>
              <a:t>patyriminės</a:t>
            </a:r>
            <a:r>
              <a:rPr lang="lt-LT" sz="2400" i="1" dirty="0">
                <a:solidFill>
                  <a:schemeClr val="tx2"/>
                </a:solidFill>
                <a:latin typeface="Arial" panose="020B0604020202020204" pitchFamily="34" charset="0"/>
                <a:cs typeface="Arial" panose="020B0604020202020204" pitchFamily="34" charset="0"/>
              </a:rPr>
              <a:t> stovyklos, </a:t>
            </a:r>
            <a:r>
              <a:rPr lang="lt-LT" sz="2400" i="1" dirty="0" smtClean="0">
                <a:solidFill>
                  <a:schemeClr val="tx2"/>
                </a:solidFill>
                <a:latin typeface="Arial" panose="020B0604020202020204" pitchFamily="34" charset="0"/>
                <a:cs typeface="Arial" panose="020B0604020202020204" pitchFamily="34" charset="0"/>
              </a:rPr>
              <a:t>tiriamieji </a:t>
            </a:r>
            <a:r>
              <a:rPr lang="lt-LT" sz="2400" i="1" dirty="0">
                <a:solidFill>
                  <a:schemeClr val="tx2"/>
                </a:solidFill>
                <a:latin typeface="Arial" panose="020B0604020202020204" pitchFamily="34" charset="0"/>
                <a:cs typeface="Arial" panose="020B0604020202020204" pitchFamily="34" charset="0"/>
              </a:rPr>
              <a:t>darbai VGTU, ASU, LAMMC laboratorijose, situacijų </a:t>
            </a:r>
            <a:r>
              <a:rPr lang="lt-LT" sz="2400" i="1" dirty="0" smtClean="0">
                <a:solidFill>
                  <a:schemeClr val="tx2"/>
                </a:solidFill>
                <a:latin typeface="Arial" panose="020B0604020202020204" pitchFamily="34" charset="0"/>
                <a:cs typeface="Arial" panose="020B0604020202020204" pitchFamily="34" charset="0"/>
              </a:rPr>
              <a:t>modeliavimai (Kaunas)</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a:solidFill>
                  <a:schemeClr val="tx2"/>
                </a:solidFill>
                <a:latin typeface="Arial" panose="020B0604020202020204" pitchFamily="34" charset="0"/>
                <a:cs typeface="Arial" panose="020B0604020202020204" pitchFamily="34" charset="0"/>
              </a:rPr>
              <a:t>Konkursas „Interneto pavojai“, įvairios viktorinos, sveikatingumo savaitė, susitikimai su psichologais, psichikos sveikatos savaitė, meno terapijos užsiėmimai,  sveikos mitybos popietės, paskaitos, gerumo akcijos, </a:t>
            </a:r>
            <a:r>
              <a:rPr lang="lt-LT" sz="2400" i="1" dirty="0" smtClean="0">
                <a:solidFill>
                  <a:schemeClr val="tx2"/>
                </a:solidFill>
                <a:latin typeface="Arial" panose="020B0604020202020204" pitchFamily="34" charset="0"/>
                <a:cs typeface="Arial" panose="020B0604020202020204" pitchFamily="34" charset="0"/>
              </a:rPr>
              <a:t>konkursai (Vilnius)</a:t>
            </a:r>
          </a:p>
          <a:p>
            <a:pPr marL="317500" indent="0">
              <a:buNone/>
            </a:pPr>
            <a:endParaRPr lang="lt-LT" dirty="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37</a:t>
            </a:fld>
            <a:endParaRPr lang="en-US" altLang="en-US"/>
          </a:p>
        </p:txBody>
      </p:sp>
    </p:spTree>
    <p:extLst>
      <p:ext uri="{BB962C8B-B14F-4D97-AF65-F5344CB8AC3E}">
        <p14:creationId xmlns:p14="http://schemas.microsoft.com/office/powerpoint/2010/main" val="261977976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latin typeface="Arial" panose="020B0604020202020204" pitchFamily="34" charset="0"/>
                <a:cs typeface="Arial" panose="020B0604020202020204" pitchFamily="34" charset="0"/>
              </a:rPr>
              <a:t>Mokymosi metodai, kuriais įgyvendinama SLURŠ</a:t>
            </a:r>
            <a:endParaRPr lang="lt-LT" sz="36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165696" y="3086100"/>
            <a:ext cx="12241360" cy="6111180"/>
          </a:xfrm>
        </p:spPr>
        <p:txBody>
          <a:bodyPr/>
          <a:lstStyle/>
          <a:p>
            <a:pPr marL="317500" lvl="0" indent="0">
              <a:buNone/>
            </a:pPr>
            <a:r>
              <a:rPr lang="lt-LT" dirty="0">
                <a:solidFill>
                  <a:schemeClr val="tx2"/>
                </a:solidFill>
                <a:latin typeface="Arial" panose="020B0604020202020204" pitchFamily="34" charset="0"/>
                <a:cs typeface="Arial" panose="020B0604020202020204" pitchFamily="34" charset="0"/>
              </a:rPr>
              <a:t>Projektinė </a:t>
            </a:r>
            <a:r>
              <a:rPr lang="lt-LT" dirty="0" smtClean="0">
                <a:solidFill>
                  <a:schemeClr val="tx2"/>
                </a:solidFill>
                <a:latin typeface="Arial" panose="020B0604020202020204" pitchFamily="34" charset="0"/>
                <a:cs typeface="Arial" panose="020B0604020202020204" pitchFamily="34" charset="0"/>
              </a:rPr>
              <a:t>veikla </a:t>
            </a:r>
            <a:endParaRPr lang="lt-LT" dirty="0">
              <a:solidFill>
                <a:schemeClr val="tx2"/>
              </a:solidFill>
              <a:latin typeface="Arial" panose="020B0604020202020204" pitchFamily="34" charset="0"/>
              <a:cs typeface="Arial" panose="020B0604020202020204" pitchFamily="34" charset="0"/>
            </a:endParaRPr>
          </a:p>
          <a:p>
            <a:pPr lvl="0" algn="just"/>
            <a:r>
              <a:rPr lang="lt-LT" sz="2400" i="1" dirty="0">
                <a:solidFill>
                  <a:schemeClr val="tx2"/>
                </a:solidFill>
                <a:latin typeface="Arial" panose="020B0604020202020204" pitchFamily="34" charset="0"/>
                <a:cs typeface="Arial" panose="020B0604020202020204" pitchFamily="34" charset="0"/>
              </a:rPr>
              <a:t>LR ŠMM inicijuotas konkursas „Būkime </a:t>
            </a:r>
            <a:r>
              <a:rPr lang="lt-LT" sz="2400" i="1" dirty="0" smtClean="0">
                <a:solidFill>
                  <a:schemeClr val="tx2"/>
                </a:solidFill>
                <a:latin typeface="Arial" panose="020B0604020202020204" pitchFamily="34" charset="0"/>
                <a:cs typeface="Arial" panose="020B0604020202020204" pitchFamily="34" charset="0"/>
              </a:rPr>
              <a:t>kartu“, respublikiniai </a:t>
            </a:r>
            <a:r>
              <a:rPr lang="lt-LT" sz="2400" i="1" dirty="0">
                <a:solidFill>
                  <a:schemeClr val="tx2"/>
                </a:solidFill>
                <a:latin typeface="Arial" panose="020B0604020202020204" pitchFamily="34" charset="0"/>
                <a:cs typeface="Arial" panose="020B0604020202020204" pitchFamily="34" charset="0"/>
              </a:rPr>
              <a:t>– </a:t>
            </a:r>
            <a:r>
              <a:rPr lang="lt-LT" sz="2400" i="1" dirty="0" err="1">
                <a:solidFill>
                  <a:schemeClr val="tx2"/>
                </a:solidFill>
                <a:latin typeface="Arial" panose="020B0604020202020204" pitchFamily="34" charset="0"/>
                <a:cs typeface="Arial" panose="020B0604020202020204" pitchFamily="34" charset="0"/>
              </a:rPr>
              <a:t>Sveikatiada</a:t>
            </a:r>
            <a:r>
              <a:rPr lang="lt-LT" sz="2400" i="1" dirty="0">
                <a:solidFill>
                  <a:schemeClr val="tx2"/>
                </a:solidFill>
                <a:latin typeface="Arial" panose="020B0604020202020204" pitchFamily="34" charset="0"/>
                <a:cs typeface="Arial" panose="020B0604020202020204" pitchFamily="34" charset="0"/>
              </a:rPr>
              <a:t>, </a:t>
            </a:r>
            <a:r>
              <a:rPr lang="lt-LT" sz="2400" i="1" dirty="0" smtClean="0">
                <a:solidFill>
                  <a:schemeClr val="tx2"/>
                </a:solidFill>
                <a:latin typeface="Arial" panose="020B0604020202020204" pitchFamily="34" charset="0"/>
                <a:cs typeface="Arial" panose="020B0604020202020204" pitchFamily="34" charset="0"/>
              </a:rPr>
              <a:t>„Renkuosi pats“, „Svajonių dirbtuvės“, „</a:t>
            </a:r>
            <a:r>
              <a:rPr lang="lt-LT" sz="2400" i="1" dirty="0">
                <a:solidFill>
                  <a:schemeClr val="tx2"/>
                </a:solidFill>
                <a:latin typeface="Arial" panose="020B0604020202020204" pitchFamily="34" charset="0"/>
                <a:cs typeface="Arial" panose="020B0604020202020204" pitchFamily="34" charset="0"/>
              </a:rPr>
              <a:t>Išmokime aktyviai ilsėtis“, </a:t>
            </a:r>
            <a:r>
              <a:rPr lang="lt-LT" sz="2400" i="1" dirty="0" smtClean="0">
                <a:solidFill>
                  <a:schemeClr val="tx2"/>
                </a:solidFill>
                <a:latin typeface="Arial" panose="020B0604020202020204" pitchFamily="34" charset="0"/>
                <a:cs typeface="Arial" panose="020B0604020202020204" pitchFamily="34" charset="0"/>
              </a:rPr>
              <a:t>projektas </a:t>
            </a:r>
            <a:r>
              <a:rPr lang="lt-LT" sz="2400" i="1" dirty="0">
                <a:solidFill>
                  <a:schemeClr val="tx2"/>
                </a:solidFill>
                <a:latin typeface="Arial" panose="020B0604020202020204" pitchFamily="34" charset="0"/>
                <a:cs typeface="Arial" panose="020B0604020202020204" pitchFamily="34" charset="0"/>
              </a:rPr>
              <a:t>„Sveikata visiems</a:t>
            </a:r>
            <a:r>
              <a:rPr lang="lt-LT" sz="2400" i="1" dirty="0" smtClean="0">
                <a:solidFill>
                  <a:schemeClr val="tx2"/>
                </a:solidFill>
                <a:latin typeface="Arial" panose="020B0604020202020204" pitchFamily="34" charset="0"/>
                <a:cs typeface="Arial" panose="020B0604020202020204" pitchFamily="34" charset="0"/>
              </a:rPr>
              <a:t>“</a:t>
            </a:r>
            <a:endParaRPr lang="lt-LT" sz="2400" i="1" dirty="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Daugelis </a:t>
            </a:r>
            <a:r>
              <a:rPr lang="lt-LT" sz="2400" i="1" dirty="0">
                <a:solidFill>
                  <a:schemeClr val="tx2"/>
                </a:solidFill>
                <a:latin typeface="Arial" panose="020B0604020202020204" pitchFamily="34" charset="0"/>
                <a:cs typeface="Arial" panose="020B0604020202020204" pitchFamily="34" charset="0"/>
              </a:rPr>
              <a:t>mokyklinių projektų, integruojančių SLURŠ temas, nukreiptas į edukacinių ir poilsio erdvių </a:t>
            </a:r>
            <a:r>
              <a:rPr lang="lt-LT" sz="2400" i="1" dirty="0" smtClean="0">
                <a:solidFill>
                  <a:schemeClr val="tx2"/>
                </a:solidFill>
                <a:latin typeface="Arial" panose="020B0604020202020204" pitchFamily="34" charset="0"/>
                <a:cs typeface="Arial" panose="020B0604020202020204" pitchFamily="34" charset="0"/>
              </a:rPr>
              <a:t>kūrimą </a:t>
            </a:r>
            <a:r>
              <a:rPr lang="lt-LT" sz="2400" i="1" dirty="0">
                <a:solidFill>
                  <a:schemeClr val="tx2"/>
                </a:solidFill>
                <a:latin typeface="Arial" panose="020B0604020202020204" pitchFamily="34" charset="0"/>
                <a:cs typeface="Arial" panose="020B0604020202020204" pitchFamily="34" charset="0"/>
              </a:rPr>
              <a:t>,,Atverk paguodos skrynelę“, ,,Verkiantis </a:t>
            </a:r>
            <a:r>
              <a:rPr lang="lt-LT" sz="2400" i="1" dirty="0" err="1">
                <a:solidFill>
                  <a:schemeClr val="tx2"/>
                </a:solidFill>
                <a:latin typeface="Arial" panose="020B0604020202020204" pitchFamily="34" charset="0"/>
                <a:cs typeface="Arial" panose="020B0604020202020204" pitchFamily="34" charset="0"/>
              </a:rPr>
              <a:t>sėdmaišis</a:t>
            </a:r>
            <a:r>
              <a:rPr lang="lt-LT" sz="2400" i="1" dirty="0">
                <a:solidFill>
                  <a:schemeClr val="tx2"/>
                </a:solidFill>
                <a:latin typeface="Arial" panose="020B0604020202020204" pitchFamily="34" charset="0"/>
                <a:cs typeface="Arial" panose="020B0604020202020204" pitchFamily="34" charset="0"/>
              </a:rPr>
              <a:t>“ ir </a:t>
            </a:r>
            <a:r>
              <a:rPr lang="lt-LT" sz="2400" i="1" dirty="0" smtClean="0">
                <a:solidFill>
                  <a:schemeClr val="tx2"/>
                </a:solidFill>
                <a:latin typeface="Arial" panose="020B0604020202020204" pitchFamily="34" charset="0"/>
                <a:cs typeface="Arial" panose="020B0604020202020204" pitchFamily="34" charset="0"/>
              </a:rPr>
              <a:t>kt</a:t>
            </a:r>
            <a:r>
              <a:rPr lang="lt-LT" sz="2400" i="1" dirty="0">
                <a:solidFill>
                  <a:schemeClr val="tx2"/>
                </a:solidFill>
                <a:latin typeface="Arial" panose="020B0604020202020204" pitchFamily="34" charset="0"/>
                <a:cs typeface="Arial" panose="020B0604020202020204" pitchFamily="34" charset="0"/>
              </a:rPr>
              <a:t>.</a:t>
            </a:r>
            <a:endParaRPr lang="lt-LT" sz="2400" i="1" dirty="0" smtClean="0">
              <a:solidFill>
                <a:schemeClr val="tx2"/>
              </a:solidFill>
              <a:latin typeface="Arial" panose="020B0604020202020204" pitchFamily="34" charset="0"/>
              <a:cs typeface="Arial" panose="020B0604020202020204" pitchFamily="34" charset="0"/>
            </a:endParaRPr>
          </a:p>
          <a:p>
            <a:pPr algn="just"/>
            <a:r>
              <a:rPr lang="lt-LT" sz="2400" i="1" dirty="0" smtClean="0">
                <a:solidFill>
                  <a:schemeClr val="tx2"/>
                </a:solidFill>
                <a:latin typeface="Arial" panose="020B0604020202020204" pitchFamily="34" charset="0"/>
                <a:cs typeface="Arial" panose="020B0604020202020204" pitchFamily="34" charset="0"/>
              </a:rPr>
              <a:t>  </a:t>
            </a:r>
            <a:r>
              <a:rPr lang="lt-LT" sz="2400" i="1" dirty="0">
                <a:solidFill>
                  <a:schemeClr val="tx2"/>
                </a:solidFill>
                <a:latin typeface="Arial" panose="020B0604020202020204" pitchFamily="34" charset="0"/>
                <a:cs typeface="Arial" panose="020B0604020202020204" pitchFamily="34" charset="0"/>
              </a:rPr>
              <a:t>Sporto dienos, Žmogaus saugos diena, Solidarumo bėgimas, Tolerancijos </a:t>
            </a:r>
            <a:r>
              <a:rPr lang="lt-LT" sz="2400" i="1" dirty="0" smtClean="0">
                <a:solidFill>
                  <a:schemeClr val="tx2"/>
                </a:solidFill>
                <a:latin typeface="Arial" panose="020B0604020202020204" pitchFamily="34" charset="0"/>
                <a:cs typeface="Arial" panose="020B0604020202020204" pitchFamily="34" charset="0"/>
              </a:rPr>
              <a:t>diena</a:t>
            </a:r>
          </a:p>
          <a:p>
            <a:pPr marL="317500" indent="0" algn="just">
              <a:buNone/>
            </a:pPr>
            <a:endParaRPr lang="lt-LT" sz="2400" i="1" dirty="0" smtClean="0">
              <a:solidFill>
                <a:schemeClr val="tx2"/>
              </a:solidFill>
              <a:latin typeface="Arial" panose="020B0604020202020204" pitchFamily="34" charset="0"/>
              <a:cs typeface="Arial" panose="020B0604020202020204" pitchFamily="34" charset="0"/>
            </a:endParaRPr>
          </a:p>
          <a:p>
            <a:pPr marL="317500" indent="0" algn="just">
              <a:buNone/>
            </a:pPr>
            <a:endParaRPr lang="lt-LT" sz="2400" i="1" dirty="0" smtClean="0">
              <a:solidFill>
                <a:schemeClr val="tx2"/>
              </a:solidFill>
              <a:latin typeface="Arial" panose="020B0604020202020204" pitchFamily="34" charset="0"/>
              <a:cs typeface="Arial" panose="020B0604020202020204" pitchFamily="34" charset="0"/>
            </a:endParaRPr>
          </a:p>
          <a:p>
            <a:pPr marL="317500" indent="0" algn="just">
              <a:buNone/>
            </a:pPr>
            <a:endParaRPr lang="lt-LT" sz="2400" i="1" dirty="0">
              <a:solidFill>
                <a:schemeClr val="tx2"/>
              </a:solidFill>
              <a:latin typeface="Arial" panose="020B0604020202020204" pitchFamily="34" charset="0"/>
              <a:cs typeface="Arial" panose="020B0604020202020204" pitchFamily="34" charset="0"/>
            </a:endParaRPr>
          </a:p>
          <a:p>
            <a:pPr marL="317500" indent="0" algn="just">
              <a:buNone/>
            </a:pPr>
            <a:endParaRPr lang="lt-LT" sz="2400" i="1" dirty="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38</a:t>
            </a:fld>
            <a:endParaRPr lang="en-US" altLang="en-US"/>
          </a:p>
        </p:txBody>
      </p:sp>
    </p:spTree>
    <p:extLst>
      <p:ext uri="{BB962C8B-B14F-4D97-AF65-F5344CB8AC3E}">
        <p14:creationId xmlns:p14="http://schemas.microsoft.com/office/powerpoint/2010/main" val="44117196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4338"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079327" y="1539007"/>
            <a:ext cx="7198359" cy="387798"/>
          </a:xfrm>
          <a:prstGeom prst="rect">
            <a:avLst/>
          </a:prstGeom>
          <a:solidFill>
            <a:srgbClr val="DFF133"/>
          </a:solidFill>
          <a:ln w="38100">
            <a:solidFill>
              <a:schemeClr val="accent6">
                <a:lumMod val="75000"/>
              </a:schemeClr>
            </a:solidFill>
          </a:ln>
        </p:spPr>
        <p:txBody>
          <a:bodyPr>
            <a:spAutoFit/>
          </a:bodyPr>
          <a:lstStyle/>
          <a:p>
            <a:pPr algn="ctr" eaLnBrk="1" fontAlgn="auto" hangingPunct="1">
              <a:spcBef>
                <a:spcPts val="0"/>
              </a:spcBef>
              <a:spcAft>
                <a:spcPts val="0"/>
              </a:spcAft>
              <a:defRPr/>
            </a:pPr>
            <a:r>
              <a:rPr lang="lt-LT" sz="1920" dirty="0">
                <a:solidFill>
                  <a:prstClr val="black"/>
                </a:solidFill>
                <a:latin typeface="Calibri"/>
                <a:ea typeface="+mn-ea"/>
                <a:cs typeface="+mn-cs"/>
              </a:rPr>
              <a:t>Mokytojų ir kitų atsakingų asmenų kompetencijų tobulinimas </a:t>
            </a:r>
          </a:p>
        </p:txBody>
      </p:sp>
      <p:sp>
        <p:nvSpPr>
          <p:cNvPr id="12" name="Stačiakampis 11"/>
          <p:cNvSpPr/>
          <p:nvPr/>
        </p:nvSpPr>
        <p:spPr>
          <a:xfrm>
            <a:off x="562187" y="1766147"/>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4341"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4342"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4343" name="Paveikslėlis 16"/>
          <p:cNvPicPr>
            <a:picLocks noChangeAspect="1"/>
          </p:cNvPicPr>
          <p:nvPr/>
        </p:nvPicPr>
        <p:blipFill>
          <a:blip r:embed="rId3"/>
          <a:srcRect/>
          <a:stretch>
            <a:fillRect/>
          </a:stretch>
        </p:blipFill>
        <p:spPr bwMode="auto">
          <a:xfrm>
            <a:off x="10957561" y="1612054"/>
            <a:ext cx="1691639" cy="616373"/>
          </a:xfrm>
          <a:prstGeom prst="rect">
            <a:avLst/>
          </a:prstGeom>
          <a:noFill/>
          <a:ln w="9525">
            <a:noFill/>
            <a:miter lim="800000"/>
            <a:headEnd/>
            <a:tailEnd/>
          </a:ln>
        </p:spPr>
      </p:pic>
      <p:sp>
        <p:nvSpPr>
          <p:cNvPr id="21" name="Stačiakampis 20"/>
          <p:cNvSpPr/>
          <p:nvPr/>
        </p:nvSpPr>
        <p:spPr>
          <a:xfrm>
            <a:off x="562187" y="2653454"/>
            <a:ext cx="6443134"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Pedagogai sistemingai tobulina kvalifikaciją</a:t>
            </a:r>
          </a:p>
        </p:txBody>
      </p:sp>
      <p:sp>
        <p:nvSpPr>
          <p:cNvPr id="22" name="Stačiakampis 21"/>
          <p:cNvSpPr/>
          <p:nvPr/>
        </p:nvSpPr>
        <p:spPr>
          <a:xfrm>
            <a:off x="558800" y="3288454"/>
            <a:ext cx="6429587" cy="978729"/>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Daugiausia SLURŠ programos įgyvendinimo kvalifikacijos tobulinimo renginių organizuoja švietimo pagalbos centrai (tarnybos) </a:t>
            </a:r>
          </a:p>
        </p:txBody>
      </p:sp>
      <p:sp>
        <p:nvSpPr>
          <p:cNvPr id="23" name="Stačiakampis 22"/>
          <p:cNvSpPr/>
          <p:nvPr/>
        </p:nvSpPr>
        <p:spPr>
          <a:xfrm>
            <a:off x="571500" y="4513557"/>
            <a:ext cx="640418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Dalis seminarų buvo organizuoti UPC, VDU, VU, Specialiosios psichologijos ir pedagogikos centro, sveikatos biurų</a:t>
            </a:r>
          </a:p>
        </p:txBody>
      </p:sp>
      <p:sp>
        <p:nvSpPr>
          <p:cNvPr id="29" name="Stačiakampis 28"/>
          <p:cNvSpPr/>
          <p:nvPr/>
        </p:nvSpPr>
        <p:spPr>
          <a:xfrm>
            <a:off x="571500" y="7151772"/>
            <a:ext cx="6416887" cy="683264"/>
          </a:xfrm>
          <a:prstGeom prst="rect">
            <a:avLst/>
          </a:prstGeom>
          <a:solidFill>
            <a:srgbClr val="DE46DE"/>
          </a:solidFill>
          <a:ln w="25400">
            <a:solidFill>
              <a:schemeClr val="accent6">
                <a:lumMod val="75000"/>
              </a:schemeClr>
            </a:solidFill>
          </a:ln>
        </p:spPr>
        <p:txBody>
          <a:bodyPr wrap="square">
            <a:spAutoFit/>
          </a:bodyPr>
          <a:lstStyle/>
          <a:p>
            <a:pPr eaLnBrk="1" hangingPunct="1"/>
            <a:r>
              <a:rPr lang="lt-LT" sz="1920" dirty="0">
                <a:solidFill>
                  <a:prstClr val="white"/>
                </a:solidFill>
                <a:latin typeface="Calibri"/>
                <a:ea typeface="+mn-ea"/>
                <a:cs typeface="+mn-cs"/>
              </a:rPr>
              <a:t>Tik mažesnioji mokytojų dalis dalyvavo įvadiniame SLURŠ programos seminare</a:t>
            </a:r>
          </a:p>
        </p:txBody>
      </p:sp>
      <p:sp>
        <p:nvSpPr>
          <p:cNvPr id="30" name="Stačiakampis 29"/>
          <p:cNvSpPr/>
          <p:nvPr/>
        </p:nvSpPr>
        <p:spPr>
          <a:xfrm>
            <a:off x="7587828" y="2653455"/>
            <a:ext cx="5061373" cy="5510739"/>
          </a:xfrm>
          <a:prstGeom prst="rect">
            <a:avLst/>
          </a:prstGeom>
          <a:solidFill>
            <a:schemeClr val="accent4">
              <a:lumMod val="20000"/>
              <a:lumOff val="80000"/>
            </a:schemeClr>
          </a:solidFill>
          <a:ln w="25400">
            <a:solidFill>
              <a:schemeClr val="accent6">
                <a:lumMod val="75000"/>
              </a:schemeClr>
            </a:solidFill>
          </a:ln>
        </p:spPr>
        <p:txBody>
          <a:bodyPr>
            <a:spAutoFit/>
          </a:bodyPr>
          <a:lstStyle/>
          <a:p>
            <a:pPr algn="ctr" eaLnBrk="1" hangingPunct="1"/>
            <a:r>
              <a:rPr lang="lt-LT" sz="1920" b="0" dirty="0">
                <a:solidFill>
                  <a:prstClr val="black"/>
                </a:solidFill>
                <a:latin typeface="Calibri"/>
                <a:ea typeface="+mn-ea"/>
                <a:cs typeface="+mn-cs"/>
              </a:rPr>
              <a:t>   Kiti kvalifikacijos tobulinimo paslaugų teikėjai:</a:t>
            </a:r>
          </a:p>
          <a:p>
            <a:pPr eaLnBrk="1" hangingPunct="1"/>
            <a:endParaRPr lang="lt-LT" sz="1387" b="0" dirty="0">
              <a:solidFill>
                <a:prstClr val="black"/>
              </a:solidFill>
              <a:latin typeface="Calibri"/>
              <a:ea typeface="+mn-ea"/>
              <a:cs typeface="+mn-cs"/>
            </a:endParaRPr>
          </a:p>
          <a:p>
            <a:pPr eaLnBrk="1" hangingPunct="1"/>
            <a:r>
              <a:rPr lang="lt-LT" sz="1387" b="0" dirty="0">
                <a:solidFill>
                  <a:prstClr val="black"/>
                </a:solidFill>
                <a:latin typeface="Calibri"/>
                <a:ea typeface="+mn-ea"/>
                <a:cs typeface="+mn-cs"/>
              </a:rPr>
              <a:t>Valstybės institucijų kalbų centras</a:t>
            </a:r>
          </a:p>
          <a:p>
            <a:pPr eaLnBrk="1" hangingPunct="1"/>
            <a:r>
              <a:rPr lang="lt-LT" sz="1387" b="0" dirty="0">
                <a:solidFill>
                  <a:prstClr val="black"/>
                </a:solidFill>
                <a:latin typeface="Calibri"/>
                <a:ea typeface="+mn-ea"/>
                <a:cs typeface="+mn-cs"/>
              </a:rPr>
              <a:t>VšĮ „Pažangos projektai“</a:t>
            </a:r>
          </a:p>
          <a:p>
            <a:pPr eaLnBrk="1" hangingPunct="1"/>
            <a:r>
              <a:rPr lang="lt-LT" sz="1387" b="0" dirty="0">
                <a:solidFill>
                  <a:prstClr val="black"/>
                </a:solidFill>
                <a:latin typeface="Calibri"/>
                <a:ea typeface="+mn-ea"/>
                <a:cs typeface="+mn-cs"/>
              </a:rPr>
              <a:t>UAB „Šviesa“</a:t>
            </a:r>
          </a:p>
          <a:p>
            <a:pPr eaLnBrk="1" hangingPunct="1"/>
            <a:r>
              <a:rPr lang="lt-LT" sz="1387" b="0" dirty="0">
                <a:solidFill>
                  <a:prstClr val="black"/>
                </a:solidFill>
                <a:latin typeface="Calibri"/>
                <a:ea typeface="+mn-ea"/>
                <a:cs typeface="+mn-cs"/>
              </a:rPr>
              <a:t>Lietuvos </a:t>
            </a:r>
            <a:r>
              <a:rPr lang="lt-LT" sz="1387" b="0" dirty="0" err="1">
                <a:solidFill>
                  <a:prstClr val="black"/>
                </a:solidFill>
                <a:latin typeface="Calibri"/>
                <a:ea typeface="+mn-ea"/>
                <a:cs typeface="+mn-cs"/>
              </a:rPr>
              <a:t>katachetikos</a:t>
            </a:r>
            <a:r>
              <a:rPr lang="lt-LT" sz="1387" b="0" dirty="0">
                <a:solidFill>
                  <a:prstClr val="black"/>
                </a:solidFill>
                <a:latin typeface="Calibri"/>
                <a:ea typeface="+mn-ea"/>
                <a:cs typeface="+mn-cs"/>
              </a:rPr>
              <a:t> centras</a:t>
            </a:r>
          </a:p>
          <a:p>
            <a:pPr eaLnBrk="1" hangingPunct="1"/>
            <a:r>
              <a:rPr lang="lt-LT" sz="1387" b="0" dirty="0">
                <a:solidFill>
                  <a:prstClr val="black"/>
                </a:solidFill>
                <a:latin typeface="Calibri"/>
                <a:ea typeface="+mn-ea"/>
                <a:cs typeface="+mn-cs"/>
              </a:rPr>
              <a:t>VšĮ "Paramos vaikams centras"</a:t>
            </a:r>
          </a:p>
          <a:p>
            <a:pPr eaLnBrk="1" hangingPunct="1"/>
            <a:r>
              <a:rPr lang="lt-LT" sz="1387" b="0" dirty="0">
                <a:solidFill>
                  <a:prstClr val="black"/>
                </a:solidFill>
                <a:latin typeface="Calibri"/>
                <a:ea typeface="+mn-ea"/>
                <a:cs typeface="+mn-cs"/>
              </a:rPr>
              <a:t>Mokymų ir psichologinio Konsultavimo centras</a:t>
            </a:r>
          </a:p>
          <a:p>
            <a:pPr eaLnBrk="1" hangingPunct="1"/>
            <a:r>
              <a:rPr lang="lt-LT" sz="1387" b="0" dirty="0">
                <a:solidFill>
                  <a:prstClr val="black"/>
                </a:solidFill>
                <a:latin typeface="Calibri"/>
                <a:ea typeface="+mn-ea"/>
                <a:cs typeface="+mn-cs"/>
              </a:rPr>
              <a:t>Šeimos Santykių Institutas</a:t>
            </a:r>
          </a:p>
          <a:p>
            <a:pPr eaLnBrk="1" hangingPunct="1"/>
            <a:r>
              <a:rPr lang="lt-LT" sz="1387" b="0" dirty="0">
                <a:solidFill>
                  <a:prstClr val="black"/>
                </a:solidFill>
                <a:latin typeface="Calibri"/>
                <a:ea typeface="+mn-ea"/>
                <a:cs typeface="+mn-cs"/>
              </a:rPr>
              <a:t>Viešoji įstaiga „Vaiko labui"</a:t>
            </a:r>
          </a:p>
          <a:p>
            <a:pPr eaLnBrk="1" hangingPunct="1"/>
            <a:r>
              <a:rPr lang="lt-LT" sz="1387" b="0" dirty="0">
                <a:solidFill>
                  <a:prstClr val="black"/>
                </a:solidFill>
                <a:latin typeface="Calibri"/>
                <a:ea typeface="+mn-ea"/>
                <a:cs typeface="+mn-cs"/>
              </a:rPr>
              <a:t>Kretingos moterų informacijos ir mokymo centras</a:t>
            </a:r>
          </a:p>
          <a:p>
            <a:pPr eaLnBrk="1" hangingPunct="1"/>
            <a:r>
              <a:rPr lang="lt-LT" sz="1387" b="0" dirty="0">
                <a:solidFill>
                  <a:prstClr val="black"/>
                </a:solidFill>
                <a:latin typeface="Calibri"/>
                <a:ea typeface="+mn-ea"/>
                <a:cs typeface="+mn-cs"/>
              </a:rPr>
              <a:t>VŠĮ „Švietimo tinklas“</a:t>
            </a:r>
          </a:p>
          <a:p>
            <a:pPr eaLnBrk="1" hangingPunct="1"/>
            <a:r>
              <a:rPr lang="lt-LT" sz="1387" b="0" dirty="0">
                <a:solidFill>
                  <a:prstClr val="black"/>
                </a:solidFill>
                <a:latin typeface="Calibri"/>
                <a:ea typeface="+mn-ea"/>
                <a:cs typeface="+mn-cs"/>
              </a:rPr>
              <a:t>ASIST mokymai</a:t>
            </a:r>
          </a:p>
          <a:p>
            <a:pPr eaLnBrk="1" hangingPunct="1"/>
            <a:r>
              <a:rPr lang="lt-LT" sz="1387" b="0" dirty="0">
                <a:solidFill>
                  <a:prstClr val="black"/>
                </a:solidFill>
                <a:latin typeface="Calibri"/>
                <a:ea typeface="+mn-ea"/>
                <a:cs typeface="+mn-cs"/>
              </a:rPr>
              <a:t>Astos </a:t>
            </a:r>
            <a:r>
              <a:rPr lang="lt-LT" sz="1387" b="0" dirty="0" err="1">
                <a:solidFill>
                  <a:prstClr val="black"/>
                </a:solidFill>
                <a:latin typeface="Calibri"/>
                <a:ea typeface="+mn-ea"/>
                <a:cs typeface="+mn-cs"/>
              </a:rPr>
              <a:t>Blandės</a:t>
            </a:r>
            <a:r>
              <a:rPr lang="lt-LT" sz="1387" b="0" dirty="0">
                <a:solidFill>
                  <a:prstClr val="black"/>
                </a:solidFill>
                <a:latin typeface="Calibri"/>
                <a:ea typeface="+mn-ea"/>
                <a:cs typeface="+mn-cs"/>
              </a:rPr>
              <a:t> seminarai</a:t>
            </a:r>
          </a:p>
          <a:p>
            <a:pPr eaLnBrk="1" hangingPunct="1"/>
            <a:r>
              <a:rPr lang="lt-LT" sz="1387" b="0" dirty="0">
                <a:solidFill>
                  <a:prstClr val="black"/>
                </a:solidFill>
                <a:latin typeface="Calibri"/>
                <a:ea typeface="+mn-ea"/>
                <a:cs typeface="+mn-cs"/>
              </a:rPr>
              <a:t>Vaido </a:t>
            </a:r>
            <a:r>
              <a:rPr lang="lt-LT" sz="1387" b="0" dirty="0" err="1">
                <a:solidFill>
                  <a:prstClr val="black"/>
                </a:solidFill>
                <a:latin typeface="Calibri"/>
                <a:ea typeface="+mn-ea"/>
                <a:cs typeface="+mn-cs"/>
              </a:rPr>
              <a:t>Arvasevičiaus</a:t>
            </a:r>
            <a:r>
              <a:rPr lang="lt-LT" sz="1387" b="0" dirty="0">
                <a:solidFill>
                  <a:prstClr val="black"/>
                </a:solidFill>
                <a:latin typeface="Calibri"/>
                <a:ea typeface="+mn-ea"/>
                <a:cs typeface="+mn-cs"/>
              </a:rPr>
              <a:t> paskaitos</a:t>
            </a:r>
          </a:p>
          <a:p>
            <a:pPr eaLnBrk="1" hangingPunct="1"/>
            <a:r>
              <a:rPr lang="lt-LT" sz="1387" b="0" dirty="0">
                <a:solidFill>
                  <a:prstClr val="black"/>
                </a:solidFill>
                <a:latin typeface="Calibri"/>
                <a:ea typeface="+mn-ea"/>
                <a:cs typeface="+mn-cs"/>
              </a:rPr>
              <a:t>Valstybės institucijų kalbų centras</a:t>
            </a:r>
          </a:p>
          <a:p>
            <a:pPr eaLnBrk="1" hangingPunct="1"/>
            <a:r>
              <a:rPr lang="lt-LT" sz="1387" b="0" dirty="0">
                <a:solidFill>
                  <a:prstClr val="black"/>
                </a:solidFill>
                <a:latin typeface="Calibri"/>
                <a:ea typeface="+mn-ea"/>
                <a:cs typeface="+mn-cs"/>
              </a:rPr>
              <a:t>Sveikatos mokymo ir ligų prevencijos centras</a:t>
            </a:r>
          </a:p>
          <a:p>
            <a:pPr eaLnBrk="1" hangingPunct="1"/>
            <a:r>
              <a:rPr lang="lt-LT" sz="1387" b="0" dirty="0">
                <a:solidFill>
                  <a:prstClr val="black"/>
                </a:solidFill>
                <a:latin typeface="Calibri"/>
                <a:ea typeface="+mn-ea"/>
                <a:cs typeface="+mn-cs"/>
              </a:rPr>
              <a:t>VšĮ ,,Lyderystės ekspertų grupė“</a:t>
            </a:r>
          </a:p>
          <a:p>
            <a:pPr eaLnBrk="1" hangingPunct="1"/>
            <a:r>
              <a:rPr lang="lt-LT" sz="1387" b="0" dirty="0">
                <a:solidFill>
                  <a:prstClr val="black"/>
                </a:solidFill>
                <a:latin typeface="Calibri"/>
                <a:ea typeface="+mn-ea"/>
                <a:cs typeface="+mn-cs"/>
              </a:rPr>
              <a:t>nuotoliniai </a:t>
            </a:r>
            <a:r>
              <a:rPr lang="lt-LT" sz="1387" b="0" dirty="0" err="1">
                <a:solidFill>
                  <a:prstClr val="black"/>
                </a:solidFill>
                <a:latin typeface="Calibri"/>
                <a:ea typeface="+mn-ea"/>
                <a:cs typeface="+mn-cs"/>
              </a:rPr>
              <a:t>Pedagogas.lt</a:t>
            </a:r>
            <a:r>
              <a:rPr lang="lt-LT" sz="1387" b="0" dirty="0">
                <a:solidFill>
                  <a:prstClr val="black"/>
                </a:solidFill>
                <a:latin typeface="Calibri"/>
                <a:ea typeface="+mn-ea"/>
                <a:cs typeface="+mn-cs"/>
              </a:rPr>
              <a:t> mokymai</a:t>
            </a:r>
          </a:p>
          <a:p>
            <a:pPr eaLnBrk="1" hangingPunct="1"/>
            <a:r>
              <a:rPr lang="lt-LT" sz="1387" b="0" dirty="0">
                <a:solidFill>
                  <a:prstClr val="black"/>
                </a:solidFill>
                <a:latin typeface="Calibri"/>
                <a:ea typeface="+mn-ea"/>
                <a:cs typeface="+mn-cs"/>
              </a:rPr>
              <a:t>Šiuolaikinių inovacijų diegimo ir kompetencijų ugdymo centras</a:t>
            </a:r>
          </a:p>
          <a:p>
            <a:pPr eaLnBrk="1" hangingPunct="1"/>
            <a:r>
              <a:rPr lang="lt-LT" sz="1387" b="0" dirty="0">
                <a:solidFill>
                  <a:prstClr val="black"/>
                </a:solidFill>
                <a:latin typeface="Calibri"/>
                <a:ea typeface="+mn-ea"/>
                <a:cs typeface="+mn-cs"/>
              </a:rPr>
              <a:t>Lietuvos mokinių neformaliojo švietimo centras</a:t>
            </a:r>
          </a:p>
          <a:p>
            <a:pPr eaLnBrk="1" hangingPunct="1"/>
            <a:r>
              <a:rPr lang="lt-LT" sz="1387" b="0" dirty="0">
                <a:solidFill>
                  <a:prstClr val="black"/>
                </a:solidFill>
                <a:latin typeface="Calibri"/>
                <a:ea typeface="+mn-ea"/>
                <a:cs typeface="+mn-cs"/>
              </a:rPr>
              <a:t>Lietuvos vaikų ir jaunimo centras</a:t>
            </a:r>
          </a:p>
          <a:p>
            <a:pPr eaLnBrk="1" hangingPunct="1"/>
            <a:r>
              <a:rPr lang="lt-LT" sz="1387" b="0" dirty="0">
                <a:solidFill>
                  <a:prstClr val="black"/>
                </a:solidFill>
                <a:latin typeface="Calibri"/>
                <a:ea typeface="+mn-ea"/>
                <a:cs typeface="+mn-cs"/>
              </a:rPr>
              <a:t>Viešoji įstaiga Vilniaus Žirmūnų darbo rinkos mokymo centras</a:t>
            </a:r>
          </a:p>
          <a:p>
            <a:pPr eaLnBrk="1" hangingPunct="1"/>
            <a:r>
              <a:rPr lang="lt-LT" sz="1387" b="0" dirty="0">
                <a:solidFill>
                  <a:prstClr val="black"/>
                </a:solidFill>
                <a:latin typeface="Calibri"/>
                <a:ea typeface="+mn-ea"/>
                <a:cs typeface="+mn-cs"/>
              </a:rPr>
              <a:t>VšĮ „</a:t>
            </a:r>
            <a:r>
              <a:rPr lang="lt-LT" sz="1387" b="0" dirty="0" err="1">
                <a:solidFill>
                  <a:prstClr val="black"/>
                </a:solidFill>
                <a:latin typeface="Calibri"/>
                <a:ea typeface="+mn-ea"/>
                <a:cs typeface="+mn-cs"/>
              </a:rPr>
              <a:t>Tatulos</a:t>
            </a:r>
            <a:r>
              <a:rPr lang="lt-LT" sz="1387" b="0" dirty="0">
                <a:solidFill>
                  <a:prstClr val="black"/>
                </a:solidFill>
                <a:latin typeface="Calibri"/>
                <a:ea typeface="+mn-ea"/>
                <a:cs typeface="+mn-cs"/>
              </a:rPr>
              <a:t> programa“</a:t>
            </a:r>
          </a:p>
          <a:p>
            <a:pPr eaLnBrk="1" hangingPunct="1"/>
            <a:r>
              <a:rPr lang="lt-LT" sz="1387" b="0" dirty="0">
                <a:solidFill>
                  <a:prstClr val="black"/>
                </a:solidFill>
                <a:latin typeface="Calibri"/>
                <a:ea typeface="+mn-ea"/>
                <a:cs typeface="+mn-cs"/>
              </a:rPr>
              <a:t>VšĮ "Gyvenimo universitetas“</a:t>
            </a:r>
          </a:p>
        </p:txBody>
      </p:sp>
    </p:spTree>
    <p:extLst>
      <p:ext uri="{BB962C8B-B14F-4D97-AF65-F5344CB8AC3E}">
        <p14:creationId xmlns:p14="http://schemas.microsoft.com/office/powerpoint/2010/main" val="180685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9"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06424" y="1015456"/>
            <a:ext cx="12016655" cy="1701104"/>
          </a:xfrm>
        </p:spPr>
        <p:txBody>
          <a:bodyPr/>
          <a:lstStyle/>
          <a:p>
            <a:r>
              <a:rPr lang="lt-LT" sz="4000" dirty="0" smtClean="0">
                <a:latin typeface="Arial" panose="020B0604020202020204" pitchFamily="34" charset="0"/>
                <a:cs typeface="Arial" panose="020B0604020202020204" pitchFamily="34" charset="0"/>
              </a:rPr>
              <a:t>Patikros aspektai</a:t>
            </a:r>
            <a:endParaRPr lang="lt-LT" sz="4000" dirty="0">
              <a:latin typeface="Arial" panose="020B0604020202020204" pitchFamily="34" charset="0"/>
              <a:cs typeface="Arial" panose="020B0604020202020204" pitchFamily="34" charset="0"/>
            </a:endParaRPr>
          </a:p>
        </p:txBody>
      </p:sp>
      <p:sp>
        <p:nvSpPr>
          <p:cNvPr id="4" name="Turinio vietos rezervavimo ženklas 3"/>
          <p:cNvSpPr>
            <a:spLocks noGrp="1"/>
          </p:cNvSpPr>
          <p:nvPr>
            <p:ph sz="half" idx="2"/>
          </p:nvPr>
        </p:nvSpPr>
        <p:spPr>
          <a:xfrm>
            <a:off x="920029" y="3160516"/>
            <a:ext cx="11703050" cy="6176838"/>
          </a:xfrm>
        </p:spPr>
        <p:txBody>
          <a:bodyPr/>
          <a:lstStyle/>
          <a:p>
            <a:pPr algn="just">
              <a:buFont typeface="Arial" panose="020B0604020202020204" pitchFamily="34" charset="0"/>
              <a:buChar char="•"/>
            </a:pPr>
            <a:r>
              <a:rPr lang="lt-LT" sz="2800" dirty="0">
                <a:solidFill>
                  <a:schemeClr val="tx2"/>
                </a:solidFill>
                <a:latin typeface="Arial" panose="020B0604020202020204" pitchFamily="34" charset="0"/>
                <a:cs typeface="Arial" panose="020B0604020202020204" pitchFamily="34" charset="0"/>
              </a:rPr>
              <a:t>p</a:t>
            </a:r>
            <a:r>
              <a:rPr lang="lt-LT" sz="2800" dirty="0" smtClean="0">
                <a:solidFill>
                  <a:schemeClr val="tx2"/>
                </a:solidFill>
                <a:latin typeface="Arial" panose="020B0604020202020204" pitchFamily="34" charset="0"/>
                <a:cs typeface="Arial" panose="020B0604020202020204" pitchFamily="34" charset="0"/>
              </a:rPr>
              <a:t>asirengimas įgyvendinti SLURŠ programą</a:t>
            </a:r>
          </a:p>
          <a:p>
            <a:pPr algn="just"/>
            <a:r>
              <a:rPr lang="lt-LT" sz="2800" dirty="0" smtClean="0">
                <a:solidFill>
                  <a:schemeClr val="tx2"/>
                </a:solidFill>
                <a:latin typeface="Arial" panose="020B0604020202020204" pitchFamily="34" charset="0"/>
                <a:cs typeface="Arial" panose="020B0604020202020204" pitchFamily="34" charset="0"/>
              </a:rPr>
              <a:t>susitarimai </a:t>
            </a:r>
            <a:r>
              <a:rPr lang="lt-LT" sz="2800" dirty="0">
                <a:solidFill>
                  <a:schemeClr val="tx2"/>
                </a:solidFill>
                <a:latin typeface="Arial" panose="020B0604020202020204" pitchFamily="34" charset="0"/>
                <a:cs typeface="Arial" panose="020B0604020202020204" pitchFamily="34" charset="0"/>
              </a:rPr>
              <a:t>ugdymo plane dėl SLURŠ programos įgyvendinimo tenkinant mokinių </a:t>
            </a:r>
            <a:r>
              <a:rPr lang="lt-LT" sz="2800" dirty="0" smtClean="0">
                <a:solidFill>
                  <a:schemeClr val="tx2"/>
                </a:solidFill>
                <a:latin typeface="Arial" panose="020B0604020202020204" pitchFamily="34" charset="0"/>
                <a:cs typeface="Arial" panose="020B0604020202020204" pitchFamily="34" charset="0"/>
              </a:rPr>
              <a:t>poreikius</a:t>
            </a:r>
          </a:p>
          <a:p>
            <a:pPr algn="just"/>
            <a:r>
              <a:rPr lang="lt-LT" sz="2800" dirty="0" smtClean="0">
                <a:solidFill>
                  <a:schemeClr val="tx2"/>
                </a:solidFill>
                <a:latin typeface="Arial" panose="020B0604020202020204" pitchFamily="34" charset="0"/>
                <a:cs typeface="Arial" panose="020B0604020202020204" pitchFamily="34" charset="0"/>
              </a:rPr>
              <a:t> </a:t>
            </a:r>
            <a:r>
              <a:rPr lang="lt-LT" sz="2800" dirty="0">
                <a:solidFill>
                  <a:schemeClr val="tx2"/>
                </a:solidFill>
                <a:latin typeface="Arial" panose="020B0604020202020204" pitchFamily="34" charset="0"/>
                <a:cs typeface="Arial" panose="020B0604020202020204" pitchFamily="34" charset="0"/>
              </a:rPr>
              <a:t>pasirinktas SLURŠ programos įgyvendinimo </a:t>
            </a:r>
            <a:r>
              <a:rPr lang="lt-LT" sz="2800" dirty="0" smtClean="0">
                <a:solidFill>
                  <a:schemeClr val="tx2"/>
                </a:solidFill>
                <a:latin typeface="Arial" panose="020B0604020202020204" pitchFamily="34" charset="0"/>
                <a:cs typeface="Arial" panose="020B0604020202020204" pitchFamily="34" charset="0"/>
              </a:rPr>
              <a:t>būdas</a:t>
            </a:r>
          </a:p>
          <a:p>
            <a:pPr algn="just"/>
            <a:r>
              <a:rPr lang="lt-LT" sz="2800" dirty="0" smtClean="0">
                <a:solidFill>
                  <a:schemeClr val="tx2"/>
                </a:solidFill>
                <a:latin typeface="Arial" panose="020B0604020202020204" pitchFamily="34" charset="0"/>
                <a:cs typeface="Arial" panose="020B0604020202020204" pitchFamily="34" charset="0"/>
              </a:rPr>
              <a:t> mokyklose </a:t>
            </a:r>
            <a:r>
              <a:rPr lang="lt-LT" sz="2800" dirty="0">
                <a:solidFill>
                  <a:schemeClr val="tx2"/>
                </a:solidFill>
                <a:latin typeface="Arial" panose="020B0604020202020204" pitchFamily="34" charset="0"/>
                <a:cs typeface="Arial" panose="020B0604020202020204" pitchFamily="34" charset="0"/>
              </a:rPr>
              <a:t>nusistatytos prioritetinės SLURŠ programos įgyvendinimo </a:t>
            </a:r>
            <a:r>
              <a:rPr lang="lt-LT" sz="2800" dirty="0" smtClean="0">
                <a:solidFill>
                  <a:schemeClr val="tx2"/>
                </a:solidFill>
                <a:latin typeface="Arial" panose="020B0604020202020204" pitchFamily="34" charset="0"/>
                <a:cs typeface="Arial" panose="020B0604020202020204" pitchFamily="34" charset="0"/>
              </a:rPr>
              <a:t>sritys</a:t>
            </a:r>
          </a:p>
          <a:p>
            <a:pPr algn="just"/>
            <a:r>
              <a:rPr lang="lt-LT" sz="2800" dirty="0" smtClean="0">
                <a:solidFill>
                  <a:schemeClr val="tx2"/>
                </a:solidFill>
                <a:latin typeface="Arial" panose="020B0604020202020204" pitchFamily="34" charset="0"/>
                <a:cs typeface="Arial" panose="020B0604020202020204" pitchFamily="34" charset="0"/>
              </a:rPr>
              <a:t> </a:t>
            </a:r>
            <a:r>
              <a:rPr lang="lt-LT" sz="2800" dirty="0">
                <a:solidFill>
                  <a:schemeClr val="tx2"/>
                </a:solidFill>
                <a:latin typeface="Arial" panose="020B0604020202020204" pitchFamily="34" charset="0"/>
                <a:cs typeface="Arial" panose="020B0604020202020204" pitchFamily="34" charset="0"/>
              </a:rPr>
              <a:t>mokytojų kompetencijų tobulinimas SLURŠ programai </a:t>
            </a:r>
            <a:r>
              <a:rPr lang="lt-LT" sz="2800" dirty="0" smtClean="0">
                <a:solidFill>
                  <a:schemeClr val="tx2"/>
                </a:solidFill>
                <a:latin typeface="Arial" panose="020B0604020202020204" pitchFamily="34" charset="0"/>
                <a:cs typeface="Arial" panose="020B0604020202020204" pitchFamily="34" charset="0"/>
              </a:rPr>
              <a:t>įgyvendinti</a:t>
            </a:r>
          </a:p>
          <a:p>
            <a:pPr algn="just"/>
            <a:r>
              <a:rPr lang="lt-LT" sz="2800" dirty="0" smtClean="0">
                <a:solidFill>
                  <a:schemeClr val="tx2"/>
                </a:solidFill>
                <a:latin typeface="Arial" panose="020B0604020202020204" pitchFamily="34" charset="0"/>
                <a:cs typeface="Arial" panose="020B0604020202020204" pitchFamily="34" charset="0"/>
              </a:rPr>
              <a:t> </a:t>
            </a:r>
            <a:r>
              <a:rPr lang="lt-LT" sz="2800" dirty="0">
                <a:solidFill>
                  <a:schemeClr val="tx2"/>
                </a:solidFill>
                <a:latin typeface="Arial" panose="020B0604020202020204" pitchFamily="34" charset="0"/>
                <a:cs typeface="Arial" panose="020B0604020202020204" pitchFamily="34" charset="0"/>
              </a:rPr>
              <a:t>sveikatos ugdymui(</a:t>
            </a:r>
            <a:r>
              <a:rPr lang="lt-LT" sz="2800" dirty="0" err="1">
                <a:solidFill>
                  <a:schemeClr val="tx2"/>
                </a:solidFill>
                <a:latin typeface="Arial" panose="020B0604020202020204" pitchFamily="34" charset="0"/>
                <a:cs typeface="Arial" panose="020B0604020202020204" pitchFamily="34" charset="0"/>
              </a:rPr>
              <a:t>si</a:t>
            </a:r>
            <a:r>
              <a:rPr lang="lt-LT" sz="2800" dirty="0">
                <a:solidFill>
                  <a:schemeClr val="tx2"/>
                </a:solidFill>
                <a:latin typeface="Arial" panose="020B0604020202020204" pitchFamily="34" charset="0"/>
                <a:cs typeface="Arial" panose="020B0604020202020204" pitchFamily="34" charset="0"/>
              </a:rPr>
              <a:t>) palankios aplinkos mokykloje kūrimas</a:t>
            </a:r>
          </a:p>
          <a:p>
            <a:endParaRPr lang="lt-LT" dirty="0"/>
          </a:p>
          <a:p>
            <a:endParaRPr lang="lt-LT" dirty="0"/>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4</a:t>
            </a:fld>
            <a:endParaRPr lang="en-US" altLang="en-US"/>
          </a:p>
        </p:txBody>
      </p:sp>
    </p:spTree>
    <p:extLst>
      <p:ext uri="{BB962C8B-B14F-4D97-AF65-F5344CB8AC3E}">
        <p14:creationId xmlns:p14="http://schemas.microsoft.com/office/powerpoint/2010/main" val="28136130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4338"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232669" y="1651996"/>
            <a:ext cx="7198359" cy="387798"/>
          </a:xfrm>
          <a:prstGeom prst="rect">
            <a:avLst/>
          </a:prstGeom>
          <a:solidFill>
            <a:srgbClr val="DFF133"/>
          </a:solidFill>
          <a:ln w="38100">
            <a:solidFill>
              <a:schemeClr val="accent6">
                <a:lumMod val="75000"/>
              </a:schemeClr>
            </a:solidFill>
          </a:ln>
        </p:spPr>
        <p:txBody>
          <a:bodyPr>
            <a:spAutoFit/>
          </a:bodyPr>
          <a:lstStyle/>
          <a:p>
            <a:pPr algn="ctr" eaLnBrk="1" fontAlgn="auto" hangingPunct="1">
              <a:spcBef>
                <a:spcPts val="0"/>
              </a:spcBef>
              <a:spcAft>
                <a:spcPts val="0"/>
              </a:spcAft>
              <a:defRPr/>
            </a:pPr>
            <a:r>
              <a:rPr lang="lt-LT" sz="1920" dirty="0">
                <a:solidFill>
                  <a:prstClr val="black"/>
                </a:solidFill>
                <a:latin typeface="Calibri"/>
                <a:ea typeface="+mn-ea"/>
                <a:cs typeface="+mn-cs"/>
              </a:rPr>
              <a:t>Mokytojai ir kvalifikacijos tobulinimas </a:t>
            </a:r>
          </a:p>
        </p:txBody>
      </p:sp>
      <p:sp>
        <p:nvSpPr>
          <p:cNvPr id="12" name="Stačiakampis 11"/>
          <p:cNvSpPr/>
          <p:nvPr/>
        </p:nvSpPr>
        <p:spPr>
          <a:xfrm>
            <a:off x="562187" y="1766147"/>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4341"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4342"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4343" name="Paveikslėlis 16"/>
          <p:cNvPicPr>
            <a:picLocks noChangeAspect="1"/>
          </p:cNvPicPr>
          <p:nvPr/>
        </p:nvPicPr>
        <p:blipFill>
          <a:blip r:embed="rId3"/>
          <a:srcRect/>
          <a:stretch>
            <a:fillRect/>
          </a:stretch>
        </p:blipFill>
        <p:spPr bwMode="auto">
          <a:xfrm>
            <a:off x="10957561" y="1612054"/>
            <a:ext cx="1691639" cy="616373"/>
          </a:xfrm>
          <a:prstGeom prst="rect">
            <a:avLst/>
          </a:prstGeom>
          <a:noFill/>
          <a:ln w="9525">
            <a:noFill/>
            <a:miter lim="800000"/>
            <a:headEnd/>
            <a:tailEnd/>
          </a:ln>
        </p:spPr>
      </p:pic>
      <p:sp>
        <p:nvSpPr>
          <p:cNvPr id="21" name="Stačiakampis 20"/>
          <p:cNvSpPr/>
          <p:nvPr/>
        </p:nvSpPr>
        <p:spPr>
          <a:xfrm>
            <a:off x="562187" y="2653454"/>
            <a:ext cx="6000420" cy="387798"/>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dirty="0">
                <a:solidFill>
                  <a:prstClr val="black"/>
                </a:solidFill>
                <a:latin typeface="Calibri"/>
                <a:ea typeface="+mn-ea"/>
                <a:cs typeface="+mn-cs"/>
              </a:rPr>
              <a:t>Kvalifikacijos tobulinimo renginių vertinimas</a:t>
            </a:r>
          </a:p>
        </p:txBody>
      </p:sp>
      <p:sp>
        <p:nvSpPr>
          <p:cNvPr id="22" name="Stačiakampis 21"/>
          <p:cNvSpPr/>
          <p:nvPr/>
        </p:nvSpPr>
        <p:spPr>
          <a:xfrm>
            <a:off x="558801" y="3288454"/>
            <a:ext cx="6003807" cy="978729"/>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Naudingiausi tie, kuriuose pristatytos metodinės priemonės, teikiami konkretūs pasiūlymai SLURŠ programos temomis</a:t>
            </a:r>
          </a:p>
        </p:txBody>
      </p:sp>
      <p:sp>
        <p:nvSpPr>
          <p:cNvPr id="23" name="Stačiakampis 22"/>
          <p:cNvSpPr/>
          <p:nvPr/>
        </p:nvSpPr>
        <p:spPr>
          <a:xfrm>
            <a:off x="571500" y="4513556"/>
            <a:ext cx="5991107" cy="683264"/>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Trūksta mokymų programos įgyvendinimo klausimais (praktinių mokymų)</a:t>
            </a:r>
          </a:p>
        </p:txBody>
      </p:sp>
      <p:sp>
        <p:nvSpPr>
          <p:cNvPr id="13" name="Stačiakampis 12"/>
          <p:cNvSpPr/>
          <p:nvPr/>
        </p:nvSpPr>
        <p:spPr>
          <a:xfrm>
            <a:off x="581661" y="5443194"/>
            <a:ext cx="5980947" cy="683264"/>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Mokytojai nesijaučia pasirengę ugdyti mokinius lytiškumo ugdymo klausimais</a:t>
            </a:r>
          </a:p>
        </p:txBody>
      </p:sp>
      <p:sp>
        <p:nvSpPr>
          <p:cNvPr id="14" name="Stačiakampis 13"/>
          <p:cNvSpPr/>
          <p:nvPr/>
        </p:nvSpPr>
        <p:spPr>
          <a:xfrm>
            <a:off x="558800" y="7493163"/>
            <a:ext cx="5980948" cy="387798"/>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Renginių pasiūla buvo nepakankama</a:t>
            </a:r>
          </a:p>
        </p:txBody>
      </p:sp>
      <p:sp>
        <p:nvSpPr>
          <p:cNvPr id="15" name="Stačiakampis 14"/>
          <p:cNvSpPr/>
          <p:nvPr/>
        </p:nvSpPr>
        <p:spPr>
          <a:xfrm>
            <a:off x="6911811" y="2653454"/>
            <a:ext cx="5737390" cy="387798"/>
          </a:xfrm>
          <a:prstGeom prst="rect">
            <a:avLst/>
          </a:prstGeom>
          <a:solidFill>
            <a:schemeClr val="accent2">
              <a:lumMod val="60000"/>
              <a:lumOff val="40000"/>
            </a:schemeClr>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dirty="0">
                <a:solidFill>
                  <a:prstClr val="black"/>
                </a:solidFill>
                <a:latin typeface="Calibri"/>
                <a:ea typeface="+mn-ea"/>
                <a:cs typeface="+mn-cs"/>
              </a:rPr>
              <a:t>Pageidaujama kvalifikacijos tobulinimo tematika</a:t>
            </a:r>
          </a:p>
        </p:txBody>
      </p:sp>
      <p:sp>
        <p:nvSpPr>
          <p:cNvPr id="17" name="Stačiakampis 16"/>
          <p:cNvSpPr/>
          <p:nvPr/>
        </p:nvSpPr>
        <p:spPr>
          <a:xfrm>
            <a:off x="558801" y="6468178"/>
            <a:ext cx="5980948" cy="683264"/>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Trūksta patirties ir žinių dėstyti temas – „Šeimos samprata“, „Seksualumas“, „Lytinis tapatumas“</a:t>
            </a:r>
          </a:p>
        </p:txBody>
      </p:sp>
      <p:sp>
        <p:nvSpPr>
          <p:cNvPr id="18" name="Stačiakampis 17"/>
          <p:cNvSpPr/>
          <p:nvPr/>
        </p:nvSpPr>
        <p:spPr>
          <a:xfrm>
            <a:off x="6911807" y="3351939"/>
            <a:ext cx="5737390" cy="683264"/>
          </a:xfrm>
          <a:prstGeom prst="rect">
            <a:avLst/>
          </a:prstGeom>
          <a:solidFill>
            <a:schemeClr val="accent2">
              <a:lumMod val="60000"/>
              <a:lumOff val="40000"/>
            </a:schemeClr>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Mokinių pasiekimų reflektavimas, pažangos ir mokinių kompetencijų matavimas</a:t>
            </a:r>
            <a:endParaRPr lang="lt-LT" sz="1920" dirty="0">
              <a:solidFill>
                <a:prstClr val="black"/>
              </a:solidFill>
              <a:latin typeface="Calibri"/>
              <a:ea typeface="+mn-ea"/>
              <a:cs typeface="+mn-cs"/>
            </a:endParaRPr>
          </a:p>
        </p:txBody>
      </p:sp>
      <p:sp>
        <p:nvSpPr>
          <p:cNvPr id="19" name="Stačiakampis 18"/>
          <p:cNvSpPr/>
          <p:nvPr/>
        </p:nvSpPr>
        <p:spPr>
          <a:xfrm>
            <a:off x="6911807" y="5002638"/>
            <a:ext cx="5737390" cy="387798"/>
          </a:xfrm>
          <a:prstGeom prst="rect">
            <a:avLst/>
          </a:prstGeom>
          <a:solidFill>
            <a:schemeClr val="accent2">
              <a:lumMod val="60000"/>
              <a:lumOff val="40000"/>
            </a:schemeClr>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Programos integravimo galimybės, metodai ir būdai</a:t>
            </a:r>
            <a:endParaRPr lang="lt-LT" sz="1920" dirty="0">
              <a:solidFill>
                <a:prstClr val="black"/>
              </a:solidFill>
              <a:latin typeface="Calibri"/>
              <a:ea typeface="+mn-ea"/>
              <a:cs typeface="+mn-cs"/>
            </a:endParaRPr>
          </a:p>
        </p:txBody>
      </p:sp>
      <p:sp>
        <p:nvSpPr>
          <p:cNvPr id="20" name="Stačiakampis 19"/>
          <p:cNvSpPr/>
          <p:nvPr/>
        </p:nvSpPr>
        <p:spPr>
          <a:xfrm>
            <a:off x="6911807" y="6004483"/>
            <a:ext cx="5737390" cy="387798"/>
          </a:xfrm>
          <a:prstGeom prst="rect">
            <a:avLst/>
          </a:prstGeom>
          <a:solidFill>
            <a:schemeClr val="accent2">
              <a:lumMod val="60000"/>
              <a:lumOff val="40000"/>
            </a:schemeClr>
          </a:solidFill>
          <a:ln w="25400">
            <a:solidFill>
              <a:schemeClr val="accent6">
                <a:lumMod val="75000"/>
              </a:schemeClr>
            </a:solidFill>
          </a:ln>
        </p:spPr>
        <p:txBody>
          <a:bodyPr wrap="square">
            <a:spAutoFit/>
          </a:bodyPr>
          <a:lstStyle/>
          <a:p>
            <a:pPr eaLnBrk="1" hangingPunct="1"/>
            <a:r>
              <a:rPr lang="lt-LT" sz="1920" b="0" dirty="0">
                <a:solidFill>
                  <a:prstClr val="black"/>
                </a:solidFill>
                <a:latin typeface="Calibri"/>
                <a:ea typeface="+mn-ea"/>
                <a:cs typeface="+mn-cs"/>
              </a:rPr>
              <a:t>Praktiniai programos įgyvendinimo klausimai</a:t>
            </a:r>
          </a:p>
        </p:txBody>
      </p:sp>
      <p:sp>
        <p:nvSpPr>
          <p:cNvPr id="24" name="Stačiakampis 23"/>
          <p:cNvSpPr/>
          <p:nvPr/>
        </p:nvSpPr>
        <p:spPr>
          <a:xfrm>
            <a:off x="6911807" y="4297538"/>
            <a:ext cx="5737390" cy="387798"/>
          </a:xfrm>
          <a:prstGeom prst="rect">
            <a:avLst/>
          </a:prstGeom>
          <a:solidFill>
            <a:schemeClr val="accent2">
              <a:lumMod val="60000"/>
              <a:lumOff val="40000"/>
            </a:schemeClr>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Mokinių lytiškumo ugdymas</a:t>
            </a:r>
            <a:endParaRPr lang="lt-LT" sz="1920" dirty="0">
              <a:solidFill>
                <a:prstClr val="black"/>
              </a:solidFill>
              <a:latin typeface="Calibri"/>
              <a:ea typeface="+mn-ea"/>
              <a:cs typeface="+mn-cs"/>
            </a:endParaRPr>
          </a:p>
        </p:txBody>
      </p:sp>
    </p:spTree>
    <p:extLst>
      <p:ext uri="{BB962C8B-B14F-4D97-AF65-F5344CB8AC3E}">
        <p14:creationId xmlns:p14="http://schemas.microsoft.com/office/powerpoint/2010/main" val="361216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13" grpId="0" animBg="1"/>
      <p:bldP spid="14" grpId="0" animBg="1"/>
      <p:bldP spid="15" grpId="0" animBg="1"/>
      <p:bldP spid="17" grpId="0" animBg="1"/>
      <p:bldP spid="18" grpId="0" animBg="1"/>
      <p:bldP spid="19" grpId="0" animBg="1"/>
      <p:bldP spid="20" grpId="0" animBg="1"/>
      <p:bldP spid="2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4338"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252894" y="1706880"/>
            <a:ext cx="7198359" cy="387798"/>
          </a:xfrm>
          <a:prstGeom prst="rect">
            <a:avLst/>
          </a:prstGeom>
          <a:solidFill>
            <a:srgbClr val="DFF133"/>
          </a:solidFill>
          <a:ln w="38100">
            <a:solidFill>
              <a:schemeClr val="accent6">
                <a:lumMod val="75000"/>
              </a:schemeClr>
            </a:solidFill>
          </a:ln>
        </p:spPr>
        <p:txBody>
          <a:bodyPr>
            <a:spAutoFit/>
          </a:bodyPr>
          <a:lstStyle/>
          <a:p>
            <a:pPr eaLnBrk="1" fontAlgn="auto" hangingPunct="1">
              <a:spcBef>
                <a:spcPts val="0"/>
              </a:spcBef>
              <a:spcAft>
                <a:spcPts val="0"/>
              </a:spcAft>
              <a:defRPr/>
            </a:pPr>
            <a:r>
              <a:rPr lang="lt-LT" sz="1920" dirty="0">
                <a:solidFill>
                  <a:prstClr val="black"/>
                </a:solidFill>
                <a:latin typeface="Calibri"/>
                <a:ea typeface="+mn-ea"/>
                <a:cs typeface="+mn-cs"/>
              </a:rPr>
              <a:t>Sveikatos ugdymui(</a:t>
            </a:r>
            <a:r>
              <a:rPr lang="lt-LT" sz="1920" dirty="0" err="1">
                <a:solidFill>
                  <a:prstClr val="black"/>
                </a:solidFill>
                <a:latin typeface="Calibri"/>
                <a:ea typeface="+mn-ea"/>
                <a:cs typeface="+mn-cs"/>
              </a:rPr>
              <a:t>si</a:t>
            </a:r>
            <a:r>
              <a:rPr lang="lt-LT" sz="1920" dirty="0">
                <a:solidFill>
                  <a:prstClr val="black"/>
                </a:solidFill>
                <a:latin typeface="Calibri"/>
                <a:ea typeface="+mn-ea"/>
                <a:cs typeface="+mn-cs"/>
              </a:rPr>
              <a:t>) palankios aplinkos mokykloje kūrimas</a:t>
            </a:r>
          </a:p>
        </p:txBody>
      </p:sp>
      <p:sp>
        <p:nvSpPr>
          <p:cNvPr id="12" name="Stačiakampis 11"/>
          <p:cNvSpPr/>
          <p:nvPr/>
        </p:nvSpPr>
        <p:spPr>
          <a:xfrm>
            <a:off x="562187" y="1766147"/>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4341"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4342"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4343" name="Paveikslėlis 16"/>
          <p:cNvPicPr>
            <a:picLocks noChangeAspect="1"/>
          </p:cNvPicPr>
          <p:nvPr/>
        </p:nvPicPr>
        <p:blipFill>
          <a:blip r:embed="rId3"/>
          <a:srcRect/>
          <a:stretch>
            <a:fillRect/>
          </a:stretch>
        </p:blipFill>
        <p:spPr bwMode="auto">
          <a:xfrm>
            <a:off x="10957561" y="1612054"/>
            <a:ext cx="1691639" cy="616373"/>
          </a:xfrm>
          <a:prstGeom prst="rect">
            <a:avLst/>
          </a:prstGeom>
          <a:noFill/>
          <a:ln w="9525">
            <a:noFill/>
            <a:miter lim="800000"/>
            <a:headEnd/>
            <a:tailEnd/>
          </a:ln>
        </p:spPr>
      </p:pic>
      <p:sp>
        <p:nvSpPr>
          <p:cNvPr id="21" name="Stačiakampis 20"/>
          <p:cNvSpPr/>
          <p:nvPr/>
        </p:nvSpPr>
        <p:spPr>
          <a:xfrm>
            <a:off x="562187" y="2653454"/>
            <a:ext cx="6443134"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Tikrintų mokyklų ugdymo(</a:t>
            </a:r>
            <a:r>
              <a:rPr lang="lt-LT" sz="1920" b="0" dirty="0" err="1">
                <a:solidFill>
                  <a:prstClr val="black"/>
                </a:solidFill>
                <a:latin typeface="Calibri"/>
                <a:ea typeface="+mn-ea"/>
                <a:cs typeface="+mn-cs"/>
              </a:rPr>
              <a:t>si</a:t>
            </a:r>
            <a:r>
              <a:rPr lang="lt-LT" sz="1920" b="0" dirty="0">
                <a:solidFill>
                  <a:prstClr val="black"/>
                </a:solidFill>
                <a:latin typeface="Calibri"/>
                <a:ea typeface="+mn-ea"/>
                <a:cs typeface="+mn-cs"/>
              </a:rPr>
              <a:t>) aplinka atitinka higienos normas</a:t>
            </a:r>
          </a:p>
        </p:txBody>
      </p:sp>
      <p:sp>
        <p:nvSpPr>
          <p:cNvPr id="22" name="Stačiakampis 21"/>
          <p:cNvSpPr/>
          <p:nvPr/>
        </p:nvSpPr>
        <p:spPr>
          <a:xfrm>
            <a:off x="558800" y="3288453"/>
            <a:ext cx="642958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Daugumos mokyklų pastatai renovuoti, erdvės pritaikytos įvairioms veikloms įgyvendinti</a:t>
            </a:r>
          </a:p>
        </p:txBody>
      </p:sp>
      <p:sp>
        <p:nvSpPr>
          <p:cNvPr id="23" name="Stačiakampis 22"/>
          <p:cNvSpPr/>
          <p:nvPr/>
        </p:nvSpPr>
        <p:spPr>
          <a:xfrm>
            <a:off x="558800" y="4229947"/>
            <a:ext cx="640418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Daugumoje mokyklų sukurtos atviros erdvės mokiniams judėti pertraukų metu: stalo tenisas, stalo futbolas, šachmatai </a:t>
            </a:r>
          </a:p>
        </p:txBody>
      </p:sp>
      <p:sp>
        <p:nvSpPr>
          <p:cNvPr id="24" name="Stačiakampis 23"/>
          <p:cNvSpPr/>
          <p:nvPr/>
        </p:nvSpPr>
        <p:spPr>
          <a:xfrm>
            <a:off x="552027" y="5193454"/>
            <a:ext cx="6443134"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Dalies mokyklų atnaujinti stadionai, žaidimų aikštelės</a:t>
            </a:r>
          </a:p>
        </p:txBody>
      </p:sp>
      <p:sp>
        <p:nvSpPr>
          <p:cNvPr id="26" name="Stačiakampis 25"/>
          <p:cNvSpPr/>
          <p:nvPr/>
        </p:nvSpPr>
        <p:spPr>
          <a:xfrm>
            <a:off x="575733" y="5862320"/>
            <a:ext cx="6429587" cy="978729"/>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Renovuotos daugumos tikrintų mokyklų valgyklų patalpos, kurios aprūpintos visa būtiniausia šiuolaikiška maisto ruošimo įranga ir technika</a:t>
            </a:r>
          </a:p>
        </p:txBody>
      </p:sp>
      <p:sp>
        <p:nvSpPr>
          <p:cNvPr id="28" name="Stačiakampis 27"/>
          <p:cNvSpPr/>
          <p:nvPr/>
        </p:nvSpPr>
        <p:spPr>
          <a:xfrm>
            <a:off x="568960" y="7120468"/>
            <a:ext cx="642958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Kai kurios mokyklos dalyvauja Lietuvos sveikatą stiprinančių mokyklų tinkle, tai įtakoja kryptingą aplinkų  tobulinimą</a:t>
            </a:r>
          </a:p>
        </p:txBody>
      </p:sp>
      <p:sp>
        <p:nvSpPr>
          <p:cNvPr id="29" name="Stačiakampis 28"/>
          <p:cNvSpPr/>
          <p:nvPr/>
        </p:nvSpPr>
        <p:spPr>
          <a:xfrm>
            <a:off x="7587828" y="3373120"/>
            <a:ext cx="5061373" cy="683264"/>
          </a:xfrm>
          <a:prstGeom prst="rect">
            <a:avLst/>
          </a:prstGeom>
          <a:solidFill>
            <a:schemeClr val="accent4">
              <a:lumMod val="20000"/>
              <a:lumOff val="80000"/>
            </a:schemeClr>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Mokinių saugumui užtikrinti kai kurių mokyklų erdvės yra stebimos vaizdo kameromis</a:t>
            </a:r>
          </a:p>
        </p:txBody>
      </p:sp>
      <p:sp>
        <p:nvSpPr>
          <p:cNvPr id="30" name="Stačiakampis 29"/>
          <p:cNvSpPr/>
          <p:nvPr/>
        </p:nvSpPr>
        <p:spPr>
          <a:xfrm>
            <a:off x="7587828" y="4229947"/>
            <a:ext cx="5061373" cy="683264"/>
          </a:xfrm>
          <a:prstGeom prst="rect">
            <a:avLst/>
          </a:prstGeom>
          <a:solidFill>
            <a:schemeClr val="accent4">
              <a:lumMod val="20000"/>
              <a:lumOff val="80000"/>
            </a:schemeClr>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Ne visuose kabinetuose tvarkingas ir tinkamas apšvietimas</a:t>
            </a:r>
          </a:p>
        </p:txBody>
      </p:sp>
    </p:spTree>
    <p:extLst>
      <p:ext uri="{BB962C8B-B14F-4D97-AF65-F5344CB8AC3E}">
        <p14:creationId xmlns:p14="http://schemas.microsoft.com/office/powerpoint/2010/main" val="179206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6" grpId="0" animBg="1"/>
      <p:bldP spid="28" grpId="0" animBg="1"/>
      <p:bldP spid="29" grpId="0" animBg="1"/>
      <p:bldP spid="3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5362"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112347" y="1385147"/>
            <a:ext cx="6834293" cy="387798"/>
          </a:xfrm>
          <a:prstGeom prst="rect">
            <a:avLst/>
          </a:prstGeom>
          <a:solidFill>
            <a:srgbClr val="DFF133"/>
          </a:solidFill>
          <a:ln w="38100">
            <a:solidFill>
              <a:schemeClr val="accent6">
                <a:lumMod val="75000"/>
              </a:schemeClr>
            </a:solidFill>
          </a:ln>
        </p:spPr>
        <p:txBody>
          <a:bodyPr>
            <a:spAutoFit/>
          </a:bodyPr>
          <a:lstStyle/>
          <a:p>
            <a:pPr algn="ctr" eaLnBrk="1" fontAlgn="auto" hangingPunct="1">
              <a:spcBef>
                <a:spcPts val="0"/>
              </a:spcBef>
              <a:spcAft>
                <a:spcPts val="0"/>
              </a:spcAft>
              <a:defRPr/>
            </a:pPr>
            <a:r>
              <a:rPr lang="lt-LT" sz="1920" dirty="0">
                <a:solidFill>
                  <a:prstClr val="black"/>
                </a:solidFill>
                <a:latin typeface="Calibri"/>
                <a:ea typeface="+mn-ea"/>
                <a:cs typeface="+mn-cs"/>
              </a:rPr>
              <a:t>Aplinkos, skirtos veiklai, saviraiškai ir poilsiui</a:t>
            </a:r>
          </a:p>
        </p:txBody>
      </p:sp>
      <p:sp>
        <p:nvSpPr>
          <p:cNvPr id="12" name="Stačiakampis 11"/>
          <p:cNvSpPr/>
          <p:nvPr/>
        </p:nvSpPr>
        <p:spPr>
          <a:xfrm>
            <a:off x="545254" y="1376681"/>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5365"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5366"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5367" name="Paveikslėlis 16"/>
          <p:cNvPicPr>
            <a:picLocks noChangeAspect="1"/>
          </p:cNvPicPr>
          <p:nvPr/>
        </p:nvPicPr>
        <p:blipFill>
          <a:blip r:embed="rId3"/>
          <a:srcRect/>
          <a:stretch>
            <a:fillRect/>
          </a:stretch>
        </p:blipFill>
        <p:spPr bwMode="auto">
          <a:xfrm>
            <a:off x="10957561" y="1385147"/>
            <a:ext cx="1691639" cy="614681"/>
          </a:xfrm>
          <a:prstGeom prst="rect">
            <a:avLst/>
          </a:prstGeom>
          <a:noFill/>
          <a:ln w="9525">
            <a:noFill/>
            <a:miter lim="800000"/>
            <a:headEnd/>
            <a:tailEnd/>
          </a:ln>
        </p:spPr>
      </p:pic>
      <p:sp>
        <p:nvSpPr>
          <p:cNvPr id="21" name="Stačiakampis 20"/>
          <p:cNvSpPr/>
          <p:nvPr/>
        </p:nvSpPr>
        <p:spPr>
          <a:xfrm>
            <a:off x="545253" y="2675467"/>
            <a:ext cx="6443134"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Choreografijos salės, zonos koridoriuose, klasės, skaityklos</a:t>
            </a:r>
          </a:p>
        </p:txBody>
      </p:sp>
      <p:sp>
        <p:nvSpPr>
          <p:cNvPr id="22" name="Stačiakampis 21"/>
          <p:cNvSpPr/>
          <p:nvPr/>
        </p:nvSpPr>
        <p:spPr>
          <a:xfrm>
            <a:off x="558800" y="3288453"/>
            <a:ext cx="6429587"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Daugelyje mokyklų fojė stalo teniso stalai, stalo futbolas </a:t>
            </a:r>
          </a:p>
        </p:txBody>
      </p:sp>
      <p:sp>
        <p:nvSpPr>
          <p:cNvPr id="23" name="Stačiakampis 22"/>
          <p:cNvSpPr/>
          <p:nvPr/>
        </p:nvSpPr>
        <p:spPr>
          <a:xfrm>
            <a:off x="570654" y="3986107"/>
            <a:ext cx="6404187"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Lauko klasės</a:t>
            </a:r>
          </a:p>
        </p:txBody>
      </p:sp>
      <p:sp>
        <p:nvSpPr>
          <p:cNvPr id="24" name="Stačiakampis 23"/>
          <p:cNvSpPr/>
          <p:nvPr/>
        </p:nvSpPr>
        <p:spPr>
          <a:xfrm>
            <a:off x="533401" y="4671907"/>
            <a:ext cx="6441440"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Sporto aikštynai, lauko treniruokliai, treniruoklių klasės</a:t>
            </a:r>
          </a:p>
        </p:txBody>
      </p:sp>
      <p:sp>
        <p:nvSpPr>
          <p:cNvPr id="26" name="Stačiakampis 25"/>
          <p:cNvSpPr/>
          <p:nvPr/>
        </p:nvSpPr>
        <p:spPr>
          <a:xfrm>
            <a:off x="558800" y="5337387"/>
            <a:ext cx="642958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Saviraiškai naudojamos salės (sporto, aktų), muziejai, muzikos, teatro klasės, dalykų kabinetai</a:t>
            </a:r>
          </a:p>
        </p:txBody>
      </p:sp>
      <p:sp>
        <p:nvSpPr>
          <p:cNvPr id="28" name="Stačiakampis 27"/>
          <p:cNvSpPr/>
          <p:nvPr/>
        </p:nvSpPr>
        <p:spPr>
          <a:xfrm>
            <a:off x="545253" y="6322060"/>
            <a:ext cx="642958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Mokinių poilsiui skirtos zonos koridoriuose, fojė (minkštasuoliais, </a:t>
            </a:r>
            <a:r>
              <a:rPr lang="lt-LT" sz="1920" b="0" dirty="0" err="1">
                <a:solidFill>
                  <a:prstClr val="black"/>
                </a:solidFill>
                <a:latin typeface="Calibri"/>
                <a:ea typeface="+mn-ea"/>
                <a:cs typeface="+mn-cs"/>
              </a:rPr>
              <a:t>sėdmaišiai</a:t>
            </a:r>
            <a:r>
              <a:rPr lang="lt-LT" sz="1920" b="0" dirty="0">
                <a:solidFill>
                  <a:prstClr val="black"/>
                </a:solidFill>
                <a:latin typeface="Calibri"/>
                <a:ea typeface="+mn-ea"/>
                <a:cs typeface="+mn-cs"/>
              </a:rPr>
              <a:t>, suoleliai...)</a:t>
            </a:r>
          </a:p>
        </p:txBody>
      </p:sp>
      <p:sp>
        <p:nvSpPr>
          <p:cNvPr id="29" name="Stačiakampis 28"/>
          <p:cNvSpPr/>
          <p:nvPr/>
        </p:nvSpPr>
        <p:spPr>
          <a:xfrm>
            <a:off x="7587828" y="3373120"/>
            <a:ext cx="5061373" cy="683264"/>
          </a:xfrm>
          <a:prstGeom prst="rect">
            <a:avLst/>
          </a:prstGeom>
          <a:solidFill>
            <a:schemeClr val="accent4">
              <a:lumMod val="20000"/>
              <a:lumOff val="80000"/>
            </a:schemeClr>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Organizuojamos šokio-judesio pertraukos, judriosios pertraukos</a:t>
            </a:r>
          </a:p>
        </p:txBody>
      </p:sp>
      <p:sp>
        <p:nvSpPr>
          <p:cNvPr id="30" name="Stačiakampis 29"/>
          <p:cNvSpPr/>
          <p:nvPr/>
        </p:nvSpPr>
        <p:spPr>
          <a:xfrm>
            <a:off x="7587828" y="4229947"/>
            <a:ext cx="5061373" cy="387798"/>
          </a:xfrm>
          <a:prstGeom prst="rect">
            <a:avLst/>
          </a:prstGeom>
          <a:solidFill>
            <a:schemeClr val="accent4">
              <a:lumMod val="20000"/>
              <a:lumOff val="80000"/>
            </a:schemeClr>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Muzika pertraukų metu </a:t>
            </a:r>
          </a:p>
        </p:txBody>
      </p:sp>
      <p:sp>
        <p:nvSpPr>
          <p:cNvPr id="18" name="Stačiakampis 17"/>
          <p:cNvSpPr/>
          <p:nvPr/>
        </p:nvSpPr>
        <p:spPr>
          <a:xfrm>
            <a:off x="546947" y="7293754"/>
            <a:ext cx="6441440"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Bibliotekų informaciniai centrai, valgyklos, vidiniai mokyklų kiemeliai </a:t>
            </a:r>
          </a:p>
        </p:txBody>
      </p:sp>
    </p:spTree>
    <p:extLst>
      <p:ext uri="{BB962C8B-B14F-4D97-AF65-F5344CB8AC3E}">
        <p14:creationId xmlns:p14="http://schemas.microsoft.com/office/powerpoint/2010/main" val="374279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6" grpId="0" animBg="1"/>
      <p:bldP spid="28" grpId="0" animBg="1"/>
      <p:bldP spid="29" grpId="0" animBg="1"/>
      <p:bldP spid="30" grpId="0" animBg="1"/>
      <p:bldP spid="1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7410"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112347" y="1385147"/>
            <a:ext cx="6834293" cy="387798"/>
          </a:xfrm>
          <a:prstGeom prst="rect">
            <a:avLst/>
          </a:prstGeom>
          <a:solidFill>
            <a:srgbClr val="DFF133"/>
          </a:solidFill>
          <a:ln w="38100">
            <a:solidFill>
              <a:schemeClr val="accent6">
                <a:lumMod val="75000"/>
              </a:schemeClr>
            </a:solidFill>
          </a:ln>
        </p:spPr>
        <p:txBody>
          <a:bodyPr>
            <a:spAutoFit/>
          </a:bodyPr>
          <a:lstStyle/>
          <a:p>
            <a:pPr algn="ctr" eaLnBrk="1" fontAlgn="auto" hangingPunct="1">
              <a:spcBef>
                <a:spcPts val="0"/>
              </a:spcBef>
              <a:spcAft>
                <a:spcPts val="0"/>
              </a:spcAft>
              <a:defRPr/>
            </a:pPr>
            <a:r>
              <a:rPr lang="lt-LT" sz="1920" dirty="0">
                <a:solidFill>
                  <a:prstClr val="black"/>
                </a:solidFill>
                <a:latin typeface="Calibri"/>
                <a:ea typeface="+mn-ea"/>
                <a:cs typeface="+mn-cs"/>
              </a:rPr>
              <a:t>Programos įgyvendinimo tobulinimas</a:t>
            </a:r>
          </a:p>
        </p:txBody>
      </p:sp>
      <p:sp>
        <p:nvSpPr>
          <p:cNvPr id="12" name="Stačiakampis 11"/>
          <p:cNvSpPr/>
          <p:nvPr/>
        </p:nvSpPr>
        <p:spPr>
          <a:xfrm>
            <a:off x="545254" y="1376681"/>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7413"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7414"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7415" name="Paveikslėlis 16"/>
          <p:cNvPicPr>
            <a:picLocks noChangeAspect="1"/>
          </p:cNvPicPr>
          <p:nvPr/>
        </p:nvPicPr>
        <p:blipFill>
          <a:blip r:embed="rId3"/>
          <a:srcRect/>
          <a:stretch>
            <a:fillRect/>
          </a:stretch>
        </p:blipFill>
        <p:spPr bwMode="auto">
          <a:xfrm>
            <a:off x="10957561" y="1385147"/>
            <a:ext cx="1691639" cy="614681"/>
          </a:xfrm>
          <a:prstGeom prst="rect">
            <a:avLst/>
          </a:prstGeom>
          <a:noFill/>
          <a:ln w="9525">
            <a:noFill/>
            <a:miter lim="800000"/>
            <a:headEnd/>
            <a:tailEnd/>
          </a:ln>
        </p:spPr>
      </p:pic>
      <p:sp>
        <p:nvSpPr>
          <p:cNvPr id="21" name="Stačiakampis 20"/>
          <p:cNvSpPr/>
          <p:nvPr/>
        </p:nvSpPr>
        <p:spPr>
          <a:xfrm>
            <a:off x="2926080" y="2262294"/>
            <a:ext cx="7205134" cy="1274195"/>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Dauguma tikrintų mokyklų neišskiria konkrečių programos tobulinimo žingsnių. </a:t>
            </a:r>
            <a:r>
              <a:rPr lang="lt-LT" sz="1920" dirty="0">
                <a:solidFill>
                  <a:prstClr val="black"/>
                </a:solidFill>
                <a:latin typeface="Calibri"/>
                <a:ea typeface="+mn-ea"/>
                <a:cs typeface="+mn-cs"/>
              </a:rPr>
              <a:t>Numatoma </a:t>
            </a:r>
            <a:r>
              <a:rPr lang="lt-LT" sz="1920" b="0" dirty="0">
                <a:solidFill>
                  <a:prstClr val="black"/>
                </a:solidFill>
                <a:latin typeface="Calibri"/>
                <a:ea typeface="+mn-ea"/>
                <a:cs typeface="+mn-cs"/>
              </a:rPr>
              <a:t>bendro pobūdžio veiklos sritys: </a:t>
            </a:r>
            <a:r>
              <a:rPr lang="lt-LT" sz="1920" b="0" u="sng" dirty="0">
                <a:solidFill>
                  <a:prstClr val="black"/>
                </a:solidFill>
                <a:latin typeface="Calibri"/>
                <a:ea typeface="+mn-ea"/>
                <a:cs typeface="+mn-cs"/>
              </a:rPr>
              <a:t>kvalifikacijos tobulinimas</a:t>
            </a:r>
            <a:r>
              <a:rPr lang="lt-LT" sz="1920" b="0" dirty="0">
                <a:solidFill>
                  <a:prstClr val="black"/>
                </a:solidFill>
                <a:latin typeface="Calibri"/>
                <a:ea typeface="+mn-ea"/>
                <a:cs typeface="+mn-cs"/>
              </a:rPr>
              <a:t>, </a:t>
            </a:r>
            <a:r>
              <a:rPr lang="lt-LT" sz="1920" b="0" u="sng" dirty="0">
                <a:solidFill>
                  <a:prstClr val="black"/>
                </a:solidFill>
                <a:latin typeface="Calibri"/>
                <a:ea typeface="+mn-ea"/>
                <a:cs typeface="+mn-cs"/>
              </a:rPr>
              <a:t>metodinės medžiagos ir jos panaudojimo galimybių paieška</a:t>
            </a:r>
            <a:r>
              <a:rPr lang="lt-LT" sz="1920" b="0" dirty="0">
                <a:solidFill>
                  <a:prstClr val="black"/>
                </a:solidFill>
                <a:latin typeface="Calibri"/>
                <a:ea typeface="+mn-ea"/>
                <a:cs typeface="+mn-cs"/>
              </a:rPr>
              <a:t>, </a:t>
            </a:r>
            <a:r>
              <a:rPr lang="lt-LT" sz="1920" b="0" u="sng" dirty="0">
                <a:solidFill>
                  <a:prstClr val="black"/>
                </a:solidFill>
                <a:latin typeface="Calibri"/>
                <a:ea typeface="+mn-ea"/>
                <a:cs typeface="+mn-cs"/>
              </a:rPr>
              <a:t>rezultatų matavimas </a:t>
            </a:r>
            <a:r>
              <a:rPr lang="lt-LT" sz="1920" b="0" dirty="0">
                <a:solidFill>
                  <a:prstClr val="black"/>
                </a:solidFill>
                <a:latin typeface="Calibri"/>
                <a:ea typeface="+mn-ea"/>
                <a:cs typeface="+mn-cs"/>
              </a:rPr>
              <a:t> </a:t>
            </a:r>
          </a:p>
        </p:txBody>
      </p:sp>
      <p:sp>
        <p:nvSpPr>
          <p:cNvPr id="23" name="Stačiakampis 22"/>
          <p:cNvSpPr/>
          <p:nvPr/>
        </p:nvSpPr>
        <p:spPr>
          <a:xfrm>
            <a:off x="672254" y="3723641"/>
            <a:ext cx="11976946" cy="387798"/>
          </a:xfrm>
          <a:prstGeom prst="rect">
            <a:avLst/>
          </a:prstGeom>
          <a:solidFill>
            <a:schemeClr val="accent4">
              <a:lumMod val="60000"/>
              <a:lumOff val="40000"/>
            </a:schemeClr>
          </a:solidFill>
          <a:ln w="25400">
            <a:solidFill>
              <a:schemeClr val="accent6">
                <a:lumMod val="75000"/>
              </a:schemeClr>
            </a:solidFill>
          </a:ln>
        </p:spPr>
        <p:txBody>
          <a:bodyPr>
            <a:spAutoFit/>
          </a:bodyPr>
          <a:lstStyle/>
          <a:p>
            <a:pPr algn="ctr" eaLnBrk="1" fontAlgn="auto" hangingPunct="1">
              <a:spcBef>
                <a:spcPts val="0"/>
              </a:spcBef>
              <a:spcAft>
                <a:spcPts val="0"/>
              </a:spcAft>
              <a:defRPr/>
            </a:pPr>
            <a:r>
              <a:rPr lang="lt-LT" sz="1920" b="0" dirty="0">
                <a:solidFill>
                  <a:prstClr val="black"/>
                </a:solidFill>
                <a:latin typeface="Calibri"/>
                <a:ea typeface="+mn-ea"/>
                <a:cs typeface="+mn-cs"/>
              </a:rPr>
              <a:t>Atskirose mokyklose numatomi ir konkretūs veiksmai siekiant tobulinti SLURŠ programos įgyvendinimą:</a:t>
            </a:r>
          </a:p>
        </p:txBody>
      </p:sp>
      <p:sp>
        <p:nvSpPr>
          <p:cNvPr id="24" name="Stačiakampis 23"/>
          <p:cNvSpPr/>
          <p:nvPr/>
        </p:nvSpPr>
        <p:spPr>
          <a:xfrm>
            <a:off x="672255" y="4338320"/>
            <a:ext cx="5989319"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Organizuoti paskaitų ar renginių ciklą pagal amžiaus grupes</a:t>
            </a:r>
          </a:p>
        </p:txBody>
      </p:sp>
      <p:sp>
        <p:nvSpPr>
          <p:cNvPr id="26" name="Stačiakampis 25"/>
          <p:cNvSpPr/>
          <p:nvPr/>
        </p:nvSpPr>
        <p:spPr>
          <a:xfrm>
            <a:off x="694267" y="5249333"/>
            <a:ext cx="5980853"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Įvesti pasirenkamąjį modulį </a:t>
            </a:r>
            <a:r>
              <a:rPr lang="lt-LT" sz="1920" b="0" i="1" dirty="0">
                <a:solidFill>
                  <a:prstClr val="black"/>
                </a:solidFill>
                <a:latin typeface="Calibri"/>
                <a:ea typeface="+mn-ea"/>
                <a:cs typeface="+mn-cs"/>
              </a:rPr>
              <a:t>Lytiškumo ugdymas</a:t>
            </a:r>
            <a:endParaRPr lang="lt-LT" sz="1920" b="0" dirty="0">
              <a:solidFill>
                <a:prstClr val="black"/>
              </a:solidFill>
              <a:latin typeface="Calibri"/>
              <a:ea typeface="+mn-ea"/>
              <a:cs typeface="+mn-cs"/>
            </a:endParaRPr>
          </a:p>
        </p:txBody>
      </p:sp>
      <p:sp>
        <p:nvSpPr>
          <p:cNvPr id="28" name="Stačiakampis 27"/>
          <p:cNvSpPr/>
          <p:nvPr/>
        </p:nvSpPr>
        <p:spPr>
          <a:xfrm>
            <a:off x="679028" y="5804747"/>
            <a:ext cx="5982546"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I klasių mokiniams organizuoti vieno pusmečio privalomas pamokas pagal šią programą</a:t>
            </a:r>
          </a:p>
        </p:txBody>
      </p:sp>
      <p:sp>
        <p:nvSpPr>
          <p:cNvPr id="18" name="Stačiakampis 17"/>
          <p:cNvSpPr/>
          <p:nvPr/>
        </p:nvSpPr>
        <p:spPr>
          <a:xfrm>
            <a:off x="672255" y="6737775"/>
            <a:ext cx="5989319" cy="1274195"/>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Ugdant sveikatos ir lytiškumo bei rengimo šeimai gebėjimų vertybines nuostatas ir žinias tobulinti vertinimo ir įsivertinimo metodiką bei SLURŠ programos įgyvendinimo poreikių analizę</a:t>
            </a:r>
          </a:p>
        </p:txBody>
      </p:sp>
      <p:sp>
        <p:nvSpPr>
          <p:cNvPr id="19" name="Stačiakampis 18"/>
          <p:cNvSpPr/>
          <p:nvPr/>
        </p:nvSpPr>
        <p:spPr>
          <a:xfrm>
            <a:off x="6807201" y="4314613"/>
            <a:ext cx="5842000"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Daugiau naudotis visuomenės sveikatos biuro specialistų paslaugomis</a:t>
            </a:r>
          </a:p>
        </p:txBody>
      </p:sp>
      <p:sp>
        <p:nvSpPr>
          <p:cNvPr id="20" name="Stačiakampis 19"/>
          <p:cNvSpPr/>
          <p:nvPr/>
        </p:nvSpPr>
        <p:spPr>
          <a:xfrm>
            <a:off x="6807201" y="5210387"/>
            <a:ext cx="5842000" cy="387798"/>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Įdarbinti psichologą</a:t>
            </a:r>
          </a:p>
        </p:txBody>
      </p:sp>
      <p:sp>
        <p:nvSpPr>
          <p:cNvPr id="22" name="Stačiakampis 21"/>
          <p:cNvSpPr/>
          <p:nvPr/>
        </p:nvSpPr>
        <p:spPr>
          <a:xfrm>
            <a:off x="6807201" y="6461760"/>
            <a:ext cx="5842000" cy="1569660"/>
          </a:xfrm>
          <a:prstGeom prst="rect">
            <a:avLst/>
          </a:prstGeom>
          <a:solidFill>
            <a:srgbClr val="4246E2"/>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white"/>
                </a:solidFill>
                <a:latin typeface="Calibri"/>
                <a:ea typeface="+mn-ea"/>
                <a:cs typeface="+mn-cs"/>
              </a:rPr>
              <a:t>Dalyje tikrintų mokyklų pasibaigus mokslo metams yra aptariama programos įgyvendinimo problemos, tačiau įvardinti numatomus programos įgyvendinimo tobulinimo žingsnius, mokyklų atstovai, kurių nuomonės buvo teirautasi, negalėjo</a:t>
            </a:r>
          </a:p>
        </p:txBody>
      </p:sp>
    </p:spTree>
    <p:extLst>
      <p:ext uri="{BB962C8B-B14F-4D97-AF65-F5344CB8AC3E}">
        <p14:creationId xmlns:p14="http://schemas.microsoft.com/office/powerpoint/2010/main" val="202021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6" grpId="0" animBg="1"/>
      <p:bldP spid="28" grpId="0" animBg="1"/>
      <p:bldP spid="18" grpId="0" animBg="1"/>
      <p:bldP spid="19" grpId="0" animBg="1"/>
      <p:bldP spid="20" grpId="0" animBg="1"/>
      <p:bldP spid="2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8434"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112347" y="1385147"/>
            <a:ext cx="6834293" cy="387798"/>
          </a:xfrm>
          <a:prstGeom prst="rect">
            <a:avLst/>
          </a:prstGeom>
          <a:solidFill>
            <a:srgbClr val="DFF133"/>
          </a:solidFill>
          <a:ln w="38100">
            <a:solidFill>
              <a:schemeClr val="accent6">
                <a:lumMod val="75000"/>
              </a:schemeClr>
            </a:solidFill>
          </a:ln>
        </p:spPr>
        <p:txBody>
          <a:bodyPr>
            <a:spAutoFit/>
          </a:bodyPr>
          <a:lstStyle/>
          <a:p>
            <a:pPr algn="ctr" eaLnBrk="1" fontAlgn="auto" hangingPunct="1">
              <a:spcBef>
                <a:spcPts val="0"/>
              </a:spcBef>
              <a:spcAft>
                <a:spcPts val="0"/>
              </a:spcAft>
              <a:defRPr/>
            </a:pPr>
            <a:r>
              <a:rPr lang="lt-LT" sz="1920" dirty="0">
                <a:solidFill>
                  <a:prstClr val="black"/>
                </a:solidFill>
                <a:latin typeface="Calibri"/>
                <a:ea typeface="+mn-ea"/>
                <a:cs typeface="+mn-cs"/>
              </a:rPr>
              <a:t>Mokyklos sėkmės (geroji patirtis) </a:t>
            </a:r>
          </a:p>
        </p:txBody>
      </p:sp>
      <p:sp>
        <p:nvSpPr>
          <p:cNvPr id="12" name="Stačiakampis 11"/>
          <p:cNvSpPr/>
          <p:nvPr/>
        </p:nvSpPr>
        <p:spPr>
          <a:xfrm>
            <a:off x="545254" y="1376681"/>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8437"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8438"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8439" name="Paveikslėlis 16"/>
          <p:cNvPicPr>
            <a:picLocks noChangeAspect="1"/>
          </p:cNvPicPr>
          <p:nvPr/>
        </p:nvPicPr>
        <p:blipFill>
          <a:blip r:embed="rId3"/>
          <a:srcRect/>
          <a:stretch>
            <a:fillRect/>
          </a:stretch>
        </p:blipFill>
        <p:spPr bwMode="auto">
          <a:xfrm>
            <a:off x="10957561" y="1385147"/>
            <a:ext cx="1691639" cy="614681"/>
          </a:xfrm>
          <a:prstGeom prst="rect">
            <a:avLst/>
          </a:prstGeom>
          <a:noFill/>
          <a:ln w="9525">
            <a:noFill/>
            <a:miter lim="800000"/>
            <a:headEnd/>
            <a:tailEnd/>
          </a:ln>
        </p:spPr>
      </p:pic>
      <p:sp>
        <p:nvSpPr>
          <p:cNvPr id="21" name="Stačiakampis 20"/>
          <p:cNvSpPr/>
          <p:nvPr/>
        </p:nvSpPr>
        <p:spPr>
          <a:xfrm>
            <a:off x="2926080" y="2262293"/>
            <a:ext cx="7205134" cy="387798"/>
          </a:xfrm>
          <a:prstGeom prst="rect">
            <a:avLst/>
          </a:prstGeom>
          <a:solidFill>
            <a:srgbClr val="DFF133"/>
          </a:solidFill>
          <a:ln w="25400">
            <a:solidFill>
              <a:schemeClr val="accent6">
                <a:lumMod val="75000"/>
              </a:schemeClr>
            </a:solidFill>
          </a:ln>
        </p:spPr>
        <p:txBody>
          <a:bodyPr>
            <a:spAutoFit/>
          </a:bodyPr>
          <a:lstStyle/>
          <a:p>
            <a:pPr algn="ctr" eaLnBrk="1" fontAlgn="auto" hangingPunct="1">
              <a:spcBef>
                <a:spcPts val="0"/>
              </a:spcBef>
              <a:spcAft>
                <a:spcPts val="0"/>
              </a:spcAft>
              <a:defRPr/>
            </a:pPr>
            <a:r>
              <a:rPr lang="lt-LT" sz="1920" b="0" dirty="0">
                <a:solidFill>
                  <a:prstClr val="black"/>
                </a:solidFill>
                <a:latin typeface="Calibri"/>
                <a:ea typeface="+mn-ea"/>
                <a:cs typeface="+mn-cs"/>
              </a:rPr>
              <a:t>Pasiekimai mokyklose vykdant SLURŠ programą:</a:t>
            </a:r>
          </a:p>
        </p:txBody>
      </p:sp>
      <p:sp>
        <p:nvSpPr>
          <p:cNvPr id="24" name="Stačiakampis 23"/>
          <p:cNvSpPr/>
          <p:nvPr/>
        </p:nvSpPr>
        <p:spPr>
          <a:xfrm>
            <a:off x="687493" y="2965854"/>
            <a:ext cx="598762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Neformalusis švietimas ir </a:t>
            </a:r>
            <a:r>
              <a:rPr lang="lt-LT" sz="1920" b="0" u="sng" dirty="0">
                <a:solidFill>
                  <a:prstClr val="black"/>
                </a:solidFill>
                <a:latin typeface="Calibri"/>
                <a:ea typeface="+mn-ea"/>
                <a:cs typeface="+mn-cs"/>
              </a:rPr>
              <a:t>programos integravimas į neformalųjį švietimą</a:t>
            </a:r>
          </a:p>
        </p:txBody>
      </p:sp>
      <p:sp>
        <p:nvSpPr>
          <p:cNvPr id="26" name="Stačiakampis 25"/>
          <p:cNvSpPr/>
          <p:nvPr/>
        </p:nvSpPr>
        <p:spPr>
          <a:xfrm>
            <a:off x="694267" y="3874254"/>
            <a:ext cx="5980853"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u="sng" dirty="0">
                <a:solidFill>
                  <a:prstClr val="black"/>
                </a:solidFill>
                <a:latin typeface="Calibri"/>
                <a:ea typeface="+mn-ea"/>
                <a:cs typeface="+mn-cs"/>
              </a:rPr>
              <a:t>Integruotų pamokų ciklai</a:t>
            </a:r>
            <a:r>
              <a:rPr lang="lt-LT" sz="1920" b="0" dirty="0">
                <a:solidFill>
                  <a:prstClr val="black"/>
                </a:solidFill>
                <a:latin typeface="Calibri"/>
                <a:ea typeface="+mn-ea"/>
                <a:cs typeface="+mn-cs"/>
              </a:rPr>
              <a:t>, dalyvaujant mokyklos specialistams</a:t>
            </a:r>
          </a:p>
        </p:txBody>
      </p:sp>
      <p:sp>
        <p:nvSpPr>
          <p:cNvPr id="28" name="Stačiakampis 27"/>
          <p:cNvSpPr/>
          <p:nvPr/>
        </p:nvSpPr>
        <p:spPr>
          <a:xfrm>
            <a:off x="687494" y="4762028"/>
            <a:ext cx="5980853"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u="sng" dirty="0">
                <a:solidFill>
                  <a:prstClr val="black"/>
                </a:solidFill>
                <a:latin typeface="Calibri"/>
                <a:ea typeface="+mn-ea"/>
                <a:cs typeface="+mn-cs"/>
              </a:rPr>
              <a:t>Komandinis darbas integruojant programą </a:t>
            </a:r>
            <a:r>
              <a:rPr lang="lt-LT" sz="1920" b="0" dirty="0">
                <a:solidFill>
                  <a:prstClr val="black"/>
                </a:solidFill>
                <a:latin typeface="Calibri"/>
                <a:ea typeface="+mn-ea"/>
                <a:cs typeface="+mn-cs"/>
              </a:rPr>
              <a:t>į gimnazijos formalias ir neformalias ugdymo (</a:t>
            </a:r>
            <a:r>
              <a:rPr lang="lt-LT" sz="1920" b="0" dirty="0" err="1">
                <a:solidFill>
                  <a:prstClr val="black"/>
                </a:solidFill>
                <a:latin typeface="Calibri"/>
                <a:ea typeface="+mn-ea"/>
                <a:cs typeface="+mn-cs"/>
              </a:rPr>
              <a:t>si</a:t>
            </a:r>
            <a:r>
              <a:rPr lang="lt-LT" sz="1920" b="0" dirty="0">
                <a:solidFill>
                  <a:prstClr val="black"/>
                </a:solidFill>
                <a:latin typeface="Calibri"/>
                <a:ea typeface="+mn-ea"/>
                <a:cs typeface="+mn-cs"/>
              </a:rPr>
              <a:t>) veiklas</a:t>
            </a:r>
          </a:p>
        </p:txBody>
      </p:sp>
      <p:sp>
        <p:nvSpPr>
          <p:cNvPr id="18" name="Stačiakampis 17"/>
          <p:cNvSpPr/>
          <p:nvPr/>
        </p:nvSpPr>
        <p:spPr>
          <a:xfrm>
            <a:off x="653627" y="5670427"/>
            <a:ext cx="5987627" cy="1274195"/>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u="sng" dirty="0">
                <a:solidFill>
                  <a:prstClr val="black"/>
                </a:solidFill>
                <a:latin typeface="Calibri"/>
                <a:ea typeface="+mn-ea"/>
                <a:cs typeface="+mn-cs"/>
              </a:rPr>
              <a:t>Dalyvavimas įvairiuose projektuose ir programose</a:t>
            </a:r>
            <a:r>
              <a:rPr lang="lt-LT" sz="1920" b="0" dirty="0">
                <a:solidFill>
                  <a:prstClr val="black"/>
                </a:solidFill>
                <a:latin typeface="Calibri"/>
                <a:ea typeface="+mn-ea"/>
                <a:cs typeface="+mn-cs"/>
              </a:rPr>
              <a:t>, kurių turinys siejamas su programos turiniu ir tematika (pvz. Erazmus,  OLWEUS, Socialinio ir emocinio ugdymo programa)</a:t>
            </a:r>
          </a:p>
        </p:txBody>
      </p:sp>
      <p:sp>
        <p:nvSpPr>
          <p:cNvPr id="19" name="Stačiakampis 18"/>
          <p:cNvSpPr/>
          <p:nvPr/>
        </p:nvSpPr>
        <p:spPr>
          <a:xfrm>
            <a:off x="664540" y="7169566"/>
            <a:ext cx="5987627" cy="683264"/>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u="sng" dirty="0">
                <a:solidFill>
                  <a:prstClr val="black"/>
                </a:solidFill>
                <a:latin typeface="Calibri"/>
                <a:ea typeface="+mn-ea"/>
                <a:cs typeface="+mn-cs"/>
              </a:rPr>
              <a:t>Bendradarbiavimas su visuomenės sveikatos biuro specialistais</a:t>
            </a:r>
            <a:r>
              <a:rPr lang="lt-LT" sz="1920" b="0" dirty="0">
                <a:solidFill>
                  <a:prstClr val="black"/>
                </a:solidFill>
                <a:latin typeface="Calibri"/>
                <a:ea typeface="+mn-ea"/>
                <a:cs typeface="+mn-cs"/>
              </a:rPr>
              <a:t> ir šių specialistų veikla</a:t>
            </a:r>
          </a:p>
        </p:txBody>
      </p:sp>
      <p:sp>
        <p:nvSpPr>
          <p:cNvPr id="20" name="Stačiakampis 19"/>
          <p:cNvSpPr/>
          <p:nvPr/>
        </p:nvSpPr>
        <p:spPr>
          <a:xfrm>
            <a:off x="6779556" y="5121236"/>
            <a:ext cx="5842000" cy="978729"/>
          </a:xfrm>
          <a:prstGeom prst="rect">
            <a:avLst/>
          </a:prstGeom>
          <a:solidFill>
            <a:srgbClr val="DE46DE"/>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Vykdoma „Sveikatos ir lytiškumo ugdymo bei  rengimo šeimai“ modulio  programa 1-2 gimnazijos klasėms (Švenčionių Zigmo Žemaičio gimnazija).</a:t>
            </a:r>
          </a:p>
        </p:txBody>
      </p:sp>
      <p:sp>
        <p:nvSpPr>
          <p:cNvPr id="22" name="Stačiakampis 21"/>
          <p:cNvSpPr/>
          <p:nvPr/>
        </p:nvSpPr>
        <p:spPr>
          <a:xfrm>
            <a:off x="6807201" y="6304281"/>
            <a:ext cx="5842000" cy="1569660"/>
          </a:xfrm>
          <a:prstGeom prst="rect">
            <a:avLst/>
          </a:prstGeom>
          <a:solidFill>
            <a:srgbClr val="DE46DE"/>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Jonavos </a:t>
            </a:r>
            <a:r>
              <a:rPr lang="lt-LT" sz="1920" b="0" dirty="0" err="1">
                <a:solidFill>
                  <a:prstClr val="black"/>
                </a:solidFill>
                <a:latin typeface="Calibri"/>
                <a:ea typeface="+mn-ea"/>
                <a:cs typeface="+mn-cs"/>
              </a:rPr>
              <a:t>Jaronimo</a:t>
            </a:r>
            <a:r>
              <a:rPr lang="lt-LT" sz="1920" b="0" dirty="0">
                <a:solidFill>
                  <a:prstClr val="black"/>
                </a:solidFill>
                <a:latin typeface="Calibri"/>
                <a:ea typeface="+mn-ea"/>
                <a:cs typeface="+mn-cs"/>
              </a:rPr>
              <a:t> Ralio gimnazijos dorinio ugdymo mokytoja Inga </a:t>
            </a:r>
            <a:r>
              <a:rPr lang="lt-LT" sz="1920" b="0" dirty="0" err="1">
                <a:solidFill>
                  <a:prstClr val="black"/>
                </a:solidFill>
                <a:latin typeface="Calibri"/>
                <a:ea typeface="+mn-ea"/>
                <a:cs typeface="+mn-cs"/>
              </a:rPr>
              <a:t>Petrikonienė</a:t>
            </a:r>
            <a:r>
              <a:rPr lang="lt-LT" sz="1920" b="0" dirty="0">
                <a:solidFill>
                  <a:prstClr val="black"/>
                </a:solidFill>
                <a:latin typeface="Calibri"/>
                <a:ea typeface="+mn-ea"/>
                <a:cs typeface="+mn-cs"/>
              </a:rPr>
              <a:t> (Dalyvavo darbo grupėje ruošiant tikybos dalyko metodinę medžiagą, susijusią su Sveikatos, lytiškumo ugdymo ir rengimo šeimai bendrąja programa.  Autoriniai seminarai)</a:t>
            </a:r>
            <a:endParaRPr lang="lt-LT" sz="1920" b="0" dirty="0">
              <a:solidFill>
                <a:prstClr val="white"/>
              </a:solidFill>
              <a:latin typeface="Calibri"/>
              <a:ea typeface="+mn-ea"/>
              <a:cs typeface="+mn-cs"/>
            </a:endParaRPr>
          </a:p>
        </p:txBody>
      </p:sp>
      <p:sp>
        <p:nvSpPr>
          <p:cNvPr id="25" name="Stačiakampis 24"/>
          <p:cNvSpPr/>
          <p:nvPr/>
        </p:nvSpPr>
        <p:spPr>
          <a:xfrm>
            <a:off x="6807201" y="3862733"/>
            <a:ext cx="5842000" cy="683264"/>
          </a:xfrm>
          <a:prstGeom prst="rect">
            <a:avLst/>
          </a:prstGeom>
          <a:solidFill>
            <a:srgbClr val="00B0F0"/>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Kiti renginiai, kurių turinyje programų vykdytojai įžiūri SLURŠ programos įgyvendinimo fragmentus</a:t>
            </a:r>
          </a:p>
        </p:txBody>
      </p:sp>
      <p:sp>
        <p:nvSpPr>
          <p:cNvPr id="17" name="Stačiakampis 16"/>
          <p:cNvSpPr/>
          <p:nvPr/>
        </p:nvSpPr>
        <p:spPr>
          <a:xfrm>
            <a:off x="6807201" y="2948825"/>
            <a:ext cx="5842000"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u="sng" dirty="0">
                <a:solidFill>
                  <a:prstClr val="black"/>
                </a:solidFill>
                <a:latin typeface="Calibri"/>
                <a:ea typeface="+mn-ea"/>
                <a:cs typeface="+mn-cs"/>
              </a:rPr>
              <a:t>Specialistų paskaitos </a:t>
            </a:r>
            <a:r>
              <a:rPr lang="lt-LT" sz="1920" b="0" dirty="0">
                <a:solidFill>
                  <a:prstClr val="black"/>
                </a:solidFill>
                <a:latin typeface="Calibri"/>
                <a:ea typeface="+mn-ea"/>
                <a:cs typeface="+mn-cs"/>
              </a:rPr>
              <a:t>įvairaus amžiaus mokiniams, tėvams, mokytojams</a:t>
            </a:r>
          </a:p>
        </p:txBody>
      </p:sp>
    </p:spTree>
    <p:extLst>
      <p:ext uri="{BB962C8B-B14F-4D97-AF65-F5344CB8AC3E}">
        <p14:creationId xmlns:p14="http://schemas.microsoft.com/office/powerpoint/2010/main" val="2534224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ppt_x"/>
                                          </p:val>
                                        </p:tav>
                                        <p:tav tm="100000">
                                          <p:val>
                                            <p:strVal val="#ppt_x"/>
                                          </p:val>
                                        </p:tav>
                                      </p:tavLst>
                                    </p:anim>
                                    <p:anim calcmode="lin" valueType="num">
                                      <p:cBhvr additive="base">
                                        <p:cTn id="5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ppt_x"/>
                                          </p:val>
                                        </p:tav>
                                        <p:tav tm="100000">
                                          <p:val>
                                            <p:strVal val="#ppt_x"/>
                                          </p:val>
                                        </p:tav>
                                      </p:tavLst>
                                    </p:anim>
                                    <p:anim calcmode="lin" valueType="num">
                                      <p:cBhvr additive="base">
                                        <p:cTn id="6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6" grpId="0" animBg="1"/>
      <p:bldP spid="28" grpId="0" animBg="1"/>
      <p:bldP spid="18" grpId="0" animBg="1"/>
      <p:bldP spid="19" grpId="0" animBg="1"/>
      <p:bldP spid="20" grpId="0" animBg="1"/>
      <p:bldP spid="22" grpId="0" animBg="1"/>
      <p:bldP spid="25" grpId="0" animBg="1"/>
      <p:bldP spid="1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93000">
              <a:srgbClr val="92D050"/>
            </a:gs>
            <a:gs pos="16000">
              <a:schemeClr val="accent6">
                <a:lumMod val="20000"/>
                <a:lumOff val="80000"/>
              </a:schemeClr>
            </a:gs>
            <a:gs pos="7000">
              <a:schemeClr val="accent6">
                <a:lumMod val="20000"/>
                <a:lumOff val="80000"/>
              </a:schemeClr>
            </a:gs>
            <a:gs pos="36000">
              <a:schemeClr val="accent6">
                <a:lumMod val="20000"/>
                <a:lumOff val="80000"/>
              </a:schemeClr>
            </a:gs>
          </a:gsLst>
          <a:lin ang="5400000" scaled="1"/>
        </a:gradFill>
        <a:effectLst/>
      </p:bgPr>
    </p:bg>
    <p:spTree>
      <p:nvGrpSpPr>
        <p:cNvPr id="1" name=""/>
        <p:cNvGrpSpPr/>
        <p:nvPr/>
      </p:nvGrpSpPr>
      <p:grpSpPr>
        <a:xfrm>
          <a:off x="0" y="0"/>
          <a:ext cx="0" cy="0"/>
          <a:chOff x="0" y="0"/>
          <a:chExt cx="0" cy="0"/>
        </a:xfrm>
      </p:grpSpPr>
      <p:pic>
        <p:nvPicPr>
          <p:cNvPr id="19457" name="Paveikslėlis 4"/>
          <p:cNvPicPr>
            <a:picLocks noChangeAspect="1"/>
          </p:cNvPicPr>
          <p:nvPr/>
        </p:nvPicPr>
        <p:blipFill>
          <a:blip r:embed="rId2"/>
          <a:srcRect/>
          <a:stretch>
            <a:fillRect/>
          </a:stretch>
        </p:blipFill>
        <p:spPr bwMode="auto">
          <a:xfrm>
            <a:off x="18118667" y="11819467"/>
            <a:ext cx="4338320" cy="2047241"/>
          </a:xfrm>
          <a:prstGeom prst="rect">
            <a:avLst/>
          </a:prstGeom>
          <a:noFill/>
          <a:ln w="25400">
            <a:solidFill>
              <a:srgbClr val="C00000"/>
            </a:solidFill>
            <a:miter lim="800000"/>
            <a:headEnd/>
            <a:tailEnd/>
          </a:ln>
        </p:spPr>
      </p:pic>
      <p:sp>
        <p:nvSpPr>
          <p:cNvPr id="8" name="Stačiakampis 7"/>
          <p:cNvSpPr/>
          <p:nvPr/>
        </p:nvSpPr>
        <p:spPr>
          <a:xfrm>
            <a:off x="3112347" y="1385146"/>
            <a:ext cx="6834293" cy="420564"/>
          </a:xfrm>
          <a:prstGeom prst="rect">
            <a:avLst/>
          </a:prstGeom>
          <a:solidFill>
            <a:srgbClr val="DFF133"/>
          </a:solidFill>
          <a:ln w="38100">
            <a:solidFill>
              <a:schemeClr val="accent6">
                <a:lumMod val="75000"/>
              </a:schemeClr>
            </a:solidFill>
          </a:ln>
        </p:spPr>
        <p:txBody>
          <a:bodyPr>
            <a:spAutoFit/>
          </a:bodyPr>
          <a:lstStyle/>
          <a:p>
            <a:pPr algn="ctr" eaLnBrk="1" hangingPunct="1"/>
            <a:r>
              <a:rPr lang="lt-LT" sz="2133" dirty="0">
                <a:solidFill>
                  <a:prstClr val="black"/>
                </a:solidFill>
                <a:latin typeface="Calibri" pitchFamily="34" charset="0"/>
                <a:ea typeface="+mn-ea"/>
                <a:cs typeface="+mn-cs"/>
              </a:rPr>
              <a:t>PROBLEMOS IR SIŪLYMAI</a:t>
            </a:r>
          </a:p>
        </p:txBody>
      </p:sp>
      <p:sp>
        <p:nvSpPr>
          <p:cNvPr id="12" name="Stačiakampis 11"/>
          <p:cNvSpPr/>
          <p:nvPr/>
        </p:nvSpPr>
        <p:spPr>
          <a:xfrm>
            <a:off x="545254" y="1376681"/>
            <a:ext cx="1829347" cy="387798"/>
          </a:xfrm>
          <a:prstGeom prst="rect">
            <a:avLst/>
          </a:prstGeom>
          <a:ln w="38100">
            <a:solidFill>
              <a:schemeClr val="accent6">
                <a:lumMod val="75000"/>
              </a:schemeClr>
            </a:solidFill>
          </a:ln>
        </p:spPr>
        <p:txBody>
          <a:bodyPr wrap="non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SLURŠ programa</a:t>
            </a:r>
          </a:p>
        </p:txBody>
      </p:sp>
      <p:sp>
        <p:nvSpPr>
          <p:cNvPr id="19460" name="AutoShape 10"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165947" y="1065107"/>
            <a:ext cx="325120" cy="325121"/>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sp>
        <p:nvSpPr>
          <p:cNvPr id="19461" name="AutoShape 12" descr="data:image/png;base64,iVBORw0KGgoAAAANSUhEUgAAAPoAAABbCAMAAABtcmhEAAAAaVBMVEUollv///89oGssmF78/v0xmmJesIQ3nWYwmmH4/Pqv2ML2+/g2nWVFpHHs9vFMp3Zks4lXrX/o9O1yupPH5NRBom7N59lPqXnf7+Zrt46Kxqal07tzu5W53cm/4M+BwZ+f0LaUy67W6+CazIzhAAAUzElEQVR4nO1biZajuLKUkNiEESB2sQjx/x/5IoVrcZX7ztT0vNvd91SembLbxoJQZkZGCsHYt33bt33bFyyLqiZOnT8SxsbD24aNYxSLX31Z/68mqnF20TgUBa+F4Vwx5jjP22jiuljZujZV+quv8d+3W5TYMgJc7lknC27ZJuXJmJdyYHXBZTGOBb6thZ3L/x38cdWzQ3O+sYMXvGOe51IxJ2URiY3zA64v8MEipdxDGOxxPN5+9VX/CxatSzHErQbSKpokN2MD93bRzXBZx0bqmR0IAydOmcskMzLnB+Zos9WvvvKfs2pOq4kTGHiTD6zFe882Ls+eLVzanvMzTXcudZVoieS3nChgBn4+izb5Y7lvXE6+xeMJvC3hLer0JKyIdV2xJJdbK+XCqpPgYiaKqkdeTJitXOoWiaHV/Ksx/BMr63g0AK2yBi+mjCcuB9EWMq8rI3nNYi2HReqEjRMvZsqFhfK9SOKd54UD8oKD9+vxVyP5iiFMe98VKkoVpyhOwOwdS4DaZjtxPCLcMnC8NnzK6AtEQi5NWSHoLfk/d8wWOR8a5vWpmjDkn2G9iDrK7YYdOWFv4GZKdznd5kIO0VpwFbMah4DZ2Ur+VhygdzoYSRCQc7n1mDvOTc36X43ob1pcDyqla6eLdsjehTVwJ6V77uHTfEXKm56JU2tTi2zheu5PPkWo7CYtjURIOCA/WEkTuETMDu7PqPVWwuErS1CztWXNyUFliUZVAz5TgQDgY4nJYVXTIJbZqocM8d6yLkfmd+R+TJh2rJ1AijMbd8yi+v0LvajT3oOyi+WWWc3zhZU7ORCKDbJN5wfcfpZV8oKktmUG/drxIWtz7lDRgbzVfAoBky89c2AKvYyijn4psL+0ajNnzSKAvvzF+R6l4C1PZLYg3U3TT8jzYIKliybCY5illg1I9Jrqfq15BwFYEP5xyBE1JQbWQ/1Lof2VgcB40YGXAL5QfQzPnY1AIQegIl/BZlsaveZtfYLXgjNFJbxEtmsgXzU/0gix4iMQPJJ9ZOWmg/z/kWGMX8yE4ygiS9GuSlYqyafg+GImP1o2I9Oj6XyLW3AZX7KXf22cEv2A1MGx0EFweTWANRIW0wRQzPdJ/PzEal5/PC//DfNFsY0sqxHm+dbDVahPqVgLuLw/JWEfRPkmzQ+E8vFWsNMRMQFCzDFVbcGPGOPxE1oWL3xaYxYtOlfPmT4azl/KBJGC8ub7KliyQIghXJOOTy2rdr6JeCPifh+zngrXwwANSDEppgqtbMhyfrpMEMvtLRONguvz4bm2S51FwKf3oMcrkkr0JVkcV2WJtz2LMTvRNUOiv9Ks+XfaBIyWuqFAb2ZviFEjCxuzeeJbhMg+SzjZsfmNqZbQzzyOYLNRduK2yCUWPtc2E7NB9lQsm1Ei8+koWVxm7JOtWutCQS5dE7PvbCAtUeBjM8+5KXKtz8ghMs6ipCMaOIOx5Cx0Mf10myAcZWMW0KM1R72uhwC+NbkTcUdRHMj8bl5Su/JxlBqapzRmZLUpPBMo7JPDmCD7fPK46NJPXH3K96ZwcZwMSTxtpHgbnGciKTFGfd9nWRkfE94yT9CvQPNoq9iaL1Gcer7+JPSb0gj3044xGw+g31vE+1ac6w0kBQawxsb18Xo49Cxp249mUQim5RYdZutFvRdQRnG9wN9LjSLgQCJSn+XjbwSC6v6R09CIzOrmgv4aHxagxQV90gj18Zx2Ic4tfHkUP1kcbixy20Ti1ZaClYeR2pbstqAaZ/FiXJwO79xVoo2TMnkyjkOWJ8NQsmYr9pFF64nWNaEVD7B9YXaL6P/o9kRvTUQ5W+aIq/SEYwP0MoKJB+iTnxwTx+lJX13ZV+Y/5fbY77ZJWdY4ReLzQLw3hzFotzPXbTOrFjUy95LogpoVyfUTtu592h+qZs0y+B7xc2pVZ6yyXc4BO4lYPDq1fXTTOuUnzU+8DSQtECGA3xTDvndIPfEOunHuZNFp7cnsdDFDpu3n6/j7lhC3T8sK+GxeOpMPFtQ5b4NaS+aUr9l8tG9IawPktCr5bCgPssNP4ng+ut0JNq5bUWCgFLDnA6qBpO4Hi2d15sBeA/Y2xHevH957hN4DdHvTTWJSf0IgX9Djn4OeJW4ZaL1VE1bAV6YYbENvdofgxRWI+ZVK453CnVr1z1auaboes0jbbXMxK92u9U59WzofE51gUPapmo87TCWyKjXgxwv663fvoQs1KMWOk416ZUIIsP3PcHyzgt1YWa9+N6i9ymE+R7dsyjdw2uqSOKnrN6cn5HQQfPlsLNHgUPxoTRDnaltsTfOxdBDGw+HCmk01u4efJOHaN4oiPy2BBhHwiXkt2Rd0+jtZlvCpYQcyY59oCm/d+RMNcY8W64Qz6AZC1tjtNFPnZ9Tg2i82qaKxndPbq4wDI+cId4B/Otv9mKbJmkRl4xa/Riyqw4C7p7mLSwovaJt3DAlMhVrbI7AVWuKDCpxRgOittfAC/E2rA+gHekYl85wEW/D/eJ5udsP0MytgvdpOun/ANSaALiobV686XG0UVWMNBoCaekfLBzkd4LenowlIMJqtpipvjdu67XAJ+WWknKIf5tNOa1ZvFq/7MHSBp8V6fXU4NBE7bAPngWhu+Nvi79KCEHBkkPz9MQzD8lOL3pjlW9nUqz32qSjMsB1rBQR1O7frWpf9CDXJ3qCLjTId/+VP3R4LEeMnZdOu7TzXo2DR7NUw6cJ0i13rhILrg/zMxgYhHT4M5xF0Cy9Ooyi9CfpXKu4fZuL6aXwLb8rmnnRCiH+iaG87HFNXoYKyvmmt6s6BPhrLqK/GZozih1IM6HlwOz+fn07EWTo2zdhHZZU4wMZwfk0uCZuW9FH3e/TutLyIMNRmOncEJ3FHTJARBnASANw+IFzkhZwW4Z+biDFpyeqsm5uxCjfhbs16bMNkdEgt/j5ZIlSw2R/H8RJFrb2YywY6rI4d0oIinr4XqLTQGfuCzCzti0JYt/14yrr/2VKAdP5Y1NYN54QJgMu9W8FvCLm+uofDGyxmKd4p2bl0PxgTzq0gxuIUce/sgTgKA3ebWg5v17l5f50NVXO9b7u597TblUpjPuF0FnmizI5vOvQs8Y4KsE7dshcH2sSLM6J9UmowP7yYH1rZ317vjmdpVJZjgsuFF7xF0Ee3T+1Gba5cB3zdfPzyZaA4gttplMO6tgbn9enLQMjd6AF6XqNbS9O05i6k8sYJKVOkmtrcpXHWmC0F9Iwt6O6iaU/jdF1R+sPpRWdK5JiVX1a0EzWH2sAr3bbAJXSdSO8sTm+3NH2yZ0Bs/ML+43QP+GC3OBNZ2lchsJZtR8QbOlth3q3QBq9TBqRQMjTevmsw+Vig1Kf3JqVG7dshZahb7LUKZ0DpD9Bdfk1k0IFfsm242wmj125HXMLlSHTUqfQzuPK8sJPjf6Qike338EEm7d274YPt73RI8DohHAsboA9+VxkUmzX4qA4fxZiVfWlNS5gPua1Uze9eV+c1E6t51lD9PaMSITJYHIzePS8areahttO9lR8oioeR4mukHxQggq7Msih9X6Y6bTJVzKyrgaq/pwa8r7S8L460Uy676gX6fv80wcR8rcQdC8760ZbFEx0l4/M9ErMJTqcJ8M9Ph9qezCtxxufR8cnxwevKHBv394AdDgahNsXO4LvLk+R1Jd2kriPQ/Jvh1lzQt7vXW/1Vr2su8wL5bibi4D3kO2GOkOjksKfI6KZMqG98eNbFMHH5G3w2vuQ56gd4Hnle5FLqdy3MS653+/2DYUGvgjYG0KPzApvkjpKiKTy7C6IkrysdQs7lV43bhq/e4lndTIXs5Z/ZDVlaBpc5TEFTPh+PbkgGv+vnmq5/GwHsHqVv46ekHN+T8cXwtDLlXqGXhtPSEK4uX6EPK5B6YPgax/SqRgJZPY46ySiZhqnPxM3xL1c3AahVMqP8BkICIwWmB8tVPUg6ip66laVdEPLPI15EEKFw+VUmFWn0QJ4QDC0Cqo/ec/ELdPQx4wt0prqMWfStmdcb6nrXX3WduaJNO62WTdMdoU6pDXJ/mNSyo6H9KvS6yN/pucUlfXZJEswHnFa9FeRHu52XsFGfoZM8aOaWUKJQQm5Hj1pOFu91YO+hUigMYn/ROa0HVRD/TSgfjRo6Fxh8DV8i5NHv7K2AmgNvKPK13Tv1I4nxH6yfpiDZy5TcK0ookWXvgogPKh4d2HNqbopQ4j41cNS/VPhpOY4JtYCd8qiTNH/4Iij48wvKS7z7+69b2Ol1I8gHOiwzDcq7JhZ90uKKkezw3PNz+xDxH6DjwAjZjR/W1PdlWbX6pYOUGdRBU0D8lo0PgfTCJnEWfn4/FeZbXB1PFX6T3UhnQSIhv1OKRFJN12FXWf4HkxSTmyeirGLa/UzDVa1dNlpKgtPrGr6PntW4PmTK8ni2DAf3yUxdC630LD6s+InEqlMHIUBB8LAwWS4+jNAgdqujYe4Ic4HmZVxSWhjtOl8hpjck9u7RqsB2yxKFV1rNTK7saQ5ax2vUVypcSagJdPDI6NRpzs3XJUvRT63wYDJX4OXPP8wGZHtuH6BHkejnGpFSe7+WLEocImnaaJkTkUVLNnS2h6qQFPxSZeEuNQQr9+TJc2cz74Uv/OrNFs/eaoO6K3ZtvfUts/li/Y4C4yQLVFDQ6u3Ou+e0/NzWI3gmSlq/TVyfCy3OJQj/w5Vx3a5z2dfNs7VEj3j/oB6zph7Tem3nKGoPtdg5Zv16dFrq7kD8M1qX9cdDvDdToWjdwUCwJFMLeaOJ9CDZ6yItNVXysSY8imp8pu4ZZgeKxKmDgA3/bmmpKjHOfGktQMQjLo+WZI2iYMxaNZkN70qnljqLWp+w8QmDWuT6Y8/QJ3FlXXkbvbIVS+tlmnZHtxLrsA6tB1SQjx1RY5TBxB6d2oMY7RZPWqUj6BHatHu8ZWLfUOLF9gL9rEQMHcNWWrsVF3To+a77SronxoSF+Lm6Eeyz0FtbscwOnU2Qigo5fzzbCWQ5bTZ5ONO8NCI5kHCj24alZH29mDzAR+3wQyCUDy1PUzSDY5Felxfo4jyzC3rPam2GsAyBYKbCLpRWm9odQWfZnB9v0BtGS9lOfuVOVLSbzYLo48RthucdHCbmzQxgl3HZfSmcciL5HEgHl49iLkITrY4+dbuaWeR209GibItBdefrnrQ3mORD/DRyXCcx63i7Q1es0ssLdDYioc36AH3fOtqlNaEXVBFzF/QV0O1Ussx86Z4E3bsucaUFbZ7C+2TTvEOa1qeG3pgN3HcMn7Jd7PyjhFd7llpMfbpOVLtHJemeI0sTRZqp84jJ9OM4aFFEXu8He4POHB+3O3Raw970+Ap9wynQHkDmuiSnG4HvoA9dkoy7+VLffjtODerd1lIwJKgsfCOEPfUxAv7ZigbTG33UIamWxcPKyFrHflpZs09ORNaYpWe9m7jZXMb6eaGNOuf+qVSE9mUyafYOOlsmsxB0ESaqLZIX6HRUMHv2iPXxDboum8LQsgD/EtFlB88Hi4gcvZF8sikrvZZbw8pNIqZ8cYjRfFyFHMEPD4nu8pbNxZ5mtqCNWEdRQF5mLWqgVnWMUNgRTJ+ChzT8yDt2Bfx6Qc8mTtDTyvg+vm2mfIM+RCPEIqBjErvzRtAdCfmOHaah5sE8v0PwI7sl1XVzmfOugTLYc95VrN/yKWwApp0FSvSPHrO0q+zN4ka0/GDlidpU7nIYEUtcnoiLaMkJfSJE2n4ukgSddSuL0cPUL9DZWFwB73SuCypYr7nOi7zIt5DXLEY3AOhW6nwqe31dTij0X7HID1BnBiEOAYUJSPCJlstN+Bxlw/ONbn6+/wEcc77PdOqpHd/EbeMbXTLfRrAkYghsGXZm8VM9u1cSN1BvtO5bluw2pqy6JhgvKZwAYeXma77K8EWZJEmTYMiRTl6NOIqICsekzVWFsq92Mukm88lnYcOghLIIm+YS2gfWZWIB8qqYyuxdiWsfFqPFjQ18BfahFwd18bRD9kjZ2GFCF4RUexby/E23iAu3CtFsYa8Xy9aJI8FjT0EdDYRcFzP66jf23PnwLtOPqbwZ3gK7rmnroUInipoG8A2B79oYAvE33iI9Q3PIyWZxC5fB5clA+3yTCcjhfYuw714faUtl/hZYKVNyFzXtEvY5Ar85uVlFueWgzIitBH76+i2C/6atZ2EOuB7A9SFSj0RNaFfkTttnQEK8mLPNXo4XyyvHZXWX3GhqLEehsjk/bj1q/lYxlDbEUIrXQv/aDZF/aZFtEPN5eA6gRgh0Jcoe30UJL6bVKenJnql8uHmCZi1FQggrZY0kAHbM2N4zEBxUTaSCTLpF9h+sovy3jR5uMkfce81zlfUb8GfVwIsW4k03/SQ35geXZX1KK08RS/YFQV4k6SnPsp8o1Zf7wx+c0/aj8741+Hd/CkSwyk8Dspy2CXvKWd6l8Dku3mMqaGXGCTBA1HZqFEe3sAUTUhrexW1+PSKjE3bA4yvttSSqSJWhkv6rkf0ta/qUeB6acqUnfqIeqY9ER29eNoZPfQ2dB2XB1xgsJlbaPKgkCluYIOgcYEe0Y+JG6tSgkP6YB95IXOwmhCzlaY8CLae+nOh+uqIuVVHBG2Q+x0aaqoGzYyT6mdaFhOzbOS1f0E14lUaQXt2f9rBbY8tolzk/+1vH80BgfIoaLeWKdOdzhnhoYwPKR7BTxNOdR0JdlieivckUfnU2sa2/evvzd7BxkIR853mo6DJ3GbBN0ZrLohwLLsnruYtOeqYXkaDThjqAsLA/jcBOW8r/TBPRfIwQcoUMiS6nLAnPtxKm1EkuyevSCzDBVM4FJfrCr3QvwPO3wz3bAf6nGJq5Bf12iaBGamcdUdiI90MGHqOAl9B5iyzkGk88L6q0kGjhUQXNlvz2xewvLevbhBzNh/Cg+gDpkgMv7awg6PJkK5y80LP8+HtQf5aWa/knZvhT62vf1fTIeni+rwgEL0Oug9eSHMnQ13Q7rYn3Za7+eHd/sIxlybpsY3i+GaA5BTzgStfTlDi2KFdH7Pnt+P8FE+w21s5GkV8W1WS0IwMtqp2f3qH4tm/7tm/7tm/7tm/7tm/7tm/7tm/7tm/7kf0fk3yTmzoXRH8AAAAASUVORK5CYII="/>
          <p:cNvSpPr>
            <a:spLocks noChangeAspect="1" noChangeArrowheads="1"/>
          </p:cNvSpPr>
          <p:nvPr/>
        </p:nvSpPr>
        <p:spPr bwMode="auto">
          <a:xfrm>
            <a:off x="328507" y="1227667"/>
            <a:ext cx="325120" cy="325120"/>
          </a:xfrm>
          <a:prstGeom prst="rect">
            <a:avLst/>
          </a:prstGeom>
          <a:noFill/>
          <a:ln w="9525">
            <a:noFill/>
            <a:miter lim="800000"/>
            <a:headEnd/>
            <a:tailEnd/>
          </a:ln>
        </p:spPr>
        <p:txBody>
          <a:bodyPr/>
          <a:lstStyle/>
          <a:p>
            <a:pPr eaLnBrk="1" hangingPunct="1"/>
            <a:endParaRPr lang="lt-LT" sz="1920" b="0">
              <a:solidFill>
                <a:prstClr val="black"/>
              </a:solidFill>
              <a:latin typeface="Calibri" pitchFamily="34" charset="0"/>
              <a:ea typeface="+mn-ea"/>
              <a:cs typeface="+mn-cs"/>
            </a:endParaRPr>
          </a:p>
        </p:txBody>
      </p:sp>
      <p:pic>
        <p:nvPicPr>
          <p:cNvPr id="19462" name="Paveikslėlis 16"/>
          <p:cNvPicPr>
            <a:picLocks noChangeAspect="1"/>
          </p:cNvPicPr>
          <p:nvPr/>
        </p:nvPicPr>
        <p:blipFill>
          <a:blip r:embed="rId3"/>
          <a:srcRect/>
          <a:stretch>
            <a:fillRect/>
          </a:stretch>
        </p:blipFill>
        <p:spPr bwMode="auto">
          <a:xfrm>
            <a:off x="10957561" y="1385147"/>
            <a:ext cx="1691639" cy="614681"/>
          </a:xfrm>
          <a:prstGeom prst="rect">
            <a:avLst/>
          </a:prstGeom>
          <a:noFill/>
          <a:ln w="9525">
            <a:noFill/>
            <a:miter lim="800000"/>
            <a:headEnd/>
            <a:tailEnd/>
          </a:ln>
        </p:spPr>
      </p:pic>
      <p:sp>
        <p:nvSpPr>
          <p:cNvPr id="24" name="Stačiakampis 23"/>
          <p:cNvSpPr/>
          <p:nvPr/>
        </p:nvSpPr>
        <p:spPr>
          <a:xfrm>
            <a:off x="694267" y="3100050"/>
            <a:ext cx="5987627"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Kvalifikacijos ŠLURŠ programai vykdyti tobulinimo procesas ir turinys nekoordinuojamas</a:t>
            </a:r>
            <a:endParaRPr lang="lt-LT" sz="1920" b="0" u="sng" dirty="0">
              <a:solidFill>
                <a:prstClr val="black"/>
              </a:solidFill>
              <a:latin typeface="Calibri"/>
              <a:ea typeface="+mn-ea"/>
              <a:cs typeface="+mn-cs"/>
            </a:endParaRPr>
          </a:p>
        </p:txBody>
      </p:sp>
      <p:sp>
        <p:nvSpPr>
          <p:cNvPr id="26" name="Stačiakampis 25"/>
          <p:cNvSpPr/>
          <p:nvPr/>
        </p:nvSpPr>
        <p:spPr>
          <a:xfrm>
            <a:off x="701040" y="4097872"/>
            <a:ext cx="5980853" cy="978729"/>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Mokymai nėra nuoseklūs ir išsamūs. Mokytojai vis dar jaučia žinių stoką. Silpniausia kvalifikacijos tobulinimo sritis – </a:t>
            </a:r>
            <a:r>
              <a:rPr lang="lt-LT" sz="1920" b="0" i="1" dirty="0">
                <a:solidFill>
                  <a:prstClr val="black"/>
                </a:solidFill>
                <a:latin typeface="Calibri"/>
                <a:ea typeface="+mn-ea"/>
                <a:cs typeface="+mn-cs"/>
              </a:rPr>
              <a:t>Lytiškumo ugdymas</a:t>
            </a:r>
          </a:p>
        </p:txBody>
      </p:sp>
      <p:sp>
        <p:nvSpPr>
          <p:cNvPr id="28" name="Stačiakampis 27"/>
          <p:cNvSpPr/>
          <p:nvPr/>
        </p:nvSpPr>
        <p:spPr>
          <a:xfrm>
            <a:off x="701040" y="5463818"/>
            <a:ext cx="5980853" cy="978729"/>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Programos išdėstymo sistemos, nuoseklumo trūkumas;</a:t>
            </a:r>
            <a:r>
              <a:rPr lang="lt-LT" sz="1920" b="0" dirty="0">
                <a:solidFill>
                  <a:prstClr val="black"/>
                </a:solidFill>
                <a:latin typeface="Arial" charset="0"/>
                <a:ea typeface="+mn-ea"/>
                <a:cs typeface="+mn-cs"/>
              </a:rPr>
              <a:t> </a:t>
            </a:r>
            <a:r>
              <a:rPr lang="lt-LT" sz="1920" b="0" dirty="0">
                <a:solidFill>
                  <a:prstClr val="black"/>
                </a:solidFill>
                <a:latin typeface="Calibri"/>
                <a:ea typeface="+mn-ea"/>
                <a:cs typeface="+mn-cs"/>
              </a:rPr>
              <a:t>daug atskirų integruojamų programų – visų integruojamų programų vykdymo sistemos trūkumas  </a:t>
            </a:r>
          </a:p>
        </p:txBody>
      </p:sp>
      <p:sp>
        <p:nvSpPr>
          <p:cNvPr id="18" name="Stačiakampis 17"/>
          <p:cNvSpPr/>
          <p:nvPr/>
        </p:nvSpPr>
        <p:spPr>
          <a:xfrm>
            <a:off x="6827521" y="5070789"/>
            <a:ext cx="5842000" cy="978729"/>
          </a:xfrm>
          <a:prstGeom prst="rect">
            <a:avLst/>
          </a:prstGeom>
          <a:solidFill>
            <a:srgbClr val="DFF133"/>
          </a:solidFill>
          <a:ln w="25400">
            <a:solidFill>
              <a:schemeClr val="accent6">
                <a:lumMod val="75000"/>
              </a:schemeClr>
            </a:solidFill>
          </a:ln>
        </p:spPr>
        <p:txBody>
          <a:bodyPr wrap="square">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Atnaujintose bendrosiose dalykų programose išdėstyti visų integruoti rekomenduojamų programų turinį integruojant jį į atitinkamus dalykus...</a:t>
            </a:r>
          </a:p>
        </p:txBody>
      </p:sp>
      <p:sp>
        <p:nvSpPr>
          <p:cNvPr id="19" name="Stačiakampis 18"/>
          <p:cNvSpPr/>
          <p:nvPr/>
        </p:nvSpPr>
        <p:spPr>
          <a:xfrm>
            <a:off x="6827521" y="3100050"/>
            <a:ext cx="5842000"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Parengti rekomenduotinų šios srities kvalifikacijos tobulinimo programų sąrašą</a:t>
            </a:r>
          </a:p>
        </p:txBody>
      </p:sp>
      <p:sp>
        <p:nvSpPr>
          <p:cNvPr id="20" name="Stačiakampis 19"/>
          <p:cNvSpPr/>
          <p:nvPr/>
        </p:nvSpPr>
        <p:spPr>
          <a:xfrm>
            <a:off x="6807199" y="4118911"/>
            <a:ext cx="5842000" cy="683264"/>
          </a:xfrm>
          <a:prstGeom prst="rect">
            <a:avLst/>
          </a:prstGeom>
          <a:solidFill>
            <a:srgbClr val="DFF133"/>
          </a:solidFill>
          <a:ln w="25400">
            <a:solidFill>
              <a:schemeClr val="accent6">
                <a:lumMod val="75000"/>
              </a:schemeClr>
            </a:solidFill>
          </a:ln>
        </p:spPr>
        <p:txBody>
          <a:bodyPr>
            <a:spAutoFit/>
          </a:bodyPr>
          <a:lstStyle/>
          <a:p>
            <a:pPr eaLnBrk="1" fontAlgn="auto" hangingPunct="1">
              <a:spcBef>
                <a:spcPts val="0"/>
              </a:spcBef>
              <a:spcAft>
                <a:spcPts val="0"/>
              </a:spcAft>
              <a:defRPr/>
            </a:pPr>
            <a:r>
              <a:rPr lang="lt-LT" sz="1920" b="0" dirty="0">
                <a:solidFill>
                  <a:prstClr val="black"/>
                </a:solidFill>
                <a:latin typeface="Calibri"/>
                <a:ea typeface="+mn-ea"/>
                <a:cs typeface="+mn-cs"/>
              </a:rPr>
              <a:t>Tikslinga sistemingai supažindinti, apmokyti mokytojus, parengti metodinę medžiagą</a:t>
            </a:r>
          </a:p>
        </p:txBody>
      </p:sp>
      <p:sp>
        <p:nvSpPr>
          <p:cNvPr id="22" name="Stačiakampis 21"/>
          <p:cNvSpPr/>
          <p:nvPr/>
        </p:nvSpPr>
        <p:spPr>
          <a:xfrm>
            <a:off x="6827521" y="7195449"/>
            <a:ext cx="5842000" cy="387798"/>
          </a:xfrm>
          <a:prstGeom prst="rect">
            <a:avLst/>
          </a:prstGeom>
          <a:solidFill>
            <a:srgbClr val="DE46DE"/>
          </a:solidFill>
          <a:ln w="25400">
            <a:solidFill>
              <a:schemeClr val="accent6">
                <a:lumMod val="75000"/>
              </a:schemeClr>
            </a:solidFill>
          </a:ln>
        </p:spPr>
        <p:txBody>
          <a:bodyPr>
            <a:spAutoFit/>
          </a:bodyPr>
          <a:lstStyle/>
          <a:p>
            <a:pPr eaLnBrk="1" fontAlgn="auto" hangingPunct="1">
              <a:spcBef>
                <a:spcPts val="0"/>
              </a:spcBef>
              <a:spcAft>
                <a:spcPts val="0"/>
              </a:spcAft>
              <a:defRPr/>
            </a:pPr>
            <a:endParaRPr lang="lt-LT" sz="1920" b="0" dirty="0">
              <a:solidFill>
                <a:prstClr val="white"/>
              </a:solidFill>
              <a:latin typeface="Calibri"/>
              <a:ea typeface="+mn-ea"/>
              <a:cs typeface="+mn-cs"/>
            </a:endParaRPr>
          </a:p>
        </p:txBody>
      </p:sp>
      <p:sp>
        <p:nvSpPr>
          <p:cNvPr id="25" name="Stačiakampis 24"/>
          <p:cNvSpPr/>
          <p:nvPr/>
        </p:nvSpPr>
        <p:spPr>
          <a:xfrm>
            <a:off x="6827521" y="6501258"/>
            <a:ext cx="5842000" cy="387798"/>
          </a:xfrm>
          <a:prstGeom prst="rect">
            <a:avLst/>
          </a:prstGeom>
          <a:solidFill>
            <a:srgbClr val="00B0F0"/>
          </a:solidFill>
          <a:ln w="25400">
            <a:solidFill>
              <a:schemeClr val="accent6">
                <a:lumMod val="75000"/>
              </a:schemeClr>
            </a:solidFill>
          </a:ln>
        </p:spPr>
        <p:txBody>
          <a:bodyPr>
            <a:spAutoFit/>
          </a:bodyPr>
          <a:lstStyle/>
          <a:p>
            <a:pPr eaLnBrk="1" fontAlgn="auto" hangingPunct="1">
              <a:spcBef>
                <a:spcPts val="0"/>
              </a:spcBef>
              <a:spcAft>
                <a:spcPts val="0"/>
              </a:spcAft>
              <a:defRPr/>
            </a:pPr>
            <a:endParaRPr lang="lt-LT" sz="1920" b="0" dirty="0">
              <a:solidFill>
                <a:prstClr val="black"/>
              </a:solidFill>
              <a:latin typeface="Calibri"/>
              <a:ea typeface="+mn-ea"/>
              <a:cs typeface="+mn-cs"/>
            </a:endParaRPr>
          </a:p>
        </p:txBody>
      </p:sp>
    </p:spTree>
    <p:extLst>
      <p:ext uri="{BB962C8B-B14F-4D97-AF65-F5344CB8AC3E}">
        <p14:creationId xmlns:p14="http://schemas.microsoft.com/office/powerpoint/2010/main" val="18315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18" grpId="0" animBg="1"/>
      <p:bldP spid="19" grpId="0" animBg="1"/>
      <p:bldP spid="20" grpId="0" animBg="1"/>
      <p:bldP spid="22" grpId="0" animBg="1"/>
      <p:bldP spid="2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521604" cy="6543228"/>
          </a:xfrm>
        </p:spPr>
        <p:txBody>
          <a:bodyPr/>
          <a:lstStyle/>
          <a:p>
            <a:pPr marL="317500" indent="0">
              <a:buNone/>
            </a:pPr>
            <a:r>
              <a:rPr lang="lt-LT" u="sng" dirty="0" smtClean="0">
                <a:solidFill>
                  <a:schemeClr val="tx2"/>
                </a:solidFill>
              </a:rPr>
              <a:t>Mokymo, </a:t>
            </a:r>
            <a:r>
              <a:rPr lang="lt-LT" u="sng" dirty="0">
                <a:solidFill>
                  <a:schemeClr val="tx2"/>
                </a:solidFill>
              </a:rPr>
              <a:t>metodinė medžiaga</a:t>
            </a:r>
          </a:p>
          <a:p>
            <a:pPr algn="just"/>
            <a:r>
              <a:rPr lang="lt-LT" sz="2400" dirty="0">
                <a:solidFill>
                  <a:schemeClr val="tx2"/>
                </a:solidFill>
              </a:rPr>
              <a:t>Trūksta sistemingos, metodiškai parengtos mokymo literatūros, metodinių mokymo priemonių, pateikčių, virtualių aplinkų, vaizdinių priemonių, leidinių atitinkančių mokinių amžių</a:t>
            </a:r>
          </a:p>
          <a:p>
            <a:pPr algn="just"/>
            <a:r>
              <a:rPr lang="lt-LT" sz="2400" dirty="0" smtClean="0">
                <a:solidFill>
                  <a:schemeClr val="tx2"/>
                </a:solidFill>
              </a:rPr>
              <a:t>Nėra medžiagos</a:t>
            </a:r>
            <a:r>
              <a:rPr lang="lt-LT" sz="2400" dirty="0">
                <a:solidFill>
                  <a:schemeClr val="tx2"/>
                </a:solidFill>
              </a:rPr>
              <a:t>, parengtos specialiųjų poreikių vaikams, priemonių mokiniams su konkrečiomis jiems pritaikytomis užduotimis</a:t>
            </a:r>
          </a:p>
          <a:p>
            <a:pPr algn="just"/>
            <a:r>
              <a:rPr lang="lt-LT" sz="2400" dirty="0" smtClean="0">
                <a:solidFill>
                  <a:schemeClr val="tx2"/>
                </a:solidFill>
              </a:rPr>
              <a:t>Nepakanka Švietimo </a:t>
            </a:r>
            <a:r>
              <a:rPr lang="lt-LT" sz="2400" dirty="0">
                <a:solidFill>
                  <a:schemeClr val="tx2"/>
                </a:solidFill>
              </a:rPr>
              <a:t>ir mokslo ministerijos patvirtintų mokymo priemonių, vadovėlių, metodinių rekomendacijų</a:t>
            </a:r>
          </a:p>
          <a:p>
            <a:pPr algn="just"/>
            <a:r>
              <a:rPr lang="lt-LT" sz="2400" dirty="0">
                <a:solidFill>
                  <a:schemeClr val="tx2"/>
                </a:solidFill>
              </a:rPr>
              <a:t>Mokytojo knyga būtų didelė paspirtis dėstant ar integruojant SLURŠ programą į kitus </a:t>
            </a:r>
            <a:r>
              <a:rPr lang="lt-LT" sz="2400" dirty="0" smtClean="0">
                <a:solidFill>
                  <a:schemeClr val="tx2"/>
                </a:solidFill>
              </a:rPr>
              <a:t>dalykus</a:t>
            </a:r>
          </a:p>
          <a:p>
            <a:pPr algn="just"/>
            <a:r>
              <a:rPr lang="lt-LT" sz="2400" dirty="0">
                <a:solidFill>
                  <a:schemeClr val="tx2"/>
                </a:solidFill>
                <a:latin typeface="Arial" panose="020B0604020202020204" pitchFamily="34" charset="0"/>
                <a:cs typeface="Arial" panose="020B0604020202020204" pitchFamily="34" charset="0"/>
              </a:rPr>
              <a:t>Trūksta aiškios, mokytojui patogios medžiagos SLURŠ įgyvendinimo tema, išsamių ir  nuoseklių mokymų ir jų pasirinkimo informacijos. Šią atsakomybę turėtų prisiimti UPC.</a:t>
            </a:r>
          </a:p>
          <a:p>
            <a:pPr algn="just"/>
            <a:endParaRPr lang="lt-LT" sz="2400" i="1" dirty="0">
              <a:solidFill>
                <a:schemeClr val="tx2"/>
              </a:solidFill>
            </a:endParaRPr>
          </a:p>
          <a:p>
            <a:endParaRPr lang="lt-LT" dirty="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46</a:t>
            </a:fld>
            <a:endParaRPr lang="en-US" altLang="en-US" dirty="0"/>
          </a:p>
        </p:txBody>
      </p:sp>
    </p:spTree>
    <p:extLst>
      <p:ext uri="{BB962C8B-B14F-4D97-AF65-F5344CB8AC3E}">
        <p14:creationId xmlns:p14="http://schemas.microsoft.com/office/powerpoint/2010/main" val="69088677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521604" cy="6111180"/>
          </a:xfrm>
        </p:spPr>
        <p:txBody>
          <a:bodyPr/>
          <a:lstStyle/>
          <a:p>
            <a:pPr marL="317500" indent="0">
              <a:buNone/>
            </a:pPr>
            <a:r>
              <a:rPr lang="lt-LT" u="sng" dirty="0" smtClean="0">
                <a:solidFill>
                  <a:schemeClr val="tx2"/>
                </a:solidFill>
                <a:latin typeface="Arial" panose="020B0604020202020204" pitchFamily="34" charset="0"/>
                <a:cs typeface="Arial" panose="020B0604020202020204" pitchFamily="34" charset="0"/>
              </a:rPr>
              <a:t>Lėšos</a:t>
            </a:r>
            <a:endParaRPr lang="lt-LT" i="1" dirty="0" smtClean="0">
              <a:solidFill>
                <a:schemeClr val="tx2"/>
              </a:solidFill>
              <a:latin typeface="Arial" panose="020B0604020202020204" pitchFamily="34" charset="0"/>
              <a:cs typeface="Arial" panose="020B0604020202020204" pitchFamily="34" charset="0"/>
            </a:endParaRPr>
          </a:p>
          <a:p>
            <a:pPr algn="just"/>
            <a:r>
              <a:rPr lang="lt-LT" i="1" dirty="0" smtClean="0">
                <a:solidFill>
                  <a:schemeClr val="tx2"/>
                </a:solidFill>
                <a:latin typeface="Arial" panose="020B0604020202020204" pitchFamily="34" charset="0"/>
                <a:cs typeface="Arial" panose="020B0604020202020204" pitchFamily="34" charset="0"/>
              </a:rPr>
              <a:t>Reikalinga </a:t>
            </a:r>
            <a:r>
              <a:rPr lang="lt-LT" i="1" dirty="0">
                <a:solidFill>
                  <a:schemeClr val="tx2"/>
                </a:solidFill>
                <a:latin typeface="Arial" panose="020B0604020202020204" pitchFamily="34" charset="0"/>
                <a:cs typeface="Arial" panose="020B0604020202020204" pitchFamily="34" charset="0"/>
              </a:rPr>
              <a:t>skirti daugiau lėšų mokytojų kvalifikacijos </a:t>
            </a:r>
            <a:r>
              <a:rPr lang="lt-LT" i="1" dirty="0" smtClean="0">
                <a:solidFill>
                  <a:schemeClr val="tx2"/>
                </a:solidFill>
                <a:latin typeface="Arial" panose="020B0604020202020204" pitchFamily="34" charset="0"/>
                <a:cs typeface="Arial" panose="020B0604020202020204" pitchFamily="34" charset="0"/>
              </a:rPr>
              <a:t>tobulinimui</a:t>
            </a:r>
          </a:p>
          <a:p>
            <a:pPr algn="just"/>
            <a:r>
              <a:rPr lang="lt-LT" i="1" dirty="0" smtClean="0">
                <a:solidFill>
                  <a:schemeClr val="tx2"/>
                </a:solidFill>
                <a:latin typeface="Arial" panose="020B0604020202020204" pitchFamily="34" charset="0"/>
                <a:cs typeface="Arial" panose="020B0604020202020204" pitchFamily="34" charset="0"/>
              </a:rPr>
              <a:t>Reikėtų </a:t>
            </a:r>
            <a:r>
              <a:rPr lang="lt-LT" i="1" dirty="0">
                <a:solidFill>
                  <a:schemeClr val="tx2"/>
                </a:solidFill>
                <a:latin typeface="Arial" panose="020B0604020202020204" pitchFamily="34" charset="0"/>
                <a:cs typeface="Arial" panose="020B0604020202020204" pitchFamily="34" charset="0"/>
              </a:rPr>
              <a:t>lėšų, kad galėtume pakviesti lektorius kalbėtis šiomis temomis</a:t>
            </a:r>
          </a:p>
          <a:p>
            <a:pPr algn="just"/>
            <a:r>
              <a:rPr lang="lt-LT" i="1" dirty="0" smtClean="0">
                <a:solidFill>
                  <a:schemeClr val="tx2"/>
                </a:solidFill>
                <a:latin typeface="Arial" panose="020B0604020202020204" pitchFamily="34" charset="0"/>
                <a:cs typeface="Arial" panose="020B0604020202020204" pitchFamily="34" charset="0"/>
              </a:rPr>
              <a:t>Nepakanka </a:t>
            </a:r>
            <a:r>
              <a:rPr lang="lt-LT" i="1" dirty="0">
                <a:solidFill>
                  <a:schemeClr val="tx2"/>
                </a:solidFill>
                <a:latin typeface="Arial" panose="020B0604020202020204" pitchFamily="34" charset="0"/>
                <a:cs typeface="Arial" panose="020B0604020202020204" pitchFamily="34" charset="0"/>
              </a:rPr>
              <a:t>lėšų norint įsigyti/atnaujinti šiuolaikines mokymo priemones</a:t>
            </a:r>
          </a:p>
          <a:p>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18</a:t>
            </a:r>
            <a:endParaRPr lang="en-US" altLang="en-US" dirty="0"/>
          </a:p>
        </p:txBody>
      </p:sp>
    </p:spTree>
    <p:extLst>
      <p:ext uri="{BB962C8B-B14F-4D97-AF65-F5344CB8AC3E}">
        <p14:creationId xmlns:p14="http://schemas.microsoft.com/office/powerpoint/2010/main" val="2056000266"/>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241360" cy="6111180"/>
          </a:xfrm>
        </p:spPr>
        <p:txBody>
          <a:bodyPr/>
          <a:lstStyle/>
          <a:p>
            <a:pPr marL="317500" indent="0" algn="just">
              <a:buNone/>
            </a:pPr>
            <a:r>
              <a:rPr lang="lt-LT" u="sng" dirty="0">
                <a:solidFill>
                  <a:schemeClr val="tx2"/>
                </a:solidFill>
                <a:latin typeface="Arial" panose="020B0604020202020204" pitchFamily="34" charset="0"/>
                <a:cs typeface="Arial" panose="020B0604020202020204" pitchFamily="34" charset="0"/>
              </a:rPr>
              <a:t>Ugdymo planas</a:t>
            </a:r>
          </a:p>
          <a:p>
            <a:pPr algn="just"/>
            <a:r>
              <a:rPr lang="lt-LT" i="1" dirty="0">
                <a:solidFill>
                  <a:schemeClr val="tx2"/>
                </a:solidFill>
                <a:latin typeface="Arial" panose="020B0604020202020204" pitchFamily="34" charset="0"/>
                <a:cs typeface="Arial" panose="020B0604020202020204" pitchFamily="34" charset="0"/>
              </a:rPr>
              <a:t>Integravimas yra momentinis, nenuoseklus, </a:t>
            </a:r>
            <a:r>
              <a:rPr lang="lt-LT" i="1" dirty="0" smtClean="0">
                <a:solidFill>
                  <a:schemeClr val="tx2"/>
                </a:solidFill>
                <a:latin typeface="Arial" panose="020B0604020202020204" pitchFamily="34" charset="0"/>
                <a:cs typeface="Arial" panose="020B0604020202020204" pitchFamily="34" charset="0"/>
              </a:rPr>
              <a:t>epizodinis, </a:t>
            </a:r>
            <a:r>
              <a:rPr lang="lt-LT" i="1" dirty="0">
                <a:solidFill>
                  <a:schemeClr val="tx2"/>
                </a:solidFill>
                <a:latin typeface="Arial" panose="020B0604020202020204" pitchFamily="34" charset="0"/>
                <a:cs typeface="Arial" panose="020B0604020202020204" pitchFamily="34" charset="0"/>
              </a:rPr>
              <a:t>siūlytina, kad programa taptų sudėtine kurio nors mokomojo dalyko konkrečioje klasėje sudėtine bendrosios programos dalimi</a:t>
            </a:r>
          </a:p>
          <a:p>
            <a:pPr algn="just"/>
            <a:r>
              <a:rPr lang="lt-LT" i="1" dirty="0">
                <a:solidFill>
                  <a:schemeClr val="tx2"/>
                </a:solidFill>
                <a:latin typeface="Arial" panose="020B0604020202020204" pitchFamily="34" charset="0"/>
                <a:cs typeface="Arial" panose="020B0604020202020204" pitchFamily="34" charset="0"/>
              </a:rPr>
              <a:t>Reikėtų šios programos dalyką įtraukti į Ugdymo planą kaip privalomą, norint pasiekti </a:t>
            </a:r>
            <a:r>
              <a:rPr lang="lt-LT" i="1" dirty="0" smtClean="0">
                <a:solidFill>
                  <a:schemeClr val="tx2"/>
                </a:solidFill>
                <a:latin typeface="Arial" panose="020B0604020202020204" pitchFamily="34" charset="0"/>
                <a:cs typeface="Arial" panose="020B0604020202020204" pitchFamily="34" charset="0"/>
              </a:rPr>
              <a:t>rezultatą reikėtų </a:t>
            </a:r>
            <a:r>
              <a:rPr lang="lt-LT" i="1" dirty="0">
                <a:solidFill>
                  <a:schemeClr val="tx2"/>
                </a:solidFill>
                <a:latin typeface="Arial" panose="020B0604020202020204" pitchFamily="34" charset="0"/>
                <a:cs typeface="Arial" panose="020B0604020202020204" pitchFamily="34" charset="0"/>
              </a:rPr>
              <a:t>ne integruoti programą, o dėstyti kaip atskirą dalyką</a:t>
            </a:r>
          </a:p>
          <a:p>
            <a:pPr algn="just"/>
            <a:r>
              <a:rPr lang="lt-LT" i="1" dirty="0">
                <a:solidFill>
                  <a:schemeClr val="tx2"/>
                </a:solidFill>
                <a:latin typeface="Arial" panose="020B0604020202020204" pitchFamily="34" charset="0"/>
                <a:cs typeface="Arial" panose="020B0604020202020204" pitchFamily="34" charset="0"/>
              </a:rPr>
              <a:t>Alkoholio, tabako ir kitų psichiką veikiančių medžiagų vartojimo prevencijos programą integruoti į Sveikatos ir lytiškumo bei rengimo šeimai programą</a:t>
            </a:r>
          </a:p>
          <a:p>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19</a:t>
            </a:r>
            <a:endParaRPr lang="en-US" altLang="en-US" dirty="0"/>
          </a:p>
        </p:txBody>
      </p:sp>
    </p:spTree>
    <p:extLst>
      <p:ext uri="{BB962C8B-B14F-4D97-AF65-F5344CB8AC3E}">
        <p14:creationId xmlns:p14="http://schemas.microsoft.com/office/powerpoint/2010/main" val="79666156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313368" cy="6111180"/>
          </a:xfrm>
        </p:spPr>
        <p:txBody>
          <a:bodyPr/>
          <a:lstStyle/>
          <a:p>
            <a:pPr marL="317500" indent="0">
              <a:buNone/>
            </a:pPr>
            <a:r>
              <a:rPr lang="lt-LT" u="sng" dirty="0" smtClean="0">
                <a:solidFill>
                  <a:schemeClr val="tx2"/>
                </a:solidFill>
                <a:latin typeface="Arial" panose="020B0604020202020204" pitchFamily="34" charset="0"/>
                <a:cs typeface="Arial" panose="020B0604020202020204" pitchFamily="34" charset="0"/>
              </a:rPr>
              <a:t>Kvalifikacija</a:t>
            </a:r>
            <a:endParaRPr lang="lt-LT" u="sng" dirty="0">
              <a:solidFill>
                <a:schemeClr val="tx2"/>
              </a:solidFill>
              <a:latin typeface="Arial" panose="020B0604020202020204" pitchFamily="34" charset="0"/>
              <a:cs typeface="Arial" panose="020B0604020202020204" pitchFamily="34" charset="0"/>
            </a:endParaRPr>
          </a:p>
          <a:p>
            <a:r>
              <a:rPr lang="lt-LT" i="1" dirty="0">
                <a:solidFill>
                  <a:schemeClr val="tx2"/>
                </a:solidFill>
                <a:latin typeface="Arial" panose="020B0604020202020204" pitchFamily="34" charset="0"/>
                <a:cs typeface="Arial" panose="020B0604020202020204" pitchFamily="34" charset="0"/>
              </a:rPr>
              <a:t>Mokytojams trūksta patirties ir teorinių žinių lytiškumo temomis, ne visi pasirengę ir drįsta kalbėti jiems nepatogiomis temomis</a:t>
            </a:r>
          </a:p>
          <a:p>
            <a:r>
              <a:rPr lang="lt-LT" i="1" dirty="0">
                <a:solidFill>
                  <a:schemeClr val="tx2"/>
                </a:solidFill>
                <a:latin typeface="Arial" panose="020B0604020202020204" pitchFamily="34" charset="0"/>
                <a:cs typeface="Arial" panose="020B0604020202020204" pitchFamily="34" charset="0"/>
              </a:rPr>
              <a:t>Dėl nedidelio mokinių skaičiaus mokykloje, trūksta lėšų mokytojų kvalifikacijos tobulinimui</a:t>
            </a:r>
          </a:p>
          <a:p>
            <a:r>
              <a:rPr lang="lt-LT" i="1" dirty="0">
                <a:solidFill>
                  <a:schemeClr val="tx2"/>
                </a:solidFill>
                <a:latin typeface="Arial" panose="020B0604020202020204" pitchFamily="34" charset="0"/>
                <a:cs typeface="Arial" panose="020B0604020202020204" pitchFamily="34" charset="0"/>
              </a:rPr>
              <a:t>Programą profesionaliai gali dėstyti biologijos mokytojai, kitų dalykų mokytojams trūksta kompetencijų</a:t>
            </a:r>
          </a:p>
          <a:p>
            <a:r>
              <a:rPr lang="lt-LT" i="1" dirty="0">
                <a:solidFill>
                  <a:schemeClr val="tx2"/>
                </a:solidFill>
                <a:latin typeface="Arial" panose="020B0604020202020204" pitchFamily="34" charset="0"/>
                <a:cs typeface="Arial" panose="020B0604020202020204" pitchFamily="34" charset="0"/>
              </a:rPr>
              <a:t>Gerosios pedagoginės patirties sklaidos, seminarų, konferencijų, trūkumas, kai kurie kvalifikaciniai </a:t>
            </a:r>
            <a:r>
              <a:rPr lang="lt-LT" i="1" dirty="0" smtClean="0">
                <a:solidFill>
                  <a:schemeClr val="tx2"/>
                </a:solidFill>
                <a:latin typeface="Arial" panose="020B0604020202020204" pitchFamily="34" charset="0"/>
                <a:cs typeface="Arial" panose="020B0604020202020204" pitchFamily="34" charset="0"/>
              </a:rPr>
              <a:t>seminarai </a:t>
            </a:r>
            <a:r>
              <a:rPr lang="lt-LT" i="1" dirty="0">
                <a:solidFill>
                  <a:schemeClr val="tx2"/>
                </a:solidFill>
                <a:latin typeface="Arial" panose="020B0604020202020204" pitchFamily="34" charset="0"/>
                <a:cs typeface="Arial" panose="020B0604020202020204" pitchFamily="34" charset="0"/>
              </a:rPr>
              <a:t>labai brangūs</a:t>
            </a:r>
          </a:p>
          <a:p>
            <a:pPr marL="317500" indent="0">
              <a:buNone/>
            </a:pPr>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20</a:t>
            </a:r>
            <a:endParaRPr lang="en-US" altLang="en-US" dirty="0"/>
          </a:p>
        </p:txBody>
      </p:sp>
    </p:spTree>
    <p:extLst>
      <p:ext uri="{BB962C8B-B14F-4D97-AF65-F5344CB8AC3E}">
        <p14:creationId xmlns:p14="http://schemas.microsoft.com/office/powerpoint/2010/main" val="316596799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urinio vietos rezervavimo ženklas 3"/>
          <p:cNvSpPr>
            <a:spLocks noGrp="1"/>
          </p:cNvSpPr>
          <p:nvPr>
            <p:ph sz="half" idx="2"/>
          </p:nvPr>
        </p:nvSpPr>
        <p:spPr>
          <a:xfrm>
            <a:off x="342901" y="3092450"/>
            <a:ext cx="12352188" cy="6176838"/>
          </a:xfrm>
        </p:spPr>
        <p:txBody>
          <a:bodyPr/>
          <a:lstStyle/>
          <a:p>
            <a:pPr algn="just"/>
            <a:r>
              <a:rPr lang="lt-LT" sz="2800" dirty="0">
                <a:solidFill>
                  <a:schemeClr val="tx2"/>
                </a:solidFill>
                <a:latin typeface="Arial" panose="020B0604020202020204" pitchFamily="34" charset="0"/>
                <a:cs typeface="Arial" panose="020B0604020202020204" pitchFamily="34" charset="0"/>
              </a:rPr>
              <a:t>metodinė medžiaga mokytojui, mokymo(</a:t>
            </a:r>
            <a:r>
              <a:rPr lang="lt-LT" sz="2800" dirty="0" err="1">
                <a:solidFill>
                  <a:schemeClr val="tx2"/>
                </a:solidFill>
                <a:latin typeface="Arial" panose="020B0604020202020204" pitchFamily="34" charset="0"/>
                <a:cs typeface="Arial" panose="020B0604020202020204" pitchFamily="34" charset="0"/>
              </a:rPr>
              <a:t>si</a:t>
            </a:r>
            <a:r>
              <a:rPr lang="lt-LT" sz="2800" dirty="0">
                <a:solidFill>
                  <a:schemeClr val="tx2"/>
                </a:solidFill>
                <a:latin typeface="Arial" panose="020B0604020202020204" pitchFamily="34" charset="0"/>
                <a:cs typeface="Arial" panose="020B0604020202020204" pitchFamily="34" charset="0"/>
              </a:rPr>
              <a:t>) priemonės mokiniams</a:t>
            </a:r>
          </a:p>
          <a:p>
            <a:pPr algn="just"/>
            <a:r>
              <a:rPr lang="lt-LT" sz="2800" dirty="0">
                <a:solidFill>
                  <a:schemeClr val="tx2"/>
                </a:solidFill>
                <a:latin typeface="Arial" panose="020B0604020202020204" pitchFamily="34" charset="0"/>
                <a:cs typeface="Arial" panose="020B0604020202020204" pitchFamily="34" charset="0"/>
              </a:rPr>
              <a:t> mokinių </a:t>
            </a:r>
            <a:r>
              <a:rPr lang="lt-LT" sz="2800" dirty="0" smtClean="0">
                <a:solidFill>
                  <a:schemeClr val="tx2"/>
                </a:solidFill>
                <a:latin typeface="Arial" panose="020B0604020202020204" pitchFamily="34" charset="0"/>
                <a:cs typeface="Arial" panose="020B0604020202020204" pitchFamily="34" charset="0"/>
              </a:rPr>
              <a:t>tėvų (globėjų, rūpintojų), visuomenės </a:t>
            </a:r>
            <a:r>
              <a:rPr lang="lt-LT" sz="2800" dirty="0">
                <a:solidFill>
                  <a:schemeClr val="tx2"/>
                </a:solidFill>
                <a:latin typeface="Arial" panose="020B0604020202020204" pitchFamily="34" charset="0"/>
                <a:cs typeface="Arial" panose="020B0604020202020204" pitchFamily="34" charset="0"/>
              </a:rPr>
              <a:t>sveikatos priežiūros, nevyriausybinių organizacijų ir kitų – ne mokyklos bendruomenės narių </a:t>
            </a:r>
            <a:r>
              <a:rPr lang="lt-LT" sz="2800" dirty="0" smtClean="0">
                <a:solidFill>
                  <a:schemeClr val="tx2"/>
                </a:solidFill>
                <a:latin typeface="Arial" panose="020B0604020202020204" pitchFamily="34" charset="0"/>
                <a:cs typeface="Arial" panose="020B0604020202020204" pitchFamily="34" charset="0"/>
              </a:rPr>
              <a:t>dalyvavimas </a:t>
            </a:r>
            <a:r>
              <a:rPr lang="lt-LT" sz="2800" dirty="0">
                <a:solidFill>
                  <a:schemeClr val="tx2"/>
                </a:solidFill>
                <a:latin typeface="Arial" panose="020B0604020202020204" pitchFamily="34" charset="0"/>
                <a:cs typeface="Arial" panose="020B0604020202020204" pitchFamily="34" charset="0"/>
              </a:rPr>
              <a:t>įgyvendinant SLURŠ </a:t>
            </a:r>
            <a:r>
              <a:rPr lang="lt-LT" sz="2800" dirty="0" smtClean="0">
                <a:solidFill>
                  <a:schemeClr val="tx2"/>
                </a:solidFill>
                <a:latin typeface="Arial" panose="020B0604020202020204" pitchFamily="34" charset="0"/>
                <a:cs typeface="Arial" panose="020B0604020202020204" pitchFamily="34" charset="0"/>
              </a:rPr>
              <a:t>programą </a:t>
            </a:r>
          </a:p>
          <a:p>
            <a:pPr algn="just"/>
            <a:r>
              <a:rPr lang="lt-LT" sz="2800" dirty="0" smtClean="0">
                <a:solidFill>
                  <a:schemeClr val="tx2"/>
                </a:solidFill>
                <a:latin typeface="Arial" panose="020B0604020202020204" pitchFamily="34" charset="0"/>
                <a:cs typeface="Arial" panose="020B0604020202020204" pitchFamily="34" charset="0"/>
              </a:rPr>
              <a:t>mokinių </a:t>
            </a:r>
            <a:r>
              <a:rPr lang="lt-LT" sz="2800" dirty="0">
                <a:solidFill>
                  <a:schemeClr val="tx2"/>
                </a:solidFill>
                <a:latin typeface="Arial" panose="020B0604020202020204" pitchFamily="34" charset="0"/>
                <a:cs typeface="Arial" panose="020B0604020202020204" pitchFamily="34" charset="0"/>
              </a:rPr>
              <a:t>sveikatos ir lytiškumo ugdymo(</a:t>
            </a:r>
            <a:r>
              <a:rPr lang="lt-LT" sz="2800" dirty="0" err="1">
                <a:solidFill>
                  <a:schemeClr val="tx2"/>
                </a:solidFill>
                <a:latin typeface="Arial" panose="020B0604020202020204" pitchFamily="34" charset="0"/>
                <a:cs typeface="Arial" panose="020B0604020202020204" pitchFamily="34" charset="0"/>
              </a:rPr>
              <a:t>si</a:t>
            </a:r>
            <a:r>
              <a:rPr lang="lt-LT" sz="2800" dirty="0">
                <a:solidFill>
                  <a:schemeClr val="tx2"/>
                </a:solidFill>
                <a:latin typeface="Arial" panose="020B0604020202020204" pitchFamily="34" charset="0"/>
                <a:cs typeface="Arial" panose="020B0604020202020204" pitchFamily="34" charset="0"/>
              </a:rPr>
              <a:t>) bei rengimo šeimai poreikių refleksija ir </a:t>
            </a:r>
            <a:r>
              <a:rPr lang="lt-LT" sz="2800" dirty="0" smtClean="0">
                <a:solidFill>
                  <a:schemeClr val="tx2"/>
                </a:solidFill>
                <a:latin typeface="Arial" panose="020B0604020202020204" pitchFamily="34" charset="0"/>
                <a:cs typeface="Arial" panose="020B0604020202020204" pitchFamily="34" charset="0"/>
              </a:rPr>
              <a:t>įsivertinimas</a:t>
            </a:r>
          </a:p>
          <a:p>
            <a:pPr algn="just"/>
            <a:r>
              <a:rPr lang="lt-LT" sz="2800" dirty="0" smtClean="0">
                <a:solidFill>
                  <a:schemeClr val="tx2"/>
                </a:solidFill>
                <a:latin typeface="Arial" panose="020B0604020202020204" pitchFamily="34" charset="0"/>
                <a:cs typeface="Arial" panose="020B0604020202020204" pitchFamily="34" charset="0"/>
              </a:rPr>
              <a:t>kokios spręstinos </a:t>
            </a:r>
            <a:r>
              <a:rPr lang="lt-LT" sz="2800" dirty="0">
                <a:solidFill>
                  <a:schemeClr val="tx2"/>
                </a:solidFill>
                <a:latin typeface="Arial" panose="020B0604020202020204" pitchFamily="34" charset="0"/>
                <a:cs typeface="Arial" panose="020B0604020202020204" pitchFamily="34" charset="0"/>
              </a:rPr>
              <a:t>problemos ir kokios pagalbos reikia SLURŠ programai įgyvendinti</a:t>
            </a:r>
            <a:r>
              <a:rPr lang="lt-LT" sz="2800" dirty="0" smtClean="0">
                <a:solidFill>
                  <a:schemeClr val="tx2"/>
                </a:solidFill>
                <a:latin typeface="Arial" panose="020B0604020202020204" pitchFamily="34" charset="0"/>
                <a:cs typeface="Arial" panose="020B0604020202020204" pitchFamily="34" charset="0"/>
              </a:rPr>
              <a:t>?</a:t>
            </a:r>
          </a:p>
          <a:p>
            <a:pPr algn="just"/>
            <a:r>
              <a:rPr lang="lt-LT" sz="2800" dirty="0" smtClean="0">
                <a:solidFill>
                  <a:schemeClr val="tx2"/>
                </a:solidFill>
                <a:latin typeface="Arial" panose="020B0604020202020204" pitchFamily="34" charset="0"/>
                <a:cs typeface="Arial" panose="020B0604020202020204" pitchFamily="34" charset="0"/>
              </a:rPr>
              <a:t> </a:t>
            </a:r>
            <a:r>
              <a:rPr lang="lt-LT" sz="2800" dirty="0">
                <a:solidFill>
                  <a:schemeClr val="tx2"/>
                </a:solidFill>
                <a:latin typeface="Arial" panose="020B0604020202020204" pitchFamily="34" charset="0"/>
                <a:cs typeface="Arial" panose="020B0604020202020204" pitchFamily="34" charset="0"/>
              </a:rPr>
              <a:t>geroji mokyklų patirtis įgyvendinant SLURŠ programą</a:t>
            </a:r>
            <a:r>
              <a:rPr lang="lt-LT" dirty="0">
                <a:solidFill>
                  <a:schemeClr val="tx2"/>
                </a:solidFill>
              </a:rPr>
              <a:t>.</a:t>
            </a: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5</a:t>
            </a:fld>
            <a:endParaRPr lang="en-US" altLang="en-US"/>
          </a:p>
        </p:txBody>
      </p:sp>
      <p:sp>
        <p:nvSpPr>
          <p:cNvPr id="8" name="Pavadinimas 1"/>
          <p:cNvSpPr>
            <a:spLocks noGrp="1"/>
          </p:cNvSpPr>
          <p:nvPr>
            <p:ph type="title"/>
          </p:nvPr>
        </p:nvSpPr>
        <p:spPr/>
        <p:txBody>
          <a:bodyPr/>
          <a:lstStyle/>
          <a:p>
            <a:r>
              <a:rPr lang="lt-LT" sz="3600" b="1" dirty="0" smtClean="0">
                <a:latin typeface="Arial" panose="020B0604020202020204" pitchFamily="34" charset="0"/>
                <a:cs typeface="Arial" panose="020B0604020202020204" pitchFamily="34" charset="0"/>
              </a:rPr>
              <a:t>Patikros aspektai</a:t>
            </a:r>
            <a:endParaRPr lang="lt-LT"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46548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169352" cy="6111180"/>
          </a:xfrm>
        </p:spPr>
        <p:txBody>
          <a:bodyPr/>
          <a:lstStyle/>
          <a:p>
            <a:pPr marL="317500" indent="0">
              <a:buNone/>
            </a:pPr>
            <a:r>
              <a:rPr lang="lt-LT" u="sng" dirty="0">
                <a:solidFill>
                  <a:schemeClr val="tx2"/>
                </a:solidFill>
              </a:rPr>
              <a:t>Pagalba iš šalies</a:t>
            </a:r>
          </a:p>
          <a:p>
            <a:pPr algn="just"/>
            <a:r>
              <a:rPr lang="lt-LT" dirty="0">
                <a:solidFill>
                  <a:schemeClr val="tx2"/>
                </a:solidFill>
                <a:latin typeface="Arial" panose="020B0604020202020204" pitchFamily="34" charset="0"/>
                <a:cs typeface="Arial" panose="020B0604020202020204" pitchFamily="34" charset="0"/>
              </a:rPr>
              <a:t>Visuomenės sveikatos priežiūros </a:t>
            </a:r>
            <a:r>
              <a:rPr lang="lt-LT" dirty="0" smtClean="0">
                <a:solidFill>
                  <a:schemeClr val="tx2"/>
                </a:solidFill>
                <a:latin typeface="Arial" panose="020B0604020202020204" pitchFamily="34" charset="0"/>
                <a:cs typeface="Arial" panose="020B0604020202020204" pitchFamily="34" charset="0"/>
              </a:rPr>
              <a:t>(VSP) specialistas </a:t>
            </a:r>
            <a:r>
              <a:rPr lang="lt-LT" dirty="0">
                <a:solidFill>
                  <a:schemeClr val="tx2"/>
                </a:solidFill>
                <a:latin typeface="Arial" panose="020B0604020202020204" pitchFamily="34" charset="0"/>
                <a:cs typeface="Arial" panose="020B0604020202020204" pitchFamily="34" charset="0"/>
              </a:rPr>
              <a:t>dirba tik vieną dieną per savaitę</a:t>
            </a:r>
          </a:p>
          <a:p>
            <a:pPr algn="just"/>
            <a:r>
              <a:rPr lang="lt-LT" dirty="0" smtClean="0">
                <a:solidFill>
                  <a:schemeClr val="tx2"/>
                </a:solidFill>
                <a:latin typeface="Arial" panose="020B0604020202020204" pitchFamily="34" charset="0"/>
                <a:cs typeface="Arial" panose="020B0604020202020204" pitchFamily="34" charset="0"/>
              </a:rPr>
              <a:t>VSP </a:t>
            </a:r>
            <a:r>
              <a:rPr lang="lt-LT" dirty="0">
                <a:solidFill>
                  <a:schemeClr val="tx2"/>
                </a:solidFill>
                <a:latin typeface="Arial" panose="020B0604020202020204" pitchFamily="34" charset="0"/>
                <a:cs typeface="Arial" panose="020B0604020202020204" pitchFamily="34" charset="0"/>
              </a:rPr>
              <a:t>specialistas galėtų būti etatinis mokyklos darbuotojas, dirbti pilnu etatu, visas dienas, o ne vienas aptarnautų visas savivaldybės mokyklas</a:t>
            </a:r>
          </a:p>
          <a:p>
            <a:pPr algn="just"/>
            <a:r>
              <a:rPr lang="lt-LT" dirty="0">
                <a:solidFill>
                  <a:schemeClr val="tx2"/>
                </a:solidFill>
                <a:latin typeface="Arial" panose="020B0604020202020204" pitchFamily="34" charset="0"/>
                <a:cs typeface="Arial" panose="020B0604020202020204" pitchFamily="34" charset="0"/>
              </a:rPr>
              <a:t>Skirti daugiau funkcijų mokyklos visuomenės sveikatos priežiūros specialistui</a:t>
            </a:r>
          </a:p>
          <a:p>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21</a:t>
            </a:r>
            <a:endParaRPr lang="en-US" altLang="en-US" dirty="0"/>
          </a:p>
        </p:txBody>
      </p:sp>
    </p:spTree>
    <p:extLst>
      <p:ext uri="{BB962C8B-B14F-4D97-AF65-F5344CB8AC3E}">
        <p14:creationId xmlns:p14="http://schemas.microsoft.com/office/powerpoint/2010/main" val="348162308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313368" cy="6111180"/>
          </a:xfrm>
        </p:spPr>
        <p:txBody>
          <a:bodyPr/>
          <a:lstStyle/>
          <a:p>
            <a:pPr marL="317500" indent="0">
              <a:buNone/>
            </a:pPr>
            <a:r>
              <a:rPr lang="lt-LT" u="sng" dirty="0">
                <a:solidFill>
                  <a:schemeClr val="tx2"/>
                </a:solidFill>
                <a:latin typeface="Arial" panose="020B0604020202020204" pitchFamily="34" charset="0"/>
                <a:cs typeface="Arial" panose="020B0604020202020204" pitchFamily="34" charset="0"/>
              </a:rPr>
              <a:t>Mokinių saugumas</a:t>
            </a:r>
          </a:p>
          <a:p>
            <a:pPr algn="just"/>
            <a:r>
              <a:rPr lang="lt-LT" dirty="0">
                <a:solidFill>
                  <a:schemeClr val="tx2"/>
                </a:solidFill>
              </a:rPr>
              <a:t>Neužtikrinamas mokinių </a:t>
            </a:r>
            <a:r>
              <a:rPr lang="lt-LT" dirty="0" smtClean="0">
                <a:solidFill>
                  <a:schemeClr val="tx2"/>
                </a:solidFill>
              </a:rPr>
              <a:t>saugumas; </a:t>
            </a:r>
            <a:r>
              <a:rPr lang="lt-LT" dirty="0">
                <a:solidFill>
                  <a:schemeClr val="tx2"/>
                </a:solidFill>
              </a:rPr>
              <a:t>mokyklų teritorijos, infrastruktūra nėra </a:t>
            </a:r>
            <a:r>
              <a:rPr lang="lt-LT" dirty="0" smtClean="0">
                <a:solidFill>
                  <a:schemeClr val="tx2"/>
                </a:solidFill>
              </a:rPr>
              <a:t>saugi; kai kurių mokyklų teritorijos neaptvertos</a:t>
            </a:r>
            <a:endParaRPr lang="lt-LT" dirty="0">
              <a:solidFill>
                <a:schemeClr val="tx2"/>
              </a:solidFill>
            </a:endParaRPr>
          </a:p>
          <a:p>
            <a:pPr algn="just"/>
            <a:r>
              <a:rPr lang="lt-LT" dirty="0">
                <a:solidFill>
                  <a:schemeClr val="tx2"/>
                </a:solidFill>
              </a:rPr>
              <a:t>Relaksacinių erdvių stoka mokinių užimtumui per pertraukas</a:t>
            </a:r>
          </a:p>
          <a:p>
            <a:pPr algn="just"/>
            <a:r>
              <a:rPr lang="lt-LT" dirty="0">
                <a:solidFill>
                  <a:schemeClr val="tx2"/>
                </a:solidFill>
              </a:rPr>
              <a:t>Nėra pakankamai erdvių fiziniam mokinių aktyvumui bei poilsiui</a:t>
            </a:r>
          </a:p>
          <a:p>
            <a:pPr algn="just"/>
            <a:r>
              <a:rPr lang="lt-LT" dirty="0">
                <a:solidFill>
                  <a:schemeClr val="tx2"/>
                </a:solidFill>
              </a:rPr>
              <a:t>Mokinių fizinio aktyvumo organizavimui lauke trūksta saugių sporto įrengimų, inventoriaus</a:t>
            </a:r>
          </a:p>
          <a:p>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22</a:t>
            </a:r>
            <a:endParaRPr lang="en-US" altLang="en-US" dirty="0"/>
          </a:p>
        </p:txBody>
      </p:sp>
    </p:spTree>
    <p:extLst>
      <p:ext uri="{BB962C8B-B14F-4D97-AF65-F5344CB8AC3E}">
        <p14:creationId xmlns:p14="http://schemas.microsoft.com/office/powerpoint/2010/main" val="2776545970"/>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169352" cy="6111180"/>
          </a:xfrm>
        </p:spPr>
        <p:txBody>
          <a:bodyPr/>
          <a:lstStyle/>
          <a:p>
            <a:pPr marL="317500" indent="0">
              <a:buNone/>
            </a:pPr>
            <a:r>
              <a:rPr lang="lt-LT" u="sng" dirty="0">
                <a:solidFill>
                  <a:schemeClr val="tx2"/>
                </a:solidFill>
                <a:latin typeface="Arial" panose="020B0604020202020204" pitchFamily="34" charset="0"/>
                <a:cs typeface="Arial" panose="020B0604020202020204" pitchFamily="34" charset="0"/>
              </a:rPr>
              <a:t>Mokinių </a:t>
            </a:r>
            <a:r>
              <a:rPr lang="lt-LT" u="sng" dirty="0" smtClean="0">
                <a:solidFill>
                  <a:schemeClr val="tx2"/>
                </a:solidFill>
                <a:latin typeface="Arial" panose="020B0604020202020204" pitchFamily="34" charset="0"/>
                <a:cs typeface="Arial" panose="020B0604020202020204" pitchFamily="34" charset="0"/>
              </a:rPr>
              <a:t>tėvai</a:t>
            </a:r>
            <a:endParaRPr lang="lt-LT" u="sng" dirty="0">
              <a:solidFill>
                <a:schemeClr val="tx2"/>
              </a:solidFill>
              <a:latin typeface="Arial" panose="020B0604020202020204" pitchFamily="34" charset="0"/>
              <a:cs typeface="Arial" panose="020B0604020202020204" pitchFamily="34" charset="0"/>
            </a:endParaRPr>
          </a:p>
          <a:p>
            <a:pPr algn="just"/>
            <a:r>
              <a:rPr lang="lt-LT" dirty="0">
                <a:solidFill>
                  <a:schemeClr val="tx2"/>
                </a:solidFill>
              </a:rPr>
              <a:t>Pasyvus mokinių tėvų dalyvavimas mokyklos bendruomenės gyvenime, neigiama informacija iš žiniasklaidos, reklamos, TV laidų</a:t>
            </a:r>
          </a:p>
          <a:p>
            <a:pPr algn="just"/>
            <a:r>
              <a:rPr lang="lt-LT" dirty="0">
                <a:solidFill>
                  <a:schemeClr val="tx2"/>
                </a:solidFill>
              </a:rPr>
              <a:t>Mokyklos ir šeimos vertybinių nuostatų skirtumai ir tėvų kompetencija šioje srityje</a:t>
            </a:r>
          </a:p>
          <a:p>
            <a:pPr algn="just"/>
            <a:r>
              <a:rPr lang="lt-LT" dirty="0">
                <a:solidFill>
                  <a:schemeClr val="tx2"/>
                </a:solidFill>
              </a:rPr>
              <a:t>Atsainus tėvų požiūris į vaikų alkoholio ar tabako vartojimą, neigiamą įtaką turi kai kurie aplinkos faktoriai</a:t>
            </a:r>
          </a:p>
          <a:p>
            <a:pPr marL="317500" indent="0">
              <a:buNone/>
            </a:pPr>
            <a:endParaRPr lang="lt-LT" dirty="0"/>
          </a:p>
          <a:p>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23</a:t>
            </a:r>
            <a:endParaRPr lang="en-US" altLang="en-US" dirty="0"/>
          </a:p>
        </p:txBody>
      </p:sp>
    </p:spTree>
    <p:extLst>
      <p:ext uri="{BB962C8B-B14F-4D97-AF65-F5344CB8AC3E}">
        <p14:creationId xmlns:p14="http://schemas.microsoft.com/office/powerpoint/2010/main" val="3732008647"/>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600" dirty="0" smtClean="0"/>
              <a:t>Problemos</a:t>
            </a:r>
            <a:endParaRPr lang="lt-LT" sz="3600" dirty="0"/>
          </a:p>
        </p:txBody>
      </p:sp>
      <p:sp>
        <p:nvSpPr>
          <p:cNvPr id="3" name="Turinio vietos rezervavimo ženklas 2"/>
          <p:cNvSpPr>
            <a:spLocks noGrp="1"/>
          </p:cNvSpPr>
          <p:nvPr>
            <p:ph idx="1"/>
          </p:nvPr>
        </p:nvSpPr>
        <p:spPr>
          <a:xfrm>
            <a:off x="165696" y="3086100"/>
            <a:ext cx="12169352" cy="6111180"/>
          </a:xfrm>
        </p:spPr>
        <p:txBody>
          <a:bodyPr/>
          <a:lstStyle/>
          <a:p>
            <a:pPr marL="317500" indent="0">
              <a:buNone/>
            </a:pPr>
            <a:r>
              <a:rPr lang="lt-LT" u="sng" dirty="0">
                <a:solidFill>
                  <a:schemeClr val="tx2"/>
                </a:solidFill>
                <a:latin typeface="Arial" panose="020B0604020202020204" pitchFamily="34" charset="0"/>
                <a:cs typeface="Arial" panose="020B0604020202020204" pitchFamily="34" charset="0"/>
              </a:rPr>
              <a:t>Mokinių </a:t>
            </a:r>
            <a:r>
              <a:rPr lang="lt-LT" u="sng" dirty="0" smtClean="0">
                <a:solidFill>
                  <a:schemeClr val="tx2"/>
                </a:solidFill>
                <a:latin typeface="Arial" panose="020B0604020202020204" pitchFamily="34" charset="0"/>
                <a:cs typeface="Arial" panose="020B0604020202020204" pitchFamily="34" charset="0"/>
              </a:rPr>
              <a:t>tėvai</a:t>
            </a:r>
          </a:p>
          <a:p>
            <a:pPr algn="just"/>
            <a:r>
              <a:rPr lang="lt-LT" dirty="0">
                <a:solidFill>
                  <a:schemeClr val="tx2"/>
                </a:solidFill>
                <a:latin typeface="Arial" panose="020B0604020202020204" pitchFamily="34" charset="0"/>
                <a:cs typeface="Arial" panose="020B0604020202020204" pitchFamily="34" charset="0"/>
              </a:rPr>
              <a:t>Kai kurių tėvų abejingumas sprendžiant vaikų ugdymosi problemas mokykloje</a:t>
            </a:r>
          </a:p>
          <a:p>
            <a:pPr algn="just"/>
            <a:r>
              <a:rPr lang="lt-LT" dirty="0">
                <a:solidFill>
                  <a:schemeClr val="tx2"/>
                </a:solidFill>
                <a:latin typeface="Arial" panose="020B0604020202020204" pitchFamily="34" charset="0"/>
                <a:cs typeface="Arial" panose="020B0604020202020204" pitchFamily="34" charset="0"/>
              </a:rPr>
              <a:t>Dalis šeimų ignoruoja sveiką gyvenimo būdą, gerų tarpusavio santykių ir emocinio saugumo, bendradarbiavimo svarbą</a:t>
            </a:r>
          </a:p>
          <a:p>
            <a:pPr algn="just"/>
            <a:r>
              <a:rPr lang="lt-LT" dirty="0">
                <a:solidFill>
                  <a:schemeClr val="tx2"/>
                </a:solidFill>
                <a:latin typeface="Arial" panose="020B0604020202020204" pitchFamily="34" charset="0"/>
                <a:cs typeface="Arial" panose="020B0604020202020204" pitchFamily="34" charset="0"/>
              </a:rPr>
              <a:t>Neaktyvus mokinių tėvų ir šeimos įtraukimas į mokykloje vykdomą ugdymo procesą</a:t>
            </a:r>
          </a:p>
          <a:p>
            <a:pPr marL="317500" indent="0">
              <a:buNone/>
            </a:pPr>
            <a:endParaRPr lang="lt-LT" u="sng" dirty="0">
              <a:solidFill>
                <a:schemeClr val="tx2"/>
              </a:solidFill>
              <a:latin typeface="Arial" panose="020B0604020202020204" pitchFamily="34" charset="0"/>
              <a:cs typeface="Arial" panose="020B0604020202020204" pitchFamily="34" charset="0"/>
            </a:endParaRPr>
          </a:p>
          <a:p>
            <a:pPr marL="317500" indent="0">
              <a:buNone/>
            </a:pPr>
            <a:endParaRPr lang="lt-LT" dirty="0"/>
          </a:p>
          <a:p>
            <a:endParaRPr lang="lt-LT" dirty="0"/>
          </a:p>
        </p:txBody>
      </p:sp>
      <p:sp>
        <p:nvSpPr>
          <p:cNvPr id="4" name="Skaidrės numerio vietos rezervavimo ženklas 3"/>
          <p:cNvSpPr>
            <a:spLocks noGrp="1"/>
          </p:cNvSpPr>
          <p:nvPr>
            <p:ph type="sldNum" sz="quarter" idx="10"/>
          </p:nvPr>
        </p:nvSpPr>
        <p:spPr/>
        <p:txBody>
          <a:bodyPr/>
          <a:lstStyle/>
          <a:p>
            <a:pPr>
              <a:defRPr/>
            </a:pPr>
            <a:r>
              <a:rPr lang="lt-LT" altLang="en-US" dirty="0" smtClean="0"/>
              <a:t>24</a:t>
            </a:r>
            <a:endParaRPr lang="en-US" altLang="en-US" dirty="0"/>
          </a:p>
        </p:txBody>
      </p:sp>
    </p:spTree>
    <p:extLst>
      <p:ext uri="{BB962C8B-B14F-4D97-AF65-F5344CB8AC3E}">
        <p14:creationId xmlns:p14="http://schemas.microsoft.com/office/powerpoint/2010/main" val="2990795509"/>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13502" y="1780456"/>
            <a:ext cx="7264127" cy="909637"/>
          </a:xfrm>
        </p:spPr>
        <p:txBody>
          <a:bodyPr/>
          <a:lstStyle/>
          <a:p>
            <a:r>
              <a:rPr lang="lt-LT" sz="3600" dirty="0" smtClean="0">
                <a:solidFill>
                  <a:schemeClr val="bg1"/>
                </a:solidFill>
                <a:latin typeface="Arial" panose="020B0604020202020204" pitchFamily="34" charset="0"/>
                <a:cs typeface="Arial" panose="020B0604020202020204" pitchFamily="34" charset="0"/>
              </a:rPr>
              <a:t>Išvados ir siūlymai</a:t>
            </a:r>
            <a:endParaRPr lang="lt-LT" sz="3600" dirty="0">
              <a:solidFill>
                <a:schemeClr val="bg1"/>
              </a:solidFill>
              <a:latin typeface="Arial" panose="020B0604020202020204" pitchFamily="34" charset="0"/>
              <a:cs typeface="Arial" panose="020B0604020202020204" pitchFamily="34"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54</a:t>
            </a:fld>
            <a:endParaRPr lang="en-US" altLang="en-US"/>
          </a:p>
        </p:txBody>
      </p:sp>
      <p:sp>
        <p:nvSpPr>
          <p:cNvPr id="8" name="Stačiakampis 7"/>
          <p:cNvSpPr/>
          <p:nvPr/>
        </p:nvSpPr>
        <p:spPr>
          <a:xfrm>
            <a:off x="342900" y="3004592"/>
            <a:ext cx="11776124" cy="7906075"/>
          </a:xfrm>
          <a:prstGeom prst="rect">
            <a:avLst/>
          </a:prstGeom>
        </p:spPr>
        <p:txBody>
          <a:bodyPr wrap="square">
            <a:spAutoFit/>
          </a:bodyPr>
          <a:lstStyle/>
          <a:p>
            <a:pPr algn="just">
              <a:lnSpc>
                <a:spcPct val="107000"/>
              </a:lnSpc>
              <a:spcAft>
                <a:spcPts val="800"/>
              </a:spcAft>
            </a:pPr>
            <a:endParaRPr lang="lt-LT" sz="2400" dirty="0" smtClean="0">
              <a:latin typeface="Arial" panose="020B0604020202020204" pitchFamily="34" charset="0"/>
              <a:cs typeface="Arial" panose="020B0604020202020204" pitchFamily="34" charset="0"/>
            </a:endParaRPr>
          </a:p>
          <a:p>
            <a:pPr marL="457200" indent="-457200" algn="just">
              <a:buFontTx/>
              <a:buAutoNum type="arabicPeriod"/>
            </a:pPr>
            <a:r>
              <a:rPr lang="lt-LT" sz="2400" dirty="0" smtClean="0">
                <a:solidFill>
                  <a:srgbClr val="000000"/>
                </a:solidFill>
                <a:latin typeface="Arial" panose="020B0604020202020204" pitchFamily="34" charset="0"/>
                <a:cs typeface="Arial" panose="020B0604020202020204" pitchFamily="34" charset="0"/>
              </a:rPr>
              <a:t>Visose </a:t>
            </a:r>
            <a:r>
              <a:rPr lang="lt-LT" sz="2400" dirty="0">
                <a:solidFill>
                  <a:srgbClr val="000000"/>
                </a:solidFill>
                <a:latin typeface="Arial" panose="020B0604020202020204" pitchFamily="34" charset="0"/>
                <a:cs typeface="Arial" panose="020B0604020202020204" pitchFamily="34" charset="0"/>
              </a:rPr>
              <a:t>tikrintose mokyklose SLURŠ bendroji programa įgyvendinama integruojant į dalykų programų turinį (formalųjį švietimą) ir neformalųjį švietimą bei klasių vadovų veiklą. Susitarimai fiksuoti mokyklų ugdymo planuose. </a:t>
            </a:r>
          </a:p>
          <a:p>
            <a:pPr marL="457200" indent="-457200" algn="just">
              <a:buFontTx/>
              <a:buAutoNum type="arabicPeriod"/>
            </a:pPr>
            <a:r>
              <a:rPr lang="lt-LT" sz="2400" dirty="0" smtClean="0">
                <a:solidFill>
                  <a:srgbClr val="000000"/>
                </a:solidFill>
                <a:latin typeface="Arial" panose="020B0604020202020204" pitchFamily="34" charset="0"/>
                <a:cs typeface="Arial" panose="020B0604020202020204" pitchFamily="34" charset="0"/>
              </a:rPr>
              <a:t>Daugumoje </a:t>
            </a:r>
            <a:r>
              <a:rPr lang="lt-LT" sz="2400" dirty="0">
                <a:solidFill>
                  <a:srgbClr val="000000"/>
                </a:solidFill>
                <a:latin typeface="Arial" panose="020B0604020202020204" pitchFamily="34" charset="0"/>
                <a:cs typeface="Arial" panose="020B0604020202020204" pitchFamily="34" charset="0"/>
              </a:rPr>
              <a:t>tikrintų mokyklų programą įgyvendina suburtos </a:t>
            </a:r>
            <a:r>
              <a:rPr lang="lt-LT" sz="2400" dirty="0" smtClean="0">
                <a:solidFill>
                  <a:srgbClr val="000000"/>
                </a:solidFill>
                <a:latin typeface="Arial" panose="020B0604020202020204" pitchFamily="34" charset="0"/>
                <a:cs typeface="Arial" panose="020B0604020202020204" pitchFamily="34" charset="0"/>
              </a:rPr>
              <a:t>komandos.</a:t>
            </a:r>
          </a:p>
          <a:p>
            <a:pPr marL="457200" indent="-457200" algn="just">
              <a:buFontTx/>
              <a:buAutoNum type="arabicPeriod"/>
            </a:pPr>
            <a:r>
              <a:rPr lang="lt-LT" sz="2400" dirty="0" smtClean="0">
                <a:solidFill>
                  <a:srgbClr val="000000"/>
                </a:solidFill>
                <a:latin typeface="Arial" panose="020B0604020202020204" pitchFamily="34" charset="0"/>
                <a:cs typeface="Arial" panose="020B0604020202020204" pitchFamily="34" charset="0"/>
              </a:rPr>
              <a:t>Visose </a:t>
            </a:r>
            <a:r>
              <a:rPr lang="lt-LT" sz="2400" dirty="0">
                <a:solidFill>
                  <a:srgbClr val="000000"/>
                </a:solidFill>
                <a:latin typeface="Arial" panose="020B0604020202020204" pitchFamily="34" charset="0"/>
                <a:cs typeface="Arial" panose="020B0604020202020204" pitchFamily="34" charset="0"/>
              </a:rPr>
              <a:t>tikrintose mokyklose SLURŠ įgyvendinimas planuojamas glaudžiai bendradarbiaujant su visuomenės sveikatos priežiūros specialistais, tėvais , NVO. </a:t>
            </a:r>
            <a:endParaRPr lang="lt-LT" sz="2400" dirty="0" smtClean="0">
              <a:solidFill>
                <a:srgbClr val="000000"/>
              </a:solidFill>
              <a:latin typeface="Arial" panose="020B0604020202020204" pitchFamily="34" charset="0"/>
              <a:cs typeface="Arial" panose="020B0604020202020204" pitchFamily="34" charset="0"/>
            </a:endParaRPr>
          </a:p>
          <a:p>
            <a:pPr marL="457200" indent="-457200" algn="just">
              <a:buFontTx/>
              <a:buAutoNum type="arabicPeriod"/>
            </a:pPr>
            <a:r>
              <a:rPr lang="lt-LT" sz="2400" dirty="0" smtClean="0">
                <a:solidFill>
                  <a:srgbClr val="000000"/>
                </a:solidFill>
                <a:latin typeface="Arial" panose="020B0604020202020204" pitchFamily="34" charset="0"/>
                <a:cs typeface="Arial" panose="020B0604020202020204" pitchFamily="34" charset="0"/>
              </a:rPr>
              <a:t> </a:t>
            </a:r>
            <a:r>
              <a:rPr lang="lt-LT" sz="2400" dirty="0">
                <a:solidFill>
                  <a:srgbClr val="000000"/>
                </a:solidFill>
                <a:latin typeface="Arial" panose="020B0604020202020204" pitchFamily="34" charset="0"/>
                <a:cs typeface="Arial" panose="020B0604020202020204" pitchFamily="34" charset="0"/>
              </a:rPr>
              <a:t>Netolygus visuomenės sveikatos priežiūros specialistų darbo laikas </a:t>
            </a:r>
            <a:r>
              <a:rPr lang="lt-LT" sz="2400" dirty="0" smtClean="0">
                <a:solidFill>
                  <a:srgbClr val="000000"/>
                </a:solidFill>
                <a:latin typeface="Arial" panose="020B0604020202020204" pitchFamily="34" charset="0"/>
                <a:cs typeface="Arial" panose="020B0604020202020204" pitchFamily="34" charset="0"/>
              </a:rPr>
              <a:t>mokyklose.</a:t>
            </a:r>
          </a:p>
          <a:p>
            <a:pPr marL="457200" indent="-457200" algn="just">
              <a:buFontTx/>
              <a:buAutoNum type="arabicPeriod"/>
            </a:pPr>
            <a:r>
              <a:rPr lang="lt-LT" sz="2400" dirty="0" smtClean="0">
                <a:solidFill>
                  <a:srgbClr val="000000"/>
                </a:solidFill>
                <a:latin typeface="Arial" panose="020B0604020202020204" pitchFamily="34" charset="0"/>
                <a:cs typeface="Arial" panose="020B0604020202020204" pitchFamily="34" charset="0"/>
              </a:rPr>
              <a:t>Mokyklos </a:t>
            </a:r>
            <a:r>
              <a:rPr lang="lt-LT" sz="2400" dirty="0">
                <a:solidFill>
                  <a:srgbClr val="000000"/>
                </a:solidFill>
                <a:latin typeface="Arial" panose="020B0604020202020204" pitchFamily="34" charset="0"/>
                <a:cs typeface="Arial" panose="020B0604020202020204" pitchFamily="34" charset="0"/>
              </a:rPr>
              <a:t>vertina profesionalią </a:t>
            </a:r>
            <a:r>
              <a:rPr lang="lt-LT" sz="2400" dirty="0" smtClean="0">
                <a:solidFill>
                  <a:srgbClr val="000000"/>
                </a:solidFill>
                <a:latin typeface="Arial" panose="020B0604020202020204" pitchFamily="34" charset="0"/>
                <a:cs typeface="Arial" panose="020B0604020202020204" pitchFamily="34" charset="0"/>
              </a:rPr>
              <a:t>Visuomenės </a:t>
            </a:r>
            <a:r>
              <a:rPr lang="lt-LT" sz="2400" dirty="0">
                <a:solidFill>
                  <a:srgbClr val="000000"/>
                </a:solidFill>
                <a:latin typeface="Arial" panose="020B0604020202020204" pitchFamily="34" charset="0"/>
                <a:cs typeface="Arial" panose="020B0604020202020204" pitchFamily="34" charset="0"/>
              </a:rPr>
              <a:t>sveikatos biurų darbuotojų pagalbą įgyvendinant SLURŠ. </a:t>
            </a:r>
          </a:p>
          <a:p>
            <a:pPr algn="just">
              <a:lnSpc>
                <a:spcPct val="107000"/>
              </a:lnSpc>
              <a:spcAft>
                <a:spcPts val="800"/>
              </a:spcAft>
            </a:pPr>
            <a:endParaRPr lang="lt-LT" sz="2400" dirty="0"/>
          </a:p>
          <a:p>
            <a:pPr algn="just">
              <a:lnSpc>
                <a:spcPct val="107000"/>
              </a:lnSpc>
              <a:spcAft>
                <a:spcPts val="800"/>
              </a:spcAft>
            </a:pPr>
            <a:endParaRPr lang="lt-LT" sz="2400" dirty="0" smtClean="0"/>
          </a:p>
          <a:p>
            <a:pPr algn="just">
              <a:lnSpc>
                <a:spcPct val="107000"/>
              </a:lnSpc>
              <a:spcAft>
                <a:spcPts val="800"/>
              </a:spcAft>
            </a:pPr>
            <a:endParaRPr lang="lt-LT" sz="2400" dirty="0"/>
          </a:p>
          <a:p>
            <a:pPr algn="just">
              <a:lnSpc>
                <a:spcPct val="107000"/>
              </a:lnSpc>
              <a:spcAft>
                <a:spcPts val="800"/>
              </a:spcAft>
            </a:pPr>
            <a:endParaRPr lang="lt-LT" sz="2400" dirty="0" smtClean="0"/>
          </a:p>
          <a:p>
            <a:pPr algn="just">
              <a:lnSpc>
                <a:spcPct val="107000"/>
              </a:lnSpc>
              <a:spcAft>
                <a:spcPts val="800"/>
              </a:spcAft>
            </a:pPr>
            <a:endParaRPr lang="lt-LT" sz="2400" dirty="0"/>
          </a:p>
          <a:p>
            <a:pPr algn="just">
              <a:lnSpc>
                <a:spcPct val="107000"/>
              </a:lnSpc>
              <a:spcAft>
                <a:spcPts val="800"/>
              </a:spcAft>
            </a:pPr>
            <a:endParaRPr lang="lt-LT" sz="2400" dirty="0" smtClean="0"/>
          </a:p>
        </p:txBody>
      </p:sp>
    </p:spTree>
    <p:extLst>
      <p:ext uri="{BB962C8B-B14F-4D97-AF65-F5344CB8AC3E}">
        <p14:creationId xmlns:p14="http://schemas.microsoft.com/office/powerpoint/2010/main" val="2111440105"/>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13502" y="1780456"/>
            <a:ext cx="7264127" cy="909637"/>
          </a:xfrm>
        </p:spPr>
        <p:txBody>
          <a:bodyPr/>
          <a:lstStyle/>
          <a:p>
            <a:r>
              <a:rPr lang="lt-LT" sz="3600" dirty="0" smtClean="0">
                <a:solidFill>
                  <a:schemeClr val="bg1"/>
                </a:solidFill>
                <a:latin typeface="Arial" panose="020B0604020202020204" pitchFamily="34" charset="0"/>
                <a:cs typeface="Arial" panose="020B0604020202020204" pitchFamily="34" charset="0"/>
              </a:rPr>
              <a:t>Išvados ir siūlymai</a:t>
            </a:r>
            <a:endParaRPr lang="lt-LT" sz="3600" dirty="0">
              <a:solidFill>
                <a:schemeClr val="bg1"/>
              </a:solidFill>
              <a:latin typeface="Arial" panose="020B0604020202020204" pitchFamily="34" charset="0"/>
              <a:cs typeface="Arial" panose="020B0604020202020204" pitchFamily="34"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55</a:t>
            </a:fld>
            <a:endParaRPr lang="en-US" altLang="en-US"/>
          </a:p>
        </p:txBody>
      </p:sp>
      <p:sp>
        <p:nvSpPr>
          <p:cNvPr id="8" name="Stačiakampis 7"/>
          <p:cNvSpPr/>
          <p:nvPr/>
        </p:nvSpPr>
        <p:spPr>
          <a:xfrm>
            <a:off x="424746" y="3004592"/>
            <a:ext cx="11776124" cy="4967385"/>
          </a:xfrm>
          <a:prstGeom prst="rect">
            <a:avLst/>
          </a:prstGeom>
        </p:spPr>
        <p:txBody>
          <a:bodyPr wrap="square">
            <a:spAutoFit/>
          </a:bodyPr>
          <a:lstStyle/>
          <a:p>
            <a:pPr algn="just">
              <a:lnSpc>
                <a:spcPct val="107000"/>
              </a:lnSpc>
              <a:spcAft>
                <a:spcPts val="800"/>
              </a:spcAft>
            </a:pPr>
            <a:endParaRPr lang="lt-LT" sz="2400" dirty="0" smtClean="0"/>
          </a:p>
          <a:p>
            <a:pPr algn="just">
              <a:lnSpc>
                <a:spcPct val="107000"/>
              </a:lnSpc>
              <a:spcAft>
                <a:spcPts val="800"/>
              </a:spcAft>
            </a:pPr>
            <a:endParaRPr lang="lt-LT" sz="2400" dirty="0"/>
          </a:p>
          <a:p>
            <a:pPr algn="just">
              <a:lnSpc>
                <a:spcPct val="107000"/>
              </a:lnSpc>
              <a:spcAft>
                <a:spcPts val="800"/>
              </a:spcAft>
            </a:pPr>
            <a:endParaRPr lang="lt-LT" sz="2400" dirty="0" smtClean="0"/>
          </a:p>
          <a:p>
            <a:pPr algn="just">
              <a:lnSpc>
                <a:spcPct val="107000"/>
              </a:lnSpc>
              <a:spcAft>
                <a:spcPts val="800"/>
              </a:spcAft>
            </a:pPr>
            <a:endParaRPr lang="lt-LT" sz="2400" dirty="0"/>
          </a:p>
          <a:p>
            <a:pPr algn="just">
              <a:lnSpc>
                <a:spcPct val="107000"/>
              </a:lnSpc>
              <a:spcAft>
                <a:spcPts val="800"/>
              </a:spcAft>
            </a:pPr>
            <a:endParaRPr lang="lt-LT" sz="2400" dirty="0" smtClean="0"/>
          </a:p>
          <a:p>
            <a:pPr algn="just">
              <a:lnSpc>
                <a:spcPct val="107000"/>
              </a:lnSpc>
              <a:spcAft>
                <a:spcPts val="800"/>
              </a:spcAft>
            </a:pPr>
            <a:endParaRPr lang="lt-LT" sz="2400" dirty="0"/>
          </a:p>
          <a:p>
            <a:pPr algn="just">
              <a:lnSpc>
                <a:spcPct val="107000"/>
              </a:lnSpc>
              <a:spcAft>
                <a:spcPts val="800"/>
              </a:spcAft>
            </a:pPr>
            <a:endParaRPr lang="lt-LT" sz="2400" dirty="0" smtClean="0"/>
          </a:p>
          <a:p>
            <a:pPr algn="just">
              <a:lnSpc>
                <a:spcPct val="107000"/>
              </a:lnSpc>
              <a:spcAft>
                <a:spcPts val="800"/>
              </a:spcAft>
            </a:pPr>
            <a:endParaRPr lang="lt-LT" sz="24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sz="24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sz="24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p:txBody>
      </p:sp>
      <p:sp>
        <p:nvSpPr>
          <p:cNvPr id="2" name="Stačiakampis 1"/>
          <p:cNvSpPr/>
          <p:nvPr/>
        </p:nvSpPr>
        <p:spPr>
          <a:xfrm>
            <a:off x="845028" y="3064512"/>
            <a:ext cx="11609114" cy="4505016"/>
          </a:xfrm>
          <a:prstGeom prst="rect">
            <a:avLst/>
          </a:prstGeom>
        </p:spPr>
        <p:txBody>
          <a:bodyPr wrap="square">
            <a:spAutoFit/>
          </a:bodyPr>
          <a:lstStyle/>
          <a:p>
            <a:pPr lvl="0" algn="just">
              <a:lnSpc>
                <a:spcPct val="107000"/>
              </a:lnSpc>
              <a:spcAft>
                <a:spcPts val="0"/>
              </a:spcAft>
            </a:pP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6. Dauguma  </a:t>
            </a:r>
            <a:r>
              <a:rPr lang="lt-LT" sz="2800" dirty="0">
                <a:solidFill>
                  <a:schemeClr val="tx2"/>
                </a:solidFill>
                <a:latin typeface="Arial" panose="020B0604020202020204" pitchFamily="34" charset="0"/>
                <a:ea typeface="Calibri" panose="020F0502020204030204" pitchFamily="34" charset="0"/>
                <a:cs typeface="Arial" panose="020B0604020202020204" pitchFamily="34" charset="0"/>
              </a:rPr>
              <a:t>asmenų, atsakingų už SLURŠ įgyvendinimą mokyklose, dalyvavo kvalifikacijos kėlimo renginiuose SLURŠ programos įgyvendinimo </a:t>
            </a: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temomis</a:t>
            </a:r>
            <a:r>
              <a:rPr lang="en-US"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 (</a:t>
            </a: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Š</a:t>
            </a:r>
            <a:r>
              <a:rPr lang="en-US"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MM </a:t>
            </a:r>
            <a:r>
              <a:rPr lang="en-US" sz="2800" dirty="0" err="1" smtClean="0">
                <a:solidFill>
                  <a:schemeClr val="tx2"/>
                </a:solidFill>
                <a:latin typeface="Arial" panose="020B0604020202020204" pitchFamily="34" charset="0"/>
                <a:ea typeface="Calibri" panose="020F0502020204030204" pitchFamily="34" charset="0"/>
                <a:cs typeface="Arial" panose="020B0604020202020204" pitchFamily="34" charset="0"/>
              </a:rPr>
              <a:t>ir</a:t>
            </a:r>
            <a:r>
              <a:rPr lang="en-US"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 UPC</a:t>
            </a:r>
            <a:r>
              <a:rPr lang="lt-LT" sz="280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organizuotose viešosiose konsultacijose, vasaros kursuose)</a:t>
            </a:r>
          </a:p>
          <a:p>
            <a:pPr lvl="0" algn="just">
              <a:lnSpc>
                <a:spcPct val="107000"/>
              </a:lnSpc>
              <a:spcAft>
                <a:spcPts val="0"/>
              </a:spcAft>
            </a:pPr>
            <a:endParaRPr lang="lt-LT" sz="2800"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lvl="0" algn="just">
              <a:lnSpc>
                <a:spcPct val="107000"/>
              </a:lnSpc>
              <a:spcAft>
                <a:spcPts val="0"/>
              </a:spcAft>
            </a:pP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7. Dauguma </a:t>
            </a:r>
            <a:r>
              <a:rPr lang="lt-LT" sz="2800" dirty="0">
                <a:solidFill>
                  <a:schemeClr val="tx2"/>
                </a:solidFill>
                <a:latin typeface="Arial" panose="020B0604020202020204" pitchFamily="34" charset="0"/>
                <a:ea typeface="Calibri" panose="020F0502020204030204" pitchFamily="34" charset="0"/>
                <a:cs typeface="Arial" panose="020B0604020202020204" pitchFamily="34" charset="0"/>
              </a:rPr>
              <a:t>mokyklų yra nusistačiusios  prioritetines SLURŠ programos įgyvendinimo sritis</a:t>
            </a: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a:t>
            </a:r>
          </a:p>
          <a:p>
            <a:pPr lvl="0" algn="just">
              <a:lnSpc>
                <a:spcPct val="107000"/>
              </a:lnSpc>
              <a:spcAft>
                <a:spcPts val="0"/>
              </a:spcAft>
            </a:pPr>
            <a:endParaRPr lang="lt-LT" sz="2800"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lvl="0" algn="just">
              <a:lnSpc>
                <a:spcPct val="107000"/>
              </a:lnSpc>
              <a:spcAft>
                <a:spcPts val="0"/>
              </a:spcAft>
            </a:pP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8. Mokyklos kuria sveikatos ugdymui(</a:t>
            </a:r>
            <a:r>
              <a:rPr lang="lt-LT" sz="2800" dirty="0" err="1" smtClean="0">
                <a:solidFill>
                  <a:schemeClr val="tx2"/>
                </a:solidFill>
                <a:latin typeface="Arial" panose="020B0604020202020204" pitchFamily="34" charset="0"/>
                <a:ea typeface="Calibri" panose="020F0502020204030204" pitchFamily="34" charset="0"/>
                <a:cs typeface="Arial" panose="020B0604020202020204" pitchFamily="34" charset="0"/>
              </a:rPr>
              <a:t>si</a:t>
            </a:r>
            <a:r>
              <a:rPr lang="lt-LT" sz="2800" dirty="0" smtClean="0">
                <a:solidFill>
                  <a:schemeClr val="tx2"/>
                </a:solidFill>
                <a:latin typeface="Arial" panose="020B0604020202020204" pitchFamily="34" charset="0"/>
                <a:ea typeface="Calibri" panose="020F0502020204030204" pitchFamily="34" charset="0"/>
                <a:cs typeface="Arial" panose="020B0604020202020204" pitchFamily="34" charset="0"/>
              </a:rPr>
              <a:t>) palankią aplinką.</a:t>
            </a:r>
          </a:p>
          <a:p>
            <a:pPr lvl="0" algn="just">
              <a:lnSpc>
                <a:spcPct val="107000"/>
              </a:lnSpc>
              <a:spcAft>
                <a:spcPts val="800"/>
              </a:spcAft>
            </a:pPr>
            <a:r>
              <a:rPr lang="lt-LT" i="1" dirty="0" smtClean="0">
                <a:ea typeface="Calibri" panose="020F0502020204030204" pitchFamily="34" charset="0"/>
                <a:cs typeface="Times New Roman" panose="02020603050405020304" pitchFamily="18" charset="0"/>
              </a:rPr>
              <a:t> </a:t>
            </a:r>
            <a:endParaRPr lang="lt-L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077611"/>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50875" y="1780456"/>
            <a:ext cx="4339357" cy="739725"/>
          </a:xfrm>
        </p:spPr>
        <p:txBody>
          <a:bodyPr/>
          <a:lstStyle/>
          <a:p>
            <a:r>
              <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rPr>
              <a:t/>
            </a:r>
            <a:br>
              <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rPr>
            </a:br>
            <a:r>
              <a:rPr lang="lt-LT" sz="3600" b="1" dirty="0">
                <a:latin typeface="Arial" panose="020B0604020202020204" pitchFamily="34" charset="0"/>
                <a:cs typeface="Arial" panose="020B0604020202020204" pitchFamily="34" charset="0"/>
                <a:sym typeface="Helvetica Neue" pitchFamily="-84" charset="0"/>
              </a:rPr>
              <a:t>Išvados ir siūlymai</a:t>
            </a:r>
            <a:endParaRPr lang="lt-LT" sz="3200" dirty="0">
              <a:solidFill>
                <a:schemeClr val="bg1"/>
              </a:solidFill>
            </a:endParaRPr>
          </a:p>
        </p:txBody>
      </p:sp>
      <p:sp>
        <p:nvSpPr>
          <p:cNvPr id="4" name="Turinio vietos rezervavimo ženklas 3"/>
          <p:cNvSpPr>
            <a:spLocks noGrp="1"/>
          </p:cNvSpPr>
          <p:nvPr>
            <p:ph sz="half" idx="2"/>
          </p:nvPr>
        </p:nvSpPr>
        <p:spPr>
          <a:xfrm>
            <a:off x="650875" y="3092450"/>
            <a:ext cx="11828189" cy="5619750"/>
          </a:xfrm>
        </p:spPr>
        <p:txBody>
          <a:bodyPr/>
          <a:lstStyle/>
          <a:p>
            <a:pPr lvl="0"/>
            <a:r>
              <a:rPr lang="lt-LT" dirty="0">
                <a:solidFill>
                  <a:schemeClr val="tx2"/>
                </a:solidFill>
              </a:rPr>
              <a:t>Parengti Programos modulį ir Programos įgyvendinimui numatyti valandas iš mokinio poreikiams tenkinti skirtų </a:t>
            </a:r>
            <a:r>
              <a:rPr lang="lt-LT" dirty="0" smtClean="0">
                <a:solidFill>
                  <a:schemeClr val="tx2"/>
                </a:solidFill>
              </a:rPr>
              <a:t>pamokų</a:t>
            </a:r>
          </a:p>
          <a:p>
            <a:pPr lvl="0"/>
            <a:r>
              <a:rPr lang="lt-LT" dirty="0" smtClean="0">
                <a:solidFill>
                  <a:schemeClr val="tx2"/>
                </a:solidFill>
              </a:rPr>
              <a:t>Parengti </a:t>
            </a:r>
            <a:r>
              <a:rPr lang="lt-LT" dirty="0">
                <a:solidFill>
                  <a:schemeClr val="tx2"/>
                </a:solidFill>
              </a:rPr>
              <a:t>susistemintą, pagal mokinių amžių ir brandą mokomąją medžiagą (vadovėlius, knygas mokytojams, testus mokomuosius filmus</a:t>
            </a:r>
            <a:r>
              <a:rPr lang="lt-LT" dirty="0" smtClean="0">
                <a:solidFill>
                  <a:schemeClr val="tx2"/>
                </a:solidFill>
              </a:rPr>
              <a:t>)</a:t>
            </a:r>
            <a:endParaRPr lang="lt-LT" dirty="0">
              <a:solidFill>
                <a:schemeClr val="tx2"/>
              </a:solidFill>
            </a:endParaRPr>
          </a:p>
          <a:p>
            <a:pPr lvl="0"/>
            <a:r>
              <a:rPr lang="lt-LT" dirty="0">
                <a:solidFill>
                  <a:schemeClr val="tx2"/>
                </a:solidFill>
              </a:rPr>
              <a:t>Siekiant suvienodinti išmanymą SLURŠ  programoje ypač jautria lytiškumo, emocinio intelekto ugdymo tema, reikėtų specialiai parengti visus mokytojus, mokyti </a:t>
            </a:r>
            <a:r>
              <a:rPr lang="lt-LT" dirty="0" smtClean="0">
                <a:solidFill>
                  <a:schemeClr val="tx2"/>
                </a:solidFill>
              </a:rPr>
              <a:t>šeimas </a:t>
            </a:r>
            <a:endParaRPr lang="lt-LT" dirty="0">
              <a:solidFill>
                <a:schemeClr val="tx2"/>
              </a:solidFill>
            </a:endParaRPr>
          </a:p>
          <a:p>
            <a:pPr lvl="0"/>
            <a:endParaRPr lang="lt-LT" dirty="0">
              <a:solidFill>
                <a:schemeClr val="tx2"/>
              </a:solidFill>
            </a:endParaRPr>
          </a:p>
          <a:p>
            <a:pPr lvl="0"/>
            <a:endParaRPr lang="lt-LT" dirty="0" smtClean="0"/>
          </a:p>
          <a:p>
            <a:pPr lvl="0"/>
            <a:endParaRPr lang="lt-LT" dirty="0" smtClean="0"/>
          </a:p>
          <a:p>
            <a:pPr lvl="0"/>
            <a:endParaRPr lang="lt-LT" dirty="0" smtClean="0"/>
          </a:p>
          <a:p>
            <a:pPr lvl="0"/>
            <a:endParaRPr lang="lt-LT" dirty="0"/>
          </a:p>
          <a:p>
            <a:pPr algn="just">
              <a:lnSpc>
                <a:spcPct val="107000"/>
              </a:lnSpc>
              <a:spcAft>
                <a:spcPts val="800"/>
              </a:spcAft>
            </a:pPr>
            <a:endPar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56</a:t>
            </a:fld>
            <a:endParaRPr lang="en-US" altLang="en-US" dirty="0"/>
          </a:p>
        </p:txBody>
      </p:sp>
    </p:spTree>
    <p:extLst>
      <p:ext uri="{BB962C8B-B14F-4D97-AF65-F5344CB8AC3E}">
        <p14:creationId xmlns:p14="http://schemas.microsoft.com/office/powerpoint/2010/main" val="3034371307"/>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1245816" y="1852464"/>
            <a:ext cx="5745163" cy="909637"/>
          </a:xfrm>
        </p:spPr>
        <p:txBody>
          <a:bodyPr/>
          <a:lstStyle/>
          <a:p>
            <a:r>
              <a:rPr lang="lt-LT" sz="3600" dirty="0">
                <a:solidFill>
                  <a:schemeClr val="bg1"/>
                </a:solidFill>
                <a:latin typeface="Arial" panose="020B0604020202020204" pitchFamily="34" charset="0"/>
                <a:cs typeface="Arial" panose="020B0604020202020204" pitchFamily="34" charset="0"/>
              </a:rPr>
              <a:t>Išvados ir siūlymai</a:t>
            </a:r>
            <a:endParaRPr lang="lt-LT" sz="3600" dirty="0">
              <a:solidFill>
                <a:schemeClr val="bg1"/>
              </a:solidFill>
            </a:endParaRPr>
          </a:p>
        </p:txBody>
      </p:sp>
      <p:sp>
        <p:nvSpPr>
          <p:cNvPr id="4" name="Turinio vietos rezervavimo ženklas 3"/>
          <p:cNvSpPr>
            <a:spLocks noGrp="1"/>
          </p:cNvSpPr>
          <p:nvPr>
            <p:ph sz="half" idx="2"/>
          </p:nvPr>
        </p:nvSpPr>
        <p:spPr>
          <a:xfrm>
            <a:off x="354926" y="3364632"/>
            <a:ext cx="11972205" cy="5619750"/>
          </a:xfrm>
        </p:spPr>
        <p:txBody>
          <a:bodyPr/>
          <a:lstStyle/>
          <a:p>
            <a:pPr lvl="0"/>
            <a:r>
              <a:rPr lang="lt-LT" dirty="0" smtClean="0">
                <a:solidFill>
                  <a:schemeClr val="tx2"/>
                </a:solidFill>
                <a:latin typeface="Arial" panose="020B0604020202020204" pitchFamily="34" charset="0"/>
                <a:cs typeface="Arial" panose="020B0604020202020204" pitchFamily="34" charset="0"/>
              </a:rPr>
              <a:t>numatyti </a:t>
            </a:r>
            <a:r>
              <a:rPr lang="lt-LT" dirty="0">
                <a:solidFill>
                  <a:schemeClr val="tx2"/>
                </a:solidFill>
                <a:latin typeface="Arial" panose="020B0604020202020204" pitchFamily="34" charset="0"/>
                <a:cs typeface="Arial" panose="020B0604020202020204" pitchFamily="34" charset="0"/>
              </a:rPr>
              <a:t>galimybes Bendrųjų programų atnaujinimo gairėse, o atnaujintose pradinio, pagrindinio ir vidurinio ugdymo bendrosiose dalykų programose išdėstyti visų integruoti rekomenduojamų programų turinį integruojant jį į atitinkamus dalykus. </a:t>
            </a:r>
            <a:endParaRPr lang="lt-LT" dirty="0" smtClean="0">
              <a:solidFill>
                <a:schemeClr val="tx2"/>
              </a:solidFill>
              <a:latin typeface="Arial" panose="020B0604020202020204" pitchFamily="34" charset="0"/>
              <a:cs typeface="Arial" panose="020B0604020202020204" pitchFamily="34" charset="0"/>
            </a:endParaRPr>
          </a:p>
          <a:p>
            <a:pPr lvl="0"/>
            <a:r>
              <a:rPr lang="lt-LT" dirty="0" smtClean="0">
                <a:solidFill>
                  <a:schemeClr val="tx2"/>
                </a:solidFill>
                <a:latin typeface="Arial" panose="020B0604020202020204" pitchFamily="34" charset="0"/>
                <a:cs typeface="Arial" panose="020B0604020202020204" pitchFamily="34" charset="0"/>
              </a:rPr>
              <a:t>Tuo </a:t>
            </a:r>
            <a:r>
              <a:rPr lang="lt-LT" dirty="0">
                <a:solidFill>
                  <a:schemeClr val="tx2"/>
                </a:solidFill>
                <a:latin typeface="Arial" panose="020B0604020202020204" pitchFamily="34" charset="0"/>
                <a:cs typeface="Arial" panose="020B0604020202020204" pitchFamily="34" charset="0"/>
              </a:rPr>
              <a:t>pagrindu parengti naujus vadovėlius bei metodinę literatūrą mokytojams;</a:t>
            </a:r>
          </a:p>
          <a:p>
            <a:pPr lvl="0"/>
            <a:r>
              <a:rPr lang="lt-LT" dirty="0">
                <a:solidFill>
                  <a:schemeClr val="tx2"/>
                </a:solidFill>
                <a:latin typeface="Arial" panose="020B0604020202020204" pitchFamily="34" charset="0"/>
                <a:cs typeface="Arial" panose="020B0604020202020204" pitchFamily="34" charset="0"/>
              </a:rPr>
              <a:t>atitinkamai papildomų kompetencijų įgijimu papildyti ir dalyko mokytojų rengimo programą aukštosiose mokyklose</a:t>
            </a:r>
            <a:endParaRPr lang="lt-LT" dirty="0">
              <a:solidFill>
                <a:schemeClr val="tx2"/>
              </a:solidFill>
              <a:latin typeface="Arial" panose="020B0604020202020204" pitchFamily="34" charset="0"/>
              <a:ea typeface="Calibri" panose="020F0502020204030204" pitchFamily="34" charset="0"/>
              <a:cs typeface="Arial" panose="020B0604020202020204" pitchFamily="34" charset="0"/>
            </a:endParaRPr>
          </a:p>
          <a:p>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57</a:t>
            </a:fld>
            <a:endParaRPr lang="en-US" altLang="en-US"/>
          </a:p>
        </p:txBody>
      </p:sp>
    </p:spTree>
    <p:extLst>
      <p:ext uri="{BB962C8B-B14F-4D97-AF65-F5344CB8AC3E}">
        <p14:creationId xmlns:p14="http://schemas.microsoft.com/office/powerpoint/2010/main" val="125005478"/>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50875" y="1780456"/>
            <a:ext cx="5745163" cy="909637"/>
          </a:xfrm>
        </p:spPr>
        <p:txBody>
          <a:bodyPr/>
          <a:lstStyle/>
          <a:p>
            <a:r>
              <a:rPr lang="lt-LT" sz="3600" dirty="0">
                <a:solidFill>
                  <a:schemeClr val="bg1"/>
                </a:solidFill>
                <a:latin typeface="Arial" panose="020B0604020202020204" pitchFamily="34" charset="0"/>
                <a:cs typeface="Arial" panose="020B0604020202020204" pitchFamily="34" charset="0"/>
              </a:rPr>
              <a:t>Išvados ir siūlymai</a:t>
            </a:r>
            <a:endParaRPr lang="lt-LT" sz="3600" dirty="0">
              <a:solidFill>
                <a:schemeClr val="bg1"/>
              </a:solidFill>
            </a:endParaRPr>
          </a:p>
        </p:txBody>
      </p:sp>
      <p:sp>
        <p:nvSpPr>
          <p:cNvPr id="4" name="Turinio vietos rezervavimo ženklas 3"/>
          <p:cNvSpPr>
            <a:spLocks noGrp="1"/>
          </p:cNvSpPr>
          <p:nvPr>
            <p:ph sz="half" idx="2"/>
          </p:nvPr>
        </p:nvSpPr>
        <p:spPr>
          <a:xfrm>
            <a:off x="650875" y="3092450"/>
            <a:ext cx="11540157" cy="5619750"/>
          </a:xfrm>
        </p:spPr>
        <p:txBody>
          <a:bodyPr/>
          <a:lstStyle/>
          <a:p>
            <a:pPr algn="just">
              <a:lnSpc>
                <a:spcPct val="107000"/>
              </a:lnSpc>
              <a:spcAft>
                <a:spcPts val="800"/>
              </a:spcAft>
            </a:pPr>
            <a:r>
              <a:rPr lang="lt-LT" dirty="0" smtClean="0">
                <a:solidFill>
                  <a:schemeClr val="tx2"/>
                </a:solidFill>
                <a:latin typeface="Arial" panose="020B0604020202020204" pitchFamily="34" charset="0"/>
                <a:cs typeface="Arial" panose="020B0604020202020204" pitchFamily="34" charset="0"/>
              </a:rPr>
              <a:t>Ugdymo </a:t>
            </a:r>
            <a:r>
              <a:rPr lang="lt-LT" dirty="0">
                <a:solidFill>
                  <a:schemeClr val="tx2"/>
                </a:solidFill>
                <a:latin typeface="Arial" panose="020B0604020202020204" pitchFamily="34" charset="0"/>
                <a:cs typeface="Arial" panose="020B0604020202020204" pitchFamily="34" charset="0"/>
              </a:rPr>
              <a:t>planuose galėtų atsirasti viena savaitinė valanda pvz. 1 gimnazijos (9) klasėje nuosekliam programos išdėstymui (bent jau vienam pusmečiui).</a:t>
            </a:r>
          </a:p>
          <a:p>
            <a:pPr algn="just">
              <a:lnSpc>
                <a:spcPct val="107000"/>
              </a:lnSpc>
              <a:spcAft>
                <a:spcPts val="800"/>
              </a:spcAft>
            </a:pPr>
            <a:r>
              <a:rPr lang="lt-LT" dirty="0">
                <a:solidFill>
                  <a:schemeClr val="tx2"/>
                </a:solidFill>
                <a:latin typeface="Arial" panose="020B0604020202020204" pitchFamily="34" charset="0"/>
                <a:ea typeface="Calibri" panose="020F0502020204030204" pitchFamily="34" charset="0"/>
                <a:cs typeface="Arial" panose="020B0604020202020204" pitchFamily="34" charset="0"/>
              </a:rPr>
              <a:t>Sunkiausia dirbti su lytiškumo temomis. Būtina profesionalų parengta metodinė medžiaga, tęstiniai seminarai lytiškumo ugdymo klausimais, mokymo priemonės mokytojui ir mokiniams</a:t>
            </a:r>
            <a:r>
              <a:rPr lang="lt-LT" dirty="0" smtClean="0">
                <a:solidFill>
                  <a:schemeClr val="tx2"/>
                </a:solidFill>
                <a:latin typeface="Arial" panose="020B0604020202020204" pitchFamily="34" charset="0"/>
                <a:ea typeface="Calibri" panose="020F0502020204030204" pitchFamily="34" charset="0"/>
                <a:cs typeface="Arial" panose="020B0604020202020204" pitchFamily="34" charset="0"/>
              </a:rPr>
              <a:t>.</a:t>
            </a:r>
            <a:endParaRPr lang="lt-LT"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lt-LT" dirty="0">
                <a:solidFill>
                  <a:schemeClr val="tx2"/>
                </a:solidFill>
                <a:latin typeface="Arial" panose="020B0604020202020204" pitchFamily="34" charset="0"/>
                <a:cs typeface="Arial" panose="020B0604020202020204" pitchFamily="34" charset="0"/>
              </a:rPr>
              <a:t>Kvalifikacijos tobulinimo seminarų skirtų šiai programai įgyvendinti, seminarų mokytojams dalykininkams, kaip tinkamai integruoti temas į dalyko dėstymą. Norėtųsi mokykloje daugiau specialistų gebančių kalbėti lytiškumo klausimais. Trūksta literatūros tiek mokytojams, tiek mokiniams</a:t>
            </a:r>
            <a:endParaRPr lang="lt-LT"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endParaRPr lang="lt-LT"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58</a:t>
            </a:fld>
            <a:endParaRPr lang="en-US" altLang="en-US"/>
          </a:p>
        </p:txBody>
      </p:sp>
    </p:spTree>
    <p:extLst>
      <p:ext uri="{BB962C8B-B14F-4D97-AF65-F5344CB8AC3E}">
        <p14:creationId xmlns:p14="http://schemas.microsoft.com/office/powerpoint/2010/main" val="127317823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662336"/>
          </a:xfrm>
        </p:spPr>
        <p:txBody>
          <a:bodyPr/>
          <a:lstStyle/>
          <a:p>
            <a:r>
              <a:rPr lang="lt-LT" sz="3200" dirty="0" smtClean="0">
                <a:latin typeface="Arial" panose="020B0604020202020204" pitchFamily="34" charset="0"/>
                <a:cs typeface="Arial" panose="020B0604020202020204" pitchFamily="34" charset="0"/>
              </a:rPr>
              <a:t>Problemos</a:t>
            </a:r>
            <a:endParaRPr lang="lt-LT" sz="32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869950" y="3004592"/>
            <a:ext cx="11703050" cy="6435725"/>
          </a:xfrm>
        </p:spPr>
        <p:txBody>
          <a:bodyPr/>
          <a:lstStyle/>
          <a:p>
            <a:r>
              <a:rPr lang="lt-LT" dirty="0" smtClean="0"/>
              <a:t>dalykų </a:t>
            </a:r>
            <a:r>
              <a:rPr lang="lt-LT" dirty="0"/>
              <a:t>mokytojams sunkiausia yra dėstyti temas, susijusias su </a:t>
            </a:r>
            <a:r>
              <a:rPr lang="lt-LT" dirty="0" smtClean="0"/>
              <a:t>lytiškumu. Ne </a:t>
            </a:r>
            <a:r>
              <a:rPr lang="lt-LT" dirty="0"/>
              <a:t>kiekvienas mokytojas apie tai gali laisvai kalbėti su mokiniais. Tai susiję ne tik su temų </a:t>
            </a:r>
            <a:r>
              <a:rPr lang="lt-LT" dirty="0" smtClean="0"/>
              <a:t>intymumu, </a:t>
            </a:r>
            <a:r>
              <a:rPr lang="lt-LT" dirty="0"/>
              <a:t>bet ir su teisingos informacijos pateikimu, įsitikinimais ir t.t. </a:t>
            </a:r>
            <a:endParaRPr lang="lt-LT" dirty="0" smtClean="0"/>
          </a:p>
          <a:p>
            <a:r>
              <a:rPr lang="lt-LT" dirty="0" smtClean="0"/>
              <a:t>Mokyklų vadovai</a:t>
            </a:r>
            <a:r>
              <a:rPr lang="lt-LT" dirty="0"/>
              <a:t>, mano, kad mokykloje turėtų būti mokytojas, specialistas paruoštas vesti SLURŠ pamokas. </a:t>
            </a:r>
            <a:r>
              <a:rPr lang="lt-LT" dirty="0" smtClean="0"/>
              <a:t>Jų  </a:t>
            </a:r>
            <a:r>
              <a:rPr lang="lt-LT" dirty="0"/>
              <a:t>teigimu, per tokias pamokas tam tikras temas </a:t>
            </a:r>
            <a:r>
              <a:rPr lang="lt-LT" dirty="0" smtClean="0"/>
              <a:t>reikėtų </a:t>
            </a:r>
            <a:r>
              <a:rPr lang="lt-LT" dirty="0"/>
              <a:t>dėstyti atskirai berniukams ir mergaitėms, o ne visai klasei kartu.</a:t>
            </a:r>
          </a:p>
          <a:p>
            <a:r>
              <a:rPr lang="lt-LT" dirty="0"/>
              <a:t> Viena iš pagrindinių problemų sėkmingam SLURŠ programos realizavimui yra vaizdo medžiagos, knygų, </a:t>
            </a:r>
            <a:r>
              <a:rPr lang="lt-LT" dirty="0" err="1"/>
              <a:t>padalomosios</a:t>
            </a:r>
            <a:r>
              <a:rPr lang="lt-LT" dirty="0"/>
              <a:t> medžiagos rengimo šeimai ir lytiškumo klausimais trūkumas. </a:t>
            </a: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59</a:t>
            </a:fld>
            <a:endParaRPr lang="en-US" altLang="en-US"/>
          </a:p>
        </p:txBody>
      </p:sp>
    </p:spTree>
    <p:extLst>
      <p:ext uri="{BB962C8B-B14F-4D97-AF65-F5344CB8AC3E}">
        <p14:creationId xmlns:p14="http://schemas.microsoft.com/office/powerpoint/2010/main" val="98396542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21174" y="968127"/>
            <a:ext cx="11941865" cy="1604417"/>
          </a:xfrm>
        </p:spPr>
        <p:txBody>
          <a:bodyPr/>
          <a:lstStyle/>
          <a:p>
            <a:r>
              <a:rPr lang="lt-LT" altLang="lt-LT" sz="3600" b="1" dirty="0" smtClean="0"/>
              <a:t/>
            </a:r>
            <a:br>
              <a:rPr lang="lt-LT" altLang="lt-LT" sz="3600" b="1" dirty="0" smtClean="0"/>
            </a:br>
            <a:r>
              <a:rPr lang="lt-LT" altLang="lt-LT" sz="3600" b="1" dirty="0"/>
              <a:t/>
            </a:r>
            <a:br>
              <a:rPr lang="lt-LT" altLang="lt-LT" sz="3600" b="1" dirty="0"/>
            </a:br>
            <a:r>
              <a:rPr lang="lt-LT" altLang="lt-LT" sz="3600" b="1" dirty="0" smtClean="0"/>
              <a:t/>
            </a:r>
            <a:br>
              <a:rPr lang="lt-LT" altLang="lt-LT" sz="3600" b="1" dirty="0" smtClean="0"/>
            </a:br>
            <a:r>
              <a:rPr lang="lt-LT" altLang="lt-LT" sz="3600" b="1" dirty="0"/>
              <a:t/>
            </a:r>
            <a:br>
              <a:rPr lang="lt-LT" altLang="lt-LT" sz="3600" b="1" dirty="0"/>
            </a:br>
            <a:r>
              <a:rPr lang="lt-LT" altLang="lt-LT" sz="3600" b="1" dirty="0" smtClean="0"/>
              <a:t/>
            </a:r>
            <a:br>
              <a:rPr lang="lt-LT" altLang="lt-LT" sz="3600" b="1" dirty="0" smtClean="0"/>
            </a:br>
            <a:r>
              <a:rPr lang="lt-LT" altLang="lt-LT" sz="3600" b="1" dirty="0"/>
              <a:t/>
            </a:r>
            <a:br>
              <a:rPr lang="lt-LT" altLang="lt-LT" sz="3600" b="1" dirty="0"/>
            </a:br>
            <a:r>
              <a:rPr lang="lt-LT" altLang="lt-LT" dirty="0"/>
              <a:t/>
            </a:r>
            <a:br>
              <a:rPr lang="lt-LT" altLang="lt-LT" dirty="0"/>
            </a:br>
            <a:r>
              <a:rPr lang="lt-LT" altLang="lt-LT" sz="3600" b="1" dirty="0">
                <a:latin typeface="Arial" panose="020B0604020202020204" pitchFamily="34" charset="0"/>
                <a:cs typeface="Arial" panose="020B0604020202020204" pitchFamily="34" charset="0"/>
              </a:rPr>
              <a:t>Pasirengimas</a:t>
            </a:r>
            <a:r>
              <a:rPr lang="lt-LT" altLang="lt-LT" sz="3600" b="1" dirty="0"/>
              <a:t> įgyvendinti SLURŠ bendrąją programą</a:t>
            </a:r>
            <a:endParaRPr lang="lt-LT" sz="3600"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6</a:t>
            </a:fld>
            <a:endParaRPr lang="en-US" altLang="en-US"/>
          </a:p>
        </p:txBody>
      </p:sp>
      <p:graphicFrame>
        <p:nvGraphicFramePr>
          <p:cNvPr id="10" name="Diagrama 9"/>
          <p:cNvGraphicFramePr/>
          <p:nvPr>
            <p:extLst>
              <p:ext uri="{D42A27DB-BD31-4B8C-83A1-F6EECF244321}">
                <p14:modId xmlns:p14="http://schemas.microsoft.com/office/powerpoint/2010/main" val="2360788775"/>
              </p:ext>
            </p:extLst>
          </p:nvPr>
        </p:nvGraphicFramePr>
        <p:xfrm>
          <a:off x="321175" y="2941983"/>
          <a:ext cx="12445922" cy="62552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a 11"/>
          <p:cNvGraphicFramePr>
            <a:graphicFrameLocks/>
          </p:cNvGraphicFramePr>
          <p:nvPr>
            <p:extLst>
              <p:ext uri="{D42A27DB-BD31-4B8C-83A1-F6EECF244321}">
                <p14:modId xmlns:p14="http://schemas.microsoft.com/office/powerpoint/2010/main" val="3195150384"/>
              </p:ext>
            </p:extLst>
          </p:nvPr>
        </p:nvGraphicFramePr>
        <p:xfrm>
          <a:off x="342900" y="7010400"/>
          <a:ext cx="4572000" cy="27432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6" name="Diagrama 5"/>
          <p:cNvGraphicFramePr>
            <a:graphicFrameLocks/>
          </p:cNvGraphicFramePr>
          <p:nvPr>
            <p:extLst>
              <p:ext uri="{D42A27DB-BD31-4B8C-83A1-F6EECF244321}">
                <p14:modId xmlns:p14="http://schemas.microsoft.com/office/powerpoint/2010/main" val="2791843846"/>
              </p:ext>
            </p:extLst>
          </p:nvPr>
        </p:nvGraphicFramePr>
        <p:xfrm>
          <a:off x="4270152" y="7010400"/>
          <a:ext cx="5184576" cy="311711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8" name="Diagrama 7"/>
          <p:cNvGraphicFramePr>
            <a:graphicFrameLocks/>
          </p:cNvGraphicFramePr>
          <p:nvPr>
            <p:extLst>
              <p:ext uri="{D42A27DB-BD31-4B8C-83A1-F6EECF244321}">
                <p14:modId xmlns:p14="http://schemas.microsoft.com/office/powerpoint/2010/main" val="2221092710"/>
              </p:ext>
            </p:extLst>
          </p:nvPr>
        </p:nvGraphicFramePr>
        <p:xfrm>
          <a:off x="8158584" y="7010400"/>
          <a:ext cx="4630238" cy="2723254"/>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26115506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2" grpId="0">
        <p:bldAsOne/>
      </p:bldGraphic>
      <p:bldGraphic spid="6" grpId="0">
        <p:bldAsOne/>
      </p:bldGraphic>
      <p:bldGraphic spid="8"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z="3200" dirty="0" smtClean="0">
                <a:latin typeface="Arial" panose="020B0604020202020204" pitchFamily="34" charset="0"/>
                <a:cs typeface="Arial" panose="020B0604020202020204" pitchFamily="34" charset="0"/>
              </a:rPr>
              <a:t>Problemos</a:t>
            </a:r>
            <a:endParaRPr lang="lt-LT" sz="32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597744" y="3086100"/>
            <a:ext cx="11828189" cy="5203552"/>
          </a:xfrm>
        </p:spPr>
        <p:txBody>
          <a:bodyPr/>
          <a:lstStyle/>
          <a:p>
            <a:pPr>
              <a:buFont typeface="Arial" panose="020B0604020202020204" pitchFamily="34" charset="0"/>
              <a:buChar char="•"/>
            </a:pPr>
            <a:r>
              <a:rPr lang="lt-LT" sz="2400" dirty="0" smtClean="0">
                <a:solidFill>
                  <a:schemeClr val="bg1"/>
                </a:solidFill>
                <a:latin typeface="Arial" panose="020B0604020202020204" pitchFamily="34" charset="0"/>
                <a:cs typeface="Arial" panose="020B0604020202020204" pitchFamily="34" charset="0"/>
              </a:rPr>
              <a:t>R</a:t>
            </a:r>
          </a:p>
          <a:p>
            <a:pPr algn="just">
              <a:buFont typeface="Arial" panose="020B0604020202020204" pitchFamily="34" charset="0"/>
              <a:buChar char="•"/>
            </a:pPr>
            <a:r>
              <a:rPr lang="lt-LT" sz="2400" dirty="0" smtClean="0">
                <a:solidFill>
                  <a:schemeClr val="tx2"/>
                </a:solidFill>
                <a:latin typeface="Arial" panose="020B0604020202020204" pitchFamily="34" charset="0"/>
              </a:rPr>
              <a:t>Viena </a:t>
            </a:r>
            <a:r>
              <a:rPr lang="lt-LT" sz="2400" dirty="0">
                <a:solidFill>
                  <a:schemeClr val="tx2"/>
                </a:solidFill>
                <a:latin typeface="Arial" panose="020B0604020202020204" pitchFamily="34" charset="0"/>
              </a:rPr>
              <a:t>didžiausių problemų – dėl lėšų trūkumo ar/ir taupymo nėra galimybių dirbti su konkrečia amžiaus grupe, turint privalomą  pamoką. </a:t>
            </a:r>
          </a:p>
          <a:p>
            <a:pPr algn="just"/>
            <a:r>
              <a:rPr lang="lt-LT" sz="2400" dirty="0" smtClean="0">
                <a:solidFill>
                  <a:schemeClr val="tx2"/>
                </a:solidFill>
                <a:latin typeface="Arial" panose="020B0604020202020204" pitchFamily="34" charset="0"/>
              </a:rPr>
              <a:t>Trūksta </a:t>
            </a:r>
            <a:r>
              <a:rPr lang="lt-LT" sz="2400" dirty="0">
                <a:solidFill>
                  <a:schemeClr val="tx2"/>
                </a:solidFill>
                <a:latin typeface="Arial" panose="020B0604020202020204" pitchFamily="34" charset="0"/>
              </a:rPr>
              <a:t>metodinių priemonių, vadovėlių pagrindiniame bei viduriniame ugdyme,  pamokų planų, integruotų veiklų  gerosios patirties sklaidos, bendrų seminarų su sveikatos specialistais, psichologais. </a:t>
            </a:r>
          </a:p>
          <a:p>
            <a:pPr algn="just"/>
            <a:r>
              <a:rPr lang="lt-LT" sz="2400" dirty="0" smtClean="0">
                <a:solidFill>
                  <a:schemeClr val="tx2"/>
                </a:solidFill>
                <a:latin typeface="Arial" panose="020B0604020202020204" pitchFamily="34" charset="0"/>
              </a:rPr>
              <a:t>Sunkai </a:t>
            </a:r>
            <a:r>
              <a:rPr lang="lt-LT" sz="2400" dirty="0">
                <a:solidFill>
                  <a:schemeClr val="tx2"/>
                </a:solidFill>
                <a:latin typeface="Arial" panose="020B0604020202020204" pitchFamily="34" charset="0"/>
              </a:rPr>
              <a:t>„įkandamos“ temos: subtilios temos (skaistumas , lytinis elgesys), rizikingo elgesio prevencija, tėvų skyrybos ir  netekties išgyvenimas, savęs kaip asmens orumo išsaugojimas, pragmatizmo ir reliatyvizmo pavojai žmogaus lytinėje tapatybėje.</a:t>
            </a:r>
          </a:p>
          <a:p>
            <a:pPr algn="just"/>
            <a:r>
              <a:rPr lang="lt-LT" sz="2400" dirty="0">
                <a:solidFill>
                  <a:schemeClr val="tx2"/>
                </a:solidFill>
                <a:latin typeface="Arial" panose="020B0604020202020204" pitchFamily="34" charset="0"/>
              </a:rPr>
              <a:t> </a:t>
            </a:r>
          </a:p>
          <a:p>
            <a:endParaRPr lang="lt-LT" dirty="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60</a:t>
            </a:fld>
            <a:endParaRPr lang="en-US" altLang="en-US"/>
          </a:p>
        </p:txBody>
      </p:sp>
    </p:spTree>
    <p:extLst>
      <p:ext uri="{BB962C8B-B14F-4D97-AF65-F5344CB8AC3E}">
        <p14:creationId xmlns:p14="http://schemas.microsoft.com/office/powerpoint/2010/main" val="1071189462"/>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662336"/>
          </a:xfrm>
        </p:spPr>
        <p:txBody>
          <a:bodyPr/>
          <a:lstStyle/>
          <a:p>
            <a:r>
              <a:rPr lang="lt-LT" sz="3200" dirty="0" smtClean="0">
                <a:latin typeface="Arial" panose="020B0604020202020204" pitchFamily="34" charset="0"/>
                <a:cs typeface="Arial" panose="020B0604020202020204" pitchFamily="34" charset="0"/>
              </a:rPr>
              <a:t>Problemos</a:t>
            </a:r>
            <a:endParaRPr lang="lt-LT" sz="32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869950" y="3004592"/>
            <a:ext cx="11703050" cy="6435725"/>
          </a:xfrm>
        </p:spPr>
        <p:txBody>
          <a:bodyPr/>
          <a:lstStyle/>
          <a:p>
            <a:pPr algn="just"/>
            <a:r>
              <a:rPr lang="lt-LT" sz="2400" dirty="0">
                <a:solidFill>
                  <a:schemeClr val="tx2"/>
                </a:solidFill>
                <a:latin typeface="Arial" panose="020B0604020202020204" pitchFamily="34" charset="0"/>
              </a:rPr>
              <a:t>Trūksta profesionalų medikų mokymų vaikams, pvz. apie lytiškai plintančias ligas, lytinį brendimą, lytinius santykius. </a:t>
            </a:r>
          </a:p>
          <a:p>
            <a:pPr algn="just"/>
            <a:r>
              <a:rPr lang="lt-LT" sz="2400" dirty="0">
                <a:solidFill>
                  <a:schemeClr val="tx2"/>
                </a:solidFill>
                <a:latin typeface="Arial" panose="020B0604020202020204" pitchFamily="34" charset="0"/>
              </a:rPr>
              <a:t>Didelė programos apimtis, o dar reikia integruoti ir kitas programas.</a:t>
            </a:r>
          </a:p>
          <a:p>
            <a:pPr algn="just"/>
            <a:r>
              <a:rPr lang="lt-LT" sz="2400" dirty="0" smtClean="0">
                <a:solidFill>
                  <a:schemeClr val="tx2"/>
                </a:solidFill>
                <a:latin typeface="Arial" panose="020B0604020202020204" pitchFamily="34" charset="0"/>
              </a:rPr>
              <a:t>Sunkiausia </a:t>
            </a:r>
            <a:r>
              <a:rPr lang="lt-LT" sz="2400" dirty="0">
                <a:solidFill>
                  <a:schemeClr val="tx2"/>
                </a:solidFill>
                <a:latin typeface="Arial" panose="020B0604020202020204" pitchFamily="34" charset="0"/>
              </a:rPr>
              <a:t>sritis – lytinis švietimas. Nėra vieningo susitarimo tarp įvairių institucijų, kokios ir kiek giliai temos turėtų būti nagrinėjamos. Mokytojai nėra parengti dirbti.</a:t>
            </a:r>
          </a:p>
          <a:p>
            <a:pPr algn="just"/>
            <a:r>
              <a:rPr lang="lt-LT" sz="2400" dirty="0">
                <a:solidFill>
                  <a:schemeClr val="tx2"/>
                </a:solidFill>
                <a:latin typeface="Arial" panose="020B0604020202020204" pitchFamily="34" charset="0"/>
              </a:rPr>
              <a:t>SLURŠ programai kokybiškai įgyvendinti turėtų būti numatytos atskiros valandos ugdymo plane.</a:t>
            </a:r>
          </a:p>
          <a:p>
            <a:endParaRPr lang="lt-LT" dirty="0"/>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61</a:t>
            </a:fld>
            <a:endParaRPr lang="en-US" altLang="en-US"/>
          </a:p>
        </p:txBody>
      </p:sp>
    </p:spTree>
    <p:extLst>
      <p:ext uri="{BB962C8B-B14F-4D97-AF65-F5344CB8AC3E}">
        <p14:creationId xmlns:p14="http://schemas.microsoft.com/office/powerpoint/2010/main" val="1180544345"/>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06425" y="916360"/>
            <a:ext cx="6904088" cy="1584176"/>
          </a:xfrm>
        </p:spPr>
        <p:txBody>
          <a:bodyPr/>
          <a:lstStyle/>
          <a:p>
            <a:pPr algn="ctr"/>
            <a:r>
              <a:rPr lang="lt-LT" sz="3600" dirty="0" smtClean="0">
                <a:latin typeface="Arial" panose="020B0604020202020204" pitchFamily="34" charset="0"/>
                <a:cs typeface="Arial" panose="020B0604020202020204" pitchFamily="34" charset="0"/>
              </a:rPr>
              <a:t>Problemos</a:t>
            </a:r>
            <a:endParaRPr lang="lt-LT" sz="36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62</a:t>
            </a:fld>
            <a:endParaRPr lang="en-US" altLang="en-US"/>
          </a:p>
        </p:txBody>
      </p:sp>
      <p:sp>
        <p:nvSpPr>
          <p:cNvPr id="3" name="Turinio vietos rezervavimo ženklas 2"/>
          <p:cNvSpPr>
            <a:spLocks noGrp="1"/>
          </p:cNvSpPr>
          <p:nvPr>
            <p:ph idx="1"/>
          </p:nvPr>
        </p:nvSpPr>
        <p:spPr>
          <a:xfrm>
            <a:off x="606425" y="3317875"/>
            <a:ext cx="11703050" cy="6435725"/>
          </a:xfrm>
        </p:spPr>
        <p:txBody>
          <a:bodyPr/>
          <a:lstStyle/>
          <a:p>
            <a:r>
              <a:rPr lang="lt-LT" sz="2400" dirty="0">
                <a:solidFill>
                  <a:schemeClr val="tx2"/>
                </a:solidFill>
                <a:latin typeface="Arial" panose="020B0604020202020204" pitchFamily="34" charset="0"/>
              </a:rPr>
              <a:t>Mokytojams reikia ilgalaikių mokymų, parengtų pagal SLURŠ programą.</a:t>
            </a:r>
          </a:p>
          <a:p>
            <a:r>
              <a:rPr lang="lt-LT" sz="2400" dirty="0">
                <a:solidFill>
                  <a:schemeClr val="tx2"/>
                </a:solidFill>
                <a:latin typeface="Arial" panose="020B0604020202020204" pitchFamily="34" charset="0"/>
              </a:rPr>
              <a:t>Sunku dalykų mokytojams tuo pačiu metu ugdyti mokinių dalykines ir SLURŠ numatytas kompetencijas.</a:t>
            </a:r>
          </a:p>
          <a:p>
            <a:r>
              <a:rPr lang="lt-LT" sz="2400" dirty="0">
                <a:solidFill>
                  <a:schemeClr val="tx2"/>
                </a:solidFill>
                <a:latin typeface="Arial" panose="020B0604020202020204" pitchFamily="34" charset="0"/>
              </a:rPr>
              <a:t>Mokyklas reikia aprūpinti metodinėmis priemonėmis mokytojams.</a:t>
            </a:r>
          </a:p>
          <a:p>
            <a:r>
              <a:rPr lang="lt-LT" sz="2400" dirty="0">
                <a:solidFill>
                  <a:schemeClr val="tx2"/>
                </a:solidFill>
                <a:latin typeface="Arial" panose="020B0604020202020204" pitchFamily="34" charset="0"/>
              </a:rPr>
              <a:t>Sunkiausia į programos įgyvendinimą įtraukti mokinių tėvus/globėjus.</a:t>
            </a:r>
          </a:p>
          <a:p>
            <a:r>
              <a:rPr lang="lt-LT" sz="2400" dirty="0" smtClean="0"/>
              <a:t>Mokytojų </a:t>
            </a:r>
            <a:r>
              <a:rPr lang="lt-LT" sz="2400" dirty="0"/>
              <a:t>dalykinė kompetencija šiuo klausimu, pasyvus tėvų dalyvavimas dėl didelio užimtumo, neigiama informacija iš žiniasklaidos, šeimyninio gyvenimo pavyzdžių, dažnai išryškėja mokyklos ir šeimos vertybinių nuostatų skirtumai ir tėvų kompetencija šioje srityje.</a:t>
            </a:r>
          </a:p>
          <a:p>
            <a:endParaRPr lang="lt-LT" sz="2400" dirty="0">
              <a:solidFill>
                <a:schemeClr val="tx2"/>
              </a:solidFill>
              <a:latin typeface="Arial" panose="020B0604020202020204" pitchFamily="34" charset="0"/>
            </a:endParaRPr>
          </a:p>
        </p:txBody>
      </p:sp>
    </p:spTree>
    <p:extLst>
      <p:ext uri="{BB962C8B-B14F-4D97-AF65-F5344CB8AC3E}">
        <p14:creationId xmlns:p14="http://schemas.microsoft.com/office/powerpoint/2010/main" val="683268803"/>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50875" y="1780456"/>
            <a:ext cx="4339357" cy="739725"/>
          </a:xfrm>
        </p:spPr>
        <p:txBody>
          <a:bodyPr/>
          <a:lstStyle/>
          <a:p>
            <a:r>
              <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rPr>
              <a:t/>
            </a:r>
            <a:br>
              <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rPr>
            </a:br>
            <a:r>
              <a:rPr lang="lt-LT" sz="3200" dirty="0">
                <a:solidFill>
                  <a:schemeClr val="bg1"/>
                </a:solidFill>
                <a:latin typeface="Arial" panose="020B0604020202020204" pitchFamily="34" charset="0"/>
                <a:ea typeface="Calibri" panose="020F0502020204030204" pitchFamily="34" charset="0"/>
                <a:cs typeface="Times New Roman" panose="02020603050405020304" pitchFamily="18" charset="0"/>
              </a:rPr>
              <a:t>Siūloma:</a:t>
            </a:r>
            <a:endParaRPr lang="lt-LT" sz="3200" dirty="0">
              <a:solidFill>
                <a:schemeClr val="bg1"/>
              </a:solidFill>
            </a:endParaRPr>
          </a:p>
        </p:txBody>
      </p:sp>
      <p:sp>
        <p:nvSpPr>
          <p:cNvPr id="4" name="Turinio vietos rezervavimo ženklas 3"/>
          <p:cNvSpPr>
            <a:spLocks noGrp="1"/>
          </p:cNvSpPr>
          <p:nvPr>
            <p:ph sz="half" idx="2"/>
          </p:nvPr>
        </p:nvSpPr>
        <p:spPr>
          <a:xfrm>
            <a:off x="342901" y="2554442"/>
            <a:ext cx="11837380" cy="6426813"/>
          </a:xfrm>
        </p:spPr>
        <p:txBody>
          <a:bodyPr/>
          <a:lstStyle/>
          <a:p>
            <a:pPr marL="317500" indent="0">
              <a:buNone/>
            </a:pPr>
            <a:endPar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a:p>
            <a:pPr algn="just"/>
            <a:r>
              <a:rPr lang="lt-LT" dirty="0" smtClean="0">
                <a:solidFill>
                  <a:schemeClr val="tx2"/>
                </a:solidFill>
                <a:latin typeface="Arial" panose="020B0604020202020204" pitchFamily="34" charset="0"/>
              </a:rPr>
              <a:t>Parengti </a:t>
            </a:r>
            <a:r>
              <a:rPr lang="lt-LT" dirty="0">
                <a:solidFill>
                  <a:schemeClr val="tx2"/>
                </a:solidFill>
                <a:latin typeface="Arial" panose="020B0604020202020204" pitchFamily="34" charset="0"/>
              </a:rPr>
              <a:t>susistemintą, pagal vaikų amžių ir brandą mokomąją medžiagą (</a:t>
            </a:r>
            <a:r>
              <a:rPr lang="lt-LT" dirty="0" smtClean="0">
                <a:solidFill>
                  <a:schemeClr val="tx2"/>
                </a:solidFill>
                <a:latin typeface="Arial" panose="020B0604020202020204" pitchFamily="34" charset="0"/>
              </a:rPr>
              <a:t>vadovėlius</a:t>
            </a:r>
            <a:r>
              <a:rPr lang="lt-LT" dirty="0">
                <a:solidFill>
                  <a:schemeClr val="tx2"/>
                </a:solidFill>
                <a:latin typeface="Arial" panose="020B0604020202020204" pitchFamily="34" charset="0"/>
              </a:rPr>
              <a:t>, knygas mokytojams, </a:t>
            </a:r>
            <a:r>
              <a:rPr lang="lt-LT" dirty="0" smtClean="0">
                <a:solidFill>
                  <a:schemeClr val="tx2"/>
                </a:solidFill>
                <a:latin typeface="Arial" panose="020B0604020202020204" pitchFamily="34" charset="0"/>
              </a:rPr>
              <a:t>testus, </a:t>
            </a:r>
            <a:r>
              <a:rPr lang="lt-LT" dirty="0">
                <a:solidFill>
                  <a:schemeClr val="tx2"/>
                </a:solidFill>
                <a:latin typeface="Arial" panose="020B0604020202020204" pitchFamily="34" charset="0"/>
              </a:rPr>
              <a:t>mokomuosius filmus). </a:t>
            </a:r>
          </a:p>
          <a:p>
            <a:pPr algn="just"/>
            <a:r>
              <a:rPr lang="lt-LT" dirty="0" smtClean="0">
                <a:solidFill>
                  <a:schemeClr val="tx2"/>
                </a:solidFill>
                <a:latin typeface="Arial" panose="020B0604020202020204" pitchFamily="34" charset="0"/>
              </a:rPr>
              <a:t>Lytinio/lytiškumo </a:t>
            </a:r>
            <a:r>
              <a:rPr lang="lt-LT" dirty="0">
                <a:solidFill>
                  <a:schemeClr val="tx2"/>
                </a:solidFill>
                <a:latin typeface="Arial" panose="020B0604020202020204" pitchFamily="34" charset="0"/>
              </a:rPr>
              <a:t>ugdymo programą ne tik integruoti į mokomuosius </a:t>
            </a:r>
            <a:r>
              <a:rPr lang="lt-LT" dirty="0" smtClean="0">
                <a:solidFill>
                  <a:schemeClr val="tx2"/>
                </a:solidFill>
                <a:latin typeface="Arial" panose="020B0604020202020204" pitchFamily="34" charset="0"/>
              </a:rPr>
              <a:t>dalykus, </a:t>
            </a:r>
            <a:r>
              <a:rPr lang="lt-LT" dirty="0">
                <a:solidFill>
                  <a:schemeClr val="tx2"/>
                </a:solidFill>
                <a:latin typeface="Arial" panose="020B0604020202020204" pitchFamily="34" charset="0"/>
              </a:rPr>
              <a:t>bet, esant tinkamai ugdymo proceso situacijai, pateikti kaip atskirą, savarankišką discipliną (</a:t>
            </a:r>
            <a:r>
              <a:rPr lang="lt-LT" dirty="0" err="1">
                <a:solidFill>
                  <a:schemeClr val="tx2"/>
                </a:solidFill>
                <a:latin typeface="Arial" panose="020B0604020202020204" pitchFamily="34" charset="0"/>
              </a:rPr>
              <a:t>pvz</a:t>
            </a:r>
            <a:r>
              <a:rPr lang="lt-LT" dirty="0">
                <a:solidFill>
                  <a:schemeClr val="tx2"/>
                </a:solidFill>
                <a:latin typeface="Arial" panose="020B0604020202020204" pitchFamily="34" charset="0"/>
              </a:rPr>
              <a:t>, 9-tų klasių ugdymo procese-tą jau daro nemažai Lietuvos mokyklų- šalia žmogaus saugos disciplinos, pusmetį mokosi lytiškumo ugdymo pagrindų   ir/ar 11-ųjų klasių moksleivių pasirenkamųjų dalykų sąraše gali atsirasti lytinio/lytiškumo ugdymo programa kaip atskiras modulis, šalia religijotyros ar religijos filosofijos).</a:t>
            </a:r>
          </a:p>
          <a:p>
            <a:pPr algn="just"/>
            <a:r>
              <a:rPr lang="lt-LT" dirty="0">
                <a:solidFill>
                  <a:schemeClr val="tx2"/>
                </a:solidFill>
                <a:latin typeface="Arial" panose="020B0604020202020204" pitchFamily="34" charset="0"/>
              </a:rPr>
              <a:t>Ieškoti naujų ir aktyvių mokymo būdų įvairovės, bendradarbiaujant su įvairių sričių specialistais. </a:t>
            </a:r>
            <a:endPar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63</a:t>
            </a:fld>
            <a:endParaRPr lang="en-US" altLang="en-US" dirty="0"/>
          </a:p>
        </p:txBody>
      </p:sp>
    </p:spTree>
    <p:extLst>
      <p:ext uri="{BB962C8B-B14F-4D97-AF65-F5344CB8AC3E}">
        <p14:creationId xmlns:p14="http://schemas.microsoft.com/office/powerpoint/2010/main" val="749526930"/>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13502" y="1780456"/>
            <a:ext cx="7264127" cy="909637"/>
          </a:xfrm>
        </p:spPr>
        <p:txBody>
          <a:bodyPr/>
          <a:lstStyle/>
          <a:p>
            <a:r>
              <a:rPr lang="lt-LT" sz="3600" dirty="0" smtClean="0">
                <a:solidFill>
                  <a:schemeClr val="bg1"/>
                </a:solidFill>
                <a:latin typeface="Arial" panose="020B0604020202020204" pitchFamily="34" charset="0"/>
                <a:cs typeface="Arial" panose="020B0604020202020204" pitchFamily="34" charset="0"/>
              </a:rPr>
              <a:t>Išvados ir siūlymai:</a:t>
            </a:r>
            <a:endParaRPr lang="lt-LT" sz="3600" dirty="0">
              <a:solidFill>
                <a:schemeClr val="bg1"/>
              </a:solidFill>
              <a:latin typeface="Arial" panose="020B0604020202020204" pitchFamily="34" charset="0"/>
              <a:cs typeface="Arial" panose="020B0604020202020204" pitchFamily="34"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64</a:t>
            </a:fld>
            <a:endParaRPr lang="en-US" altLang="en-US"/>
          </a:p>
        </p:txBody>
      </p:sp>
      <p:sp>
        <p:nvSpPr>
          <p:cNvPr id="8" name="Stačiakampis 7"/>
          <p:cNvSpPr/>
          <p:nvPr/>
        </p:nvSpPr>
        <p:spPr>
          <a:xfrm>
            <a:off x="342900" y="3004592"/>
            <a:ext cx="11776124" cy="7528408"/>
          </a:xfrm>
          <a:prstGeom prst="rect">
            <a:avLst/>
          </a:prstGeom>
        </p:spPr>
        <p:txBody>
          <a:bodyPr wrap="square">
            <a:spAutoFit/>
          </a:bodyPr>
          <a:lstStyle/>
          <a:p>
            <a:pPr marL="342900" indent="-342900" algn="just">
              <a:lnSpc>
                <a:spcPct val="107000"/>
              </a:lnSpc>
              <a:spcAft>
                <a:spcPts val="800"/>
              </a:spcAft>
              <a:buFont typeface="Arial" panose="020B0604020202020204" pitchFamily="34" charset="0"/>
              <a:buChar char="•"/>
            </a:pPr>
            <a:r>
              <a:rPr lang="lt-LT" sz="2400" dirty="0" smtClean="0">
                <a:solidFill>
                  <a:schemeClr val="tx2"/>
                </a:solidFill>
                <a:latin typeface="Arial" panose="020B0604020202020204" pitchFamily="34" charset="0"/>
              </a:rPr>
              <a:t>Sunkiausiai </a:t>
            </a:r>
            <a:r>
              <a:rPr lang="lt-LT" sz="2400" dirty="0">
                <a:solidFill>
                  <a:schemeClr val="tx2"/>
                </a:solidFill>
                <a:latin typeface="Arial" panose="020B0604020202020204" pitchFamily="34" charset="0"/>
              </a:rPr>
              <a:t>sekasi dirbti su temomis, susijusiomis su lytiškumo klausimų </a:t>
            </a:r>
            <a:r>
              <a:rPr lang="lt-LT" sz="2400" dirty="0" smtClean="0">
                <a:solidFill>
                  <a:schemeClr val="tx2"/>
                </a:solidFill>
                <a:latin typeface="Arial" panose="020B0604020202020204" pitchFamily="34" charset="0"/>
              </a:rPr>
              <a:t>nagrinėjimu</a:t>
            </a:r>
            <a:endParaRPr lang="en-US" sz="2400" dirty="0" smtClean="0">
              <a:solidFill>
                <a:schemeClr val="tx2"/>
              </a:solidFill>
              <a:latin typeface="Arial" panose="020B0604020202020204" pitchFamily="34" charset="0"/>
            </a:endParaRPr>
          </a:p>
          <a:p>
            <a:pPr marL="342900" indent="-342900" algn="just">
              <a:lnSpc>
                <a:spcPct val="107000"/>
              </a:lnSpc>
              <a:spcAft>
                <a:spcPts val="800"/>
              </a:spcAft>
              <a:buFont typeface="Arial" panose="020B0604020202020204" pitchFamily="34" charset="0"/>
              <a:buChar char="•"/>
            </a:pPr>
            <a:r>
              <a:rPr lang="lt-LT" sz="2400" dirty="0" smtClean="0">
                <a:solidFill>
                  <a:schemeClr val="tx2"/>
                </a:solidFill>
                <a:latin typeface="Arial" panose="020B0604020202020204" pitchFamily="34" charset="0"/>
              </a:rPr>
              <a:t>Ugdymo </a:t>
            </a:r>
            <a:r>
              <a:rPr lang="lt-LT" sz="2400" dirty="0">
                <a:solidFill>
                  <a:schemeClr val="tx2"/>
                </a:solidFill>
                <a:latin typeface="Arial" panose="020B0604020202020204" pitchFamily="34" charset="0"/>
              </a:rPr>
              <a:t>planuose galėtų atsirasti viena savaitinė valanda pvz. 1 gimnazijos (9) klasėje nuosekliam programos išdėstymui (bent jau vienam pusmečiui</a:t>
            </a:r>
            <a:r>
              <a:rPr lang="lt-LT" sz="2400" dirty="0" smtClean="0">
                <a:solidFill>
                  <a:schemeClr val="tx2"/>
                </a:solidFill>
                <a:latin typeface="Arial" panose="020B0604020202020204" pitchFamily="34" charset="0"/>
              </a:rPr>
              <a:t>).</a:t>
            </a:r>
            <a:endParaRPr lang="en-US" sz="2400" dirty="0" smtClean="0">
              <a:solidFill>
                <a:schemeClr val="tx2"/>
              </a:solidFill>
              <a:latin typeface="Arial" panose="020B0604020202020204" pitchFamily="34" charset="0"/>
            </a:endParaRPr>
          </a:p>
          <a:p>
            <a:pPr marL="342900" indent="-342900" algn="just">
              <a:lnSpc>
                <a:spcPct val="107000"/>
              </a:lnSpc>
              <a:spcAft>
                <a:spcPts val="800"/>
              </a:spcAft>
              <a:buFont typeface="Arial" panose="020B0604020202020204" pitchFamily="34" charset="0"/>
              <a:buChar char="•"/>
            </a:pPr>
            <a:r>
              <a:rPr lang="lt-LT" sz="24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Sunkiausia </a:t>
            </a:r>
            <a:r>
              <a:rPr lang="lt-LT" sz="2400" dirty="0">
                <a:solidFill>
                  <a:schemeClr val="tx2"/>
                </a:solidFill>
                <a:latin typeface="Arial" panose="020B0604020202020204" pitchFamily="34" charset="0"/>
                <a:ea typeface="Calibri" panose="020F0502020204030204" pitchFamily="34" charset="0"/>
                <a:cs typeface="Times New Roman" panose="02020603050405020304" pitchFamily="18" charset="0"/>
              </a:rPr>
              <a:t>dirbti su lytiškumo temomis. Būtina profesionalų parengta metodinė medžiaga, tęstiniai seminarai lytiškumo ugdymo klausimais, mokymo priemonės mokytojui ir </a:t>
            </a:r>
            <a:r>
              <a:rPr lang="lt-LT" sz="24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mokiniams.</a:t>
            </a:r>
            <a:endParaRPr lang="en-US" sz="24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Arial" panose="020B0604020202020204" pitchFamily="34" charset="0"/>
              <a:buChar char="•"/>
            </a:pPr>
            <a:r>
              <a:rPr lang="lt-LT" sz="2400" dirty="0" smtClean="0">
                <a:solidFill>
                  <a:schemeClr val="tx2"/>
                </a:solidFill>
                <a:latin typeface="Arial" panose="020B0604020202020204" pitchFamily="34" charset="0"/>
              </a:rPr>
              <a:t>Kvalifikacijos </a:t>
            </a:r>
            <a:r>
              <a:rPr lang="lt-LT" sz="2400" dirty="0">
                <a:solidFill>
                  <a:schemeClr val="tx2"/>
                </a:solidFill>
                <a:latin typeface="Arial" panose="020B0604020202020204" pitchFamily="34" charset="0"/>
              </a:rPr>
              <a:t>tobulinimo seminarų skirtų šiai programai įgyvendinti, seminarų mokytojams dalykininkams, kaip tinkamai integruoti temas į dalyko dėstymą. Norėtųsi mokykloje daugiau specialistų gebančių kalbėti lytiškumo klausimais. Trūksta literatūros tiek mokytojams, tiek </a:t>
            </a:r>
            <a:r>
              <a:rPr lang="lt-LT" sz="2400" dirty="0" smtClean="0">
                <a:solidFill>
                  <a:schemeClr val="tx2"/>
                </a:solidFill>
                <a:latin typeface="Arial" panose="020B0604020202020204" pitchFamily="34" charset="0"/>
              </a:rPr>
              <a:t>mokiniams</a:t>
            </a:r>
            <a:endParaRPr lang="en-US" sz="2400" dirty="0" smtClean="0">
              <a:solidFill>
                <a:schemeClr val="tx2"/>
              </a:solidFill>
              <a:latin typeface="Arial" panose="020B0604020202020204" pitchFamily="34" charset="0"/>
            </a:endParaRPr>
          </a:p>
          <a:p>
            <a:pPr marL="342900" indent="-342900" algn="just">
              <a:lnSpc>
                <a:spcPct val="107000"/>
              </a:lnSpc>
              <a:spcAft>
                <a:spcPts val="800"/>
              </a:spcAft>
              <a:buFont typeface="Arial" panose="020B0604020202020204" pitchFamily="34" charset="0"/>
              <a:buChar char="•"/>
            </a:pPr>
            <a:r>
              <a:rPr lang="lt-LT" sz="2400" dirty="0">
                <a:solidFill>
                  <a:schemeClr val="tx2"/>
                </a:solidFill>
                <a:latin typeface="Arial" panose="020B0604020202020204" pitchFamily="34" charset="0"/>
                <a:cs typeface="Arial" panose="020B0604020202020204" pitchFamily="34" charset="0"/>
              </a:rPr>
              <a:t>Siekiant efektyvaus SLURŠ įgyvendinimo, užčiuopiamo poveikio programa turėtų būti vykdoma nuosekliai </a:t>
            </a:r>
            <a:r>
              <a:rPr lang="lt-LT" sz="2400" dirty="0" smtClean="0">
                <a:solidFill>
                  <a:schemeClr val="tx2"/>
                </a:solidFill>
                <a:latin typeface="Arial" panose="020B0604020202020204" pitchFamily="34" charset="0"/>
                <a:cs typeface="Arial" panose="020B0604020202020204" pitchFamily="34" charset="0"/>
              </a:rPr>
              <a:t>pagal </a:t>
            </a:r>
            <a:r>
              <a:rPr lang="lt-LT" sz="2400" dirty="0">
                <a:solidFill>
                  <a:schemeClr val="tx2"/>
                </a:solidFill>
                <a:latin typeface="Arial" panose="020B0604020202020204" pitchFamily="34" charset="0"/>
                <a:cs typeface="Arial" panose="020B0604020202020204" pitchFamily="34" charset="0"/>
              </a:rPr>
              <a:t>visus jos įgyvendinimui keliamus </a:t>
            </a:r>
            <a:r>
              <a:rPr lang="lt-LT" sz="2400" dirty="0" smtClean="0">
                <a:solidFill>
                  <a:schemeClr val="tx2"/>
                </a:solidFill>
                <a:latin typeface="Arial" panose="020B0604020202020204" pitchFamily="34" charset="0"/>
                <a:cs typeface="Arial" panose="020B0604020202020204" pitchFamily="34" charset="0"/>
              </a:rPr>
              <a:t>reikalavimus</a:t>
            </a:r>
            <a:endParaRPr lang="lt-LT" sz="2400" dirty="0">
              <a:solidFill>
                <a:schemeClr val="tx2"/>
              </a:solidFill>
              <a:latin typeface="Arial" panose="020B0604020202020204" pitchFamily="34" charset="0"/>
              <a:cs typeface="Arial" panose="020B0604020202020204" pitchFamily="34" charset="0"/>
            </a:endParaRPr>
          </a:p>
          <a:p>
            <a:pPr marL="342900" indent="-342900" algn="just">
              <a:lnSpc>
                <a:spcPct val="107000"/>
              </a:lnSpc>
              <a:spcAft>
                <a:spcPts val="800"/>
              </a:spcAft>
              <a:buFont typeface="Arial" panose="020B0604020202020204" pitchFamily="34" charset="0"/>
              <a:buChar char="•"/>
            </a:pPr>
            <a:endParaRPr lang="lt-LT" sz="2400" dirty="0">
              <a:solidFill>
                <a:schemeClr val="tx2"/>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sz="24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lt-LT" sz="24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74765753"/>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30928" y="844352"/>
            <a:ext cx="12369800" cy="1656184"/>
          </a:xfrm>
        </p:spPr>
        <p:txBody>
          <a:bodyPr/>
          <a:lstStyle/>
          <a:p>
            <a:pPr algn="ctr"/>
            <a:r>
              <a:rPr lang="lt-LT" sz="4000" dirty="0" smtClean="0">
                <a:latin typeface="Arial" panose="020B0604020202020204" pitchFamily="34" charset="0"/>
                <a:cs typeface="Arial" panose="020B0604020202020204" pitchFamily="34" charset="0"/>
              </a:rPr>
              <a:t>AČIŪ</a:t>
            </a:r>
            <a:endParaRPr lang="lt-LT" sz="4000" dirty="0">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237704" y="2773388"/>
            <a:ext cx="12463024" cy="6435725"/>
          </a:xfrm>
        </p:spPr>
        <p:txBody>
          <a:bodyPr/>
          <a:lstStyle/>
          <a:p>
            <a:endParaRPr lang="lt-LT" b="0" dirty="0" smtClean="0">
              <a:solidFill>
                <a:schemeClr val="tx2"/>
              </a:solidFill>
              <a:latin typeface="Arial" panose="020B0604020202020204" pitchFamily="34" charset="0"/>
              <a:cs typeface="Arial" panose="020B0604020202020204" pitchFamily="34" charset="0"/>
            </a:endParaRPr>
          </a:p>
          <a:p>
            <a:endParaRPr lang="lt-LT" b="0" dirty="0">
              <a:solidFill>
                <a:schemeClr val="tx2"/>
              </a:solidFill>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65</a:t>
            </a:fld>
            <a:endParaRPr lang="en-US" altLang="en-US"/>
          </a:p>
        </p:txBody>
      </p:sp>
      <p:sp>
        <p:nvSpPr>
          <p:cNvPr id="5" name="Stačiakampis 4"/>
          <p:cNvSpPr/>
          <p:nvPr/>
        </p:nvSpPr>
        <p:spPr>
          <a:xfrm>
            <a:off x="342900" y="3076600"/>
            <a:ext cx="12357828" cy="4269567"/>
          </a:xfrm>
          <a:prstGeom prst="rect">
            <a:avLst/>
          </a:prstGeom>
        </p:spPr>
        <p:txBody>
          <a:bodyPr wrap="square">
            <a:spAutoFit/>
          </a:bodyPr>
          <a:lstStyle/>
          <a:p>
            <a:pPr algn="just">
              <a:lnSpc>
                <a:spcPct val="107000"/>
              </a:lnSpc>
              <a:spcAft>
                <a:spcPts val="800"/>
              </a:spcAft>
            </a:pPr>
            <a:r>
              <a:rPr lang="lt-LT" sz="32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 ŠMM </a:t>
            </a:r>
            <a:r>
              <a:rPr lang="lt-LT" sz="3200" dirty="0">
                <a:solidFill>
                  <a:schemeClr val="tx2"/>
                </a:solidFill>
                <a:latin typeface="Arial" panose="020B0604020202020204" pitchFamily="34" charset="0"/>
                <a:ea typeface="Calibri" panose="020F0502020204030204" pitchFamily="34" charset="0"/>
                <a:cs typeface="Times New Roman" panose="02020603050405020304" pitchFamily="18" charset="0"/>
              </a:rPr>
              <a:t>dėkoja apklausoje dalyvavusių mokyklų </a:t>
            </a:r>
            <a:r>
              <a:rPr lang="lt-LT" sz="32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administracijoms, </a:t>
            </a:r>
            <a:r>
              <a:rPr lang="lt-LT" sz="3200" dirty="0">
                <a:solidFill>
                  <a:schemeClr val="tx2"/>
                </a:solidFill>
                <a:latin typeface="Arial" panose="020B0604020202020204" pitchFamily="34" charset="0"/>
                <a:ea typeface="Calibri" panose="020F0502020204030204" pitchFamily="34" charset="0"/>
                <a:cs typeface="Times New Roman" panose="02020603050405020304" pitchFamily="18" charset="0"/>
              </a:rPr>
              <a:t>mokytojams, </a:t>
            </a:r>
            <a:r>
              <a:rPr lang="lt-LT" sz="32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VSPS </a:t>
            </a:r>
            <a:r>
              <a:rPr lang="lt-LT" sz="3200" dirty="0">
                <a:solidFill>
                  <a:schemeClr val="tx2"/>
                </a:solidFill>
                <a:latin typeface="Arial" panose="020B0604020202020204" pitchFamily="34" charset="0"/>
                <a:ea typeface="Calibri" panose="020F0502020204030204" pitchFamily="34" charset="0"/>
                <a:cs typeface="Times New Roman" panose="02020603050405020304" pitchFamily="18" charset="0"/>
              </a:rPr>
              <a:t>ir kt. už dalyvavimą elektroninėje apklausoje ir bendradarbiavimą, teikiant ir tikslinant duomenis, dėl SLURŠ bendrosios programos įgyvendinimo ir teikiant siūlymus dėl programos įgyvendinimo tobulinimo.  </a:t>
            </a:r>
            <a:r>
              <a:rPr lang="lt-LT" sz="32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Dėkojame </a:t>
            </a:r>
            <a:r>
              <a:rPr lang="lt-LT" sz="3200" dirty="0">
                <a:solidFill>
                  <a:schemeClr val="tx2"/>
                </a:solidFill>
                <a:latin typeface="Arial" panose="020B0604020202020204" pitchFamily="34" charset="0"/>
                <a:ea typeface="Calibri" panose="020F0502020204030204" pitchFamily="34" charset="0"/>
                <a:cs typeface="Times New Roman" panose="02020603050405020304" pitchFamily="18" charset="0"/>
              </a:rPr>
              <a:t>savivaldybių administracijų </a:t>
            </a:r>
            <a:r>
              <a:rPr lang="lt-LT" sz="3200" dirty="0" smtClean="0">
                <a:solidFill>
                  <a:schemeClr val="tx2"/>
                </a:solidFill>
                <a:latin typeface="Arial" panose="020B0604020202020204" pitchFamily="34" charset="0"/>
                <a:ea typeface="Calibri" panose="020F0502020204030204" pitchFamily="34" charset="0"/>
                <a:cs typeface="Times New Roman" panose="02020603050405020304" pitchFamily="18" charset="0"/>
              </a:rPr>
              <a:t>Švietimo </a:t>
            </a:r>
            <a:r>
              <a:rPr lang="lt-LT" sz="3200" dirty="0">
                <a:solidFill>
                  <a:schemeClr val="tx2"/>
                </a:solidFill>
                <a:latin typeface="Arial" panose="020B0604020202020204" pitchFamily="34" charset="0"/>
                <a:ea typeface="Calibri" panose="020F0502020204030204" pitchFamily="34" charset="0"/>
                <a:cs typeface="Times New Roman" panose="02020603050405020304" pitchFamily="18" charset="0"/>
              </a:rPr>
              <a:t>skyrių vadovams ir specialistams dalyvavusiems vykdant patikrą.  </a:t>
            </a:r>
            <a:endParaRPr lang="lt-LT" sz="3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6904631"/>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17500" y="838200"/>
            <a:ext cx="12369800" cy="1302296"/>
          </a:xfrm>
        </p:spPr>
        <p:txBody>
          <a:bodyPr/>
          <a:lstStyle/>
          <a:p>
            <a:r>
              <a:rPr lang="lt-LT" sz="3200" dirty="0" smtClean="0">
                <a:latin typeface="Arial" panose="020B0604020202020204" pitchFamily="34" charset="0"/>
                <a:cs typeface="Arial" panose="020B0604020202020204" pitchFamily="34" charset="0"/>
              </a:rPr>
              <a:t>GRAŽIŲ    ŠVENČIŲ</a:t>
            </a:r>
            <a:endParaRPr lang="lt-LT" sz="3200" dirty="0">
              <a:latin typeface="Arial" panose="020B0604020202020204" pitchFamily="34" charset="0"/>
              <a:cs typeface="Arial" panose="020B0604020202020204" pitchFamily="34" charset="0"/>
            </a:endParaRPr>
          </a:p>
        </p:txBody>
      </p:sp>
      <p:sp>
        <p:nvSpPr>
          <p:cNvPr id="4" name="Skaidrės numerio vietos rezervavimo ženklas 3"/>
          <p:cNvSpPr>
            <a:spLocks noGrp="1"/>
          </p:cNvSpPr>
          <p:nvPr>
            <p:ph type="sldNum" sz="quarter" idx="10"/>
          </p:nvPr>
        </p:nvSpPr>
        <p:spPr/>
        <p:txBody>
          <a:bodyPr/>
          <a:lstStyle/>
          <a:p>
            <a:pPr>
              <a:defRPr/>
            </a:pPr>
            <a:fld id="{C5F3AC2E-A074-42F9-819E-A524C91613BD}" type="slidenum">
              <a:rPr lang="en-US" altLang="en-US" smtClean="0"/>
              <a:pPr>
                <a:defRPr/>
              </a:pPr>
              <a:t>66</a:t>
            </a:fld>
            <a:endParaRPr lang="en-US" altLang="en-US"/>
          </a:p>
        </p:txBody>
      </p:sp>
      <p:sp>
        <p:nvSpPr>
          <p:cNvPr id="6" name="Stačiakampis 5"/>
          <p:cNvSpPr/>
          <p:nvPr/>
        </p:nvSpPr>
        <p:spPr>
          <a:xfrm>
            <a:off x="1889985" y="7833701"/>
            <a:ext cx="8784976" cy="800219"/>
          </a:xfrm>
          <a:prstGeom prst="rect">
            <a:avLst/>
          </a:prstGeom>
        </p:spPr>
        <p:txBody>
          <a:bodyPr wrap="square">
            <a:spAutoFit/>
          </a:bodyPr>
          <a:lstStyle/>
          <a:p>
            <a:r>
              <a:rPr lang="lt-LT" sz="4600" dirty="0" smtClean="0">
                <a:solidFill>
                  <a:srgbClr val="0070C0"/>
                </a:solidFill>
                <a:latin typeface="Monotype Corsiva" panose="03010101010201010101" pitchFamily="66" charset="0"/>
                <a:cs typeface="Arial" panose="020B0604020202020204" pitchFamily="34" charset="0"/>
              </a:rPr>
              <a:t>GRAŽIŲ</a:t>
            </a:r>
            <a:r>
              <a:rPr lang="en-US" sz="4600" dirty="0" smtClean="0">
                <a:solidFill>
                  <a:srgbClr val="0070C0"/>
                </a:solidFill>
                <a:latin typeface="Monotype Corsiva" panose="03010101010201010101" pitchFamily="66" charset="0"/>
                <a:cs typeface="Arial" panose="020B0604020202020204" pitchFamily="34" charset="0"/>
              </a:rPr>
              <a:t>, JAUKI</a:t>
            </a:r>
            <a:r>
              <a:rPr lang="lt-LT" sz="4600" dirty="0" smtClean="0">
                <a:solidFill>
                  <a:srgbClr val="0070C0"/>
                </a:solidFill>
                <a:latin typeface="Monotype Corsiva" panose="03010101010201010101" pitchFamily="66" charset="0"/>
                <a:cs typeface="Arial" panose="020B0604020202020204" pitchFamily="34" charset="0"/>
              </a:rPr>
              <a:t>Ų     ŠVENČIŲ</a:t>
            </a:r>
            <a:r>
              <a:rPr lang="en-US" sz="4600" dirty="0">
                <a:solidFill>
                  <a:srgbClr val="0070C0"/>
                </a:solidFill>
                <a:latin typeface="Monotype Corsiva" panose="03010101010201010101" pitchFamily="66" charset="0"/>
                <a:cs typeface="Arial" panose="020B0604020202020204" pitchFamily="34" charset="0"/>
              </a:rPr>
              <a:t>!</a:t>
            </a:r>
            <a:endParaRPr lang="lt-LT" sz="4600" dirty="0">
              <a:solidFill>
                <a:srgbClr val="0070C0"/>
              </a:solidFill>
              <a:latin typeface="Monotype Corsiva" panose="03010101010201010101" pitchFamily="66" charset="0"/>
            </a:endParaRPr>
          </a:p>
        </p:txBody>
      </p:sp>
      <p:pic>
        <p:nvPicPr>
          <p:cNvPr id="3" name="Paveikslėlis 2"/>
          <p:cNvPicPr>
            <a:picLocks noChangeAspect="1"/>
          </p:cNvPicPr>
          <p:nvPr/>
        </p:nvPicPr>
        <p:blipFill>
          <a:blip r:embed="rId3"/>
          <a:stretch>
            <a:fillRect/>
          </a:stretch>
        </p:blipFill>
        <p:spPr>
          <a:xfrm>
            <a:off x="1677864" y="2881012"/>
            <a:ext cx="9209218" cy="4952689"/>
          </a:xfrm>
          <a:prstGeom prst="rect">
            <a:avLst/>
          </a:prstGeom>
        </p:spPr>
      </p:pic>
    </p:spTree>
    <p:extLst>
      <p:ext uri="{BB962C8B-B14F-4D97-AF65-F5344CB8AC3E}">
        <p14:creationId xmlns:p14="http://schemas.microsoft.com/office/powerpoint/2010/main" val="13434442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24309" y="1701976"/>
            <a:ext cx="5798294" cy="909637"/>
          </a:xfrm>
        </p:spPr>
        <p:txBody>
          <a:bodyPr/>
          <a:lstStyle/>
          <a:p>
            <a:r>
              <a:rPr lang="lt-LT" sz="3600" dirty="0" smtClean="0">
                <a:solidFill>
                  <a:schemeClr val="bg1"/>
                </a:solidFill>
                <a:latin typeface="Arial" panose="020B0604020202020204" pitchFamily="34" charset="0"/>
              </a:rPr>
              <a:t>Išvados</a:t>
            </a:r>
            <a:r>
              <a:rPr lang="lt-LT" sz="3000" dirty="0" smtClean="0">
                <a:solidFill>
                  <a:schemeClr val="bg1"/>
                </a:solidFill>
                <a:latin typeface="Arial" panose="020B0604020202020204" pitchFamily="34" charset="0"/>
              </a:rPr>
              <a:t>. Problemos</a:t>
            </a:r>
            <a:endParaRPr lang="lt-LT" sz="3000" dirty="0">
              <a:solidFill>
                <a:schemeClr val="bg1"/>
              </a:solidFill>
              <a:latin typeface="Arial" panose="020B0604020202020204" pitchFamily="34" charset="0"/>
            </a:endParaRPr>
          </a:p>
        </p:txBody>
      </p:sp>
      <p:sp>
        <p:nvSpPr>
          <p:cNvPr id="4" name="Turinio vietos rezervavimo ženklas 3"/>
          <p:cNvSpPr>
            <a:spLocks noGrp="1"/>
          </p:cNvSpPr>
          <p:nvPr>
            <p:ph sz="half" idx="2"/>
          </p:nvPr>
        </p:nvSpPr>
        <p:spPr>
          <a:xfrm>
            <a:off x="594630" y="3076600"/>
            <a:ext cx="11926763" cy="5904655"/>
          </a:xfrm>
        </p:spPr>
        <p:txBody>
          <a:bodyPr/>
          <a:lstStyle/>
          <a:p>
            <a:pPr marL="317500" indent="0">
              <a:buNone/>
            </a:pPr>
            <a:endParaRPr lang="lt-LT" dirty="0"/>
          </a:p>
          <a:p>
            <a:pPr algn="just">
              <a:buFont typeface="Arial" panose="020B0604020202020204" pitchFamily="34" charset="0"/>
              <a:buChar char="•"/>
            </a:pPr>
            <a:r>
              <a:rPr lang="lt-LT" dirty="0" smtClean="0">
                <a:solidFill>
                  <a:schemeClr val="tx2"/>
                </a:solidFill>
                <a:latin typeface="Arial" panose="020B0604020202020204" pitchFamily="34" charset="0"/>
              </a:rPr>
              <a:t>64 proc. tikrintų mokyklų atliko SLURŠ programos įgyvendinimo poreikių </a:t>
            </a:r>
            <a:r>
              <a:rPr lang="lt-LT" dirty="0">
                <a:solidFill>
                  <a:schemeClr val="tx2"/>
                </a:solidFill>
                <a:latin typeface="Arial" panose="020B0604020202020204" pitchFamily="34" charset="0"/>
              </a:rPr>
              <a:t>analizę, mokinių, tėvų </a:t>
            </a:r>
            <a:r>
              <a:rPr lang="lt-LT" dirty="0" smtClean="0">
                <a:solidFill>
                  <a:schemeClr val="tx2"/>
                </a:solidFill>
                <a:latin typeface="Arial" panose="020B0604020202020204" pitchFamily="34" charset="0"/>
              </a:rPr>
              <a:t>apklausas (per </a:t>
            </a:r>
            <a:r>
              <a:rPr lang="lt-LT" dirty="0">
                <a:solidFill>
                  <a:schemeClr val="tx2"/>
                </a:solidFill>
                <a:latin typeface="Arial" panose="020B0604020202020204" pitchFamily="34" charset="0"/>
              </a:rPr>
              <a:t>IQES </a:t>
            </a:r>
            <a:r>
              <a:rPr lang="lt-LT" dirty="0" smtClean="0">
                <a:solidFill>
                  <a:schemeClr val="tx2"/>
                </a:solidFill>
                <a:latin typeface="Arial" panose="020B0604020202020204" pitchFamily="34" charset="0"/>
              </a:rPr>
              <a:t>platformą), tyrimus (dalyje kartu su Sveikatos biuro specialistais), </a:t>
            </a:r>
            <a:r>
              <a:rPr lang="lt-LT" dirty="0">
                <a:solidFill>
                  <a:schemeClr val="tx2"/>
                </a:solidFill>
                <a:latin typeface="Arial" panose="020B0604020202020204" pitchFamily="34" charset="0"/>
              </a:rPr>
              <a:t>vadovavosi mokyklos veiklos įsivertinimo </a:t>
            </a:r>
            <a:r>
              <a:rPr lang="lt-LT" dirty="0" smtClean="0">
                <a:solidFill>
                  <a:schemeClr val="tx2"/>
                </a:solidFill>
                <a:latin typeface="Arial" panose="020B0604020202020204" pitchFamily="34" charset="0"/>
              </a:rPr>
              <a:t>duomenimis </a:t>
            </a:r>
          </a:p>
          <a:p>
            <a:pPr algn="just"/>
            <a:r>
              <a:rPr lang="lt-LT" dirty="0">
                <a:solidFill>
                  <a:schemeClr val="tx2"/>
                </a:solidFill>
                <a:latin typeface="Arial" panose="020B0604020202020204" pitchFamily="34" charset="0"/>
              </a:rPr>
              <a:t>Dalyje mokyklų atliekamos </a:t>
            </a:r>
            <a:r>
              <a:rPr lang="lt-LT" dirty="0" smtClean="0">
                <a:solidFill>
                  <a:schemeClr val="tx2"/>
                </a:solidFill>
                <a:latin typeface="Arial" panose="020B0604020202020204" pitchFamily="34" charset="0"/>
              </a:rPr>
              <a:t>socialinio </a:t>
            </a:r>
            <a:r>
              <a:rPr lang="lt-LT" dirty="0">
                <a:solidFill>
                  <a:schemeClr val="tx2"/>
                </a:solidFill>
                <a:latin typeface="Arial" panose="020B0604020202020204" pitchFamily="34" charset="0"/>
              </a:rPr>
              <a:t>emocinio ugdymo programos „Paauglystės kryžkelės“, patyčių prevencijos programos </a:t>
            </a:r>
            <a:r>
              <a:rPr lang="lt-LT" dirty="0" err="1">
                <a:solidFill>
                  <a:schemeClr val="tx2"/>
                </a:solidFill>
                <a:latin typeface="Arial" panose="020B0604020202020204" pitchFamily="34" charset="0"/>
              </a:rPr>
              <a:t>Olweus</a:t>
            </a:r>
            <a:r>
              <a:rPr lang="lt-LT" dirty="0">
                <a:solidFill>
                  <a:schemeClr val="tx2"/>
                </a:solidFill>
                <a:latin typeface="Arial" panose="020B0604020202020204" pitchFamily="34" charset="0"/>
              </a:rPr>
              <a:t>, Sveikatą stiprinančių mokyklų </a:t>
            </a:r>
            <a:r>
              <a:rPr lang="lt-LT" dirty="0" smtClean="0">
                <a:solidFill>
                  <a:schemeClr val="tx2"/>
                </a:solidFill>
                <a:latin typeface="Arial" panose="020B0604020202020204" pitchFamily="34" charset="0"/>
              </a:rPr>
              <a:t>programos ir kt., </a:t>
            </a:r>
            <a:r>
              <a:rPr lang="lt-LT" dirty="0">
                <a:solidFill>
                  <a:schemeClr val="tx2"/>
                </a:solidFill>
                <a:latin typeface="Arial" panose="020B0604020202020204" pitchFamily="34" charset="0"/>
              </a:rPr>
              <a:t>kurių temos glaudžiai siejasi su SLURŠ programos </a:t>
            </a:r>
            <a:r>
              <a:rPr lang="lt-LT" dirty="0" smtClean="0">
                <a:solidFill>
                  <a:schemeClr val="tx2"/>
                </a:solidFill>
                <a:latin typeface="Arial" panose="020B0604020202020204" pitchFamily="34" charset="0"/>
              </a:rPr>
              <a:t>temomis, </a:t>
            </a:r>
            <a:r>
              <a:rPr lang="lt-LT" dirty="0">
                <a:solidFill>
                  <a:schemeClr val="tx2"/>
                </a:solidFill>
                <a:latin typeface="Arial" panose="020B0604020202020204" pitchFamily="34" charset="0"/>
              </a:rPr>
              <a:t>įgyvendinimo </a:t>
            </a:r>
            <a:r>
              <a:rPr lang="lt-LT" dirty="0" smtClean="0">
                <a:solidFill>
                  <a:schemeClr val="tx2"/>
                </a:solidFill>
                <a:latin typeface="Arial" panose="020B0604020202020204" pitchFamily="34" charset="0"/>
              </a:rPr>
              <a:t>analizės</a:t>
            </a:r>
          </a:p>
          <a:p>
            <a:pPr algn="just"/>
            <a:r>
              <a:rPr lang="lt-LT" dirty="0">
                <a:solidFill>
                  <a:schemeClr val="tx2"/>
                </a:solidFill>
                <a:latin typeface="Arial" panose="020B0604020202020204" pitchFamily="34" charset="0"/>
              </a:rPr>
              <a:t>dalyje mokyklų programos pasirinkimo ir įgyvendinimo klausimus aptarė ugdymo plano rengimo grupė</a:t>
            </a:r>
          </a:p>
          <a:p>
            <a:endParaRPr lang="lt-LT" dirty="0" smtClean="0">
              <a:solidFill>
                <a:schemeClr val="tx2"/>
              </a:solidFill>
              <a:latin typeface="Arial" panose="020B0604020202020204" pitchFamily="34"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7</a:t>
            </a:fld>
            <a:endParaRPr lang="en-US" altLang="en-US"/>
          </a:p>
        </p:txBody>
      </p:sp>
      <p:pic>
        <p:nvPicPr>
          <p:cNvPr id="1026"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18" y="3076600"/>
            <a:ext cx="727728" cy="727728"/>
          </a:xfrm>
          <a:prstGeom prst="rect">
            <a:avLst/>
          </a:prstGeom>
          <a:noFill/>
        </p:spPr>
      </p:pic>
    </p:spTree>
    <p:extLst>
      <p:ext uri="{BB962C8B-B14F-4D97-AF65-F5344CB8AC3E}">
        <p14:creationId xmlns:p14="http://schemas.microsoft.com/office/powerpoint/2010/main" val="17842182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650875" y="844351"/>
            <a:ext cx="9163893" cy="1656185"/>
          </a:xfrm>
        </p:spPr>
        <p:txBody>
          <a:bodyPr/>
          <a:lstStyle/>
          <a:p>
            <a:r>
              <a:rPr lang="en-US" sz="4000" b="1" dirty="0">
                <a:latin typeface="Arial" panose="020B0604020202020204" pitchFamily="34" charset="0"/>
                <a:cs typeface="Arial" panose="020B0604020202020204" pitchFamily="34" charset="0"/>
              </a:rPr>
              <a:t>Programos </a:t>
            </a:r>
            <a:r>
              <a:rPr lang="lt-LT" sz="4000" b="1" dirty="0">
                <a:latin typeface="Arial" panose="020B0604020202020204" pitchFamily="34" charset="0"/>
                <a:cs typeface="Arial" panose="020B0604020202020204" pitchFamily="34" charset="0"/>
              </a:rPr>
              <a:t>įgyvendinimo komandos </a:t>
            </a:r>
            <a:br>
              <a:rPr lang="lt-LT" sz="4000" b="1" dirty="0">
                <a:latin typeface="Arial" panose="020B0604020202020204" pitchFamily="34" charset="0"/>
                <a:cs typeface="Arial" panose="020B0604020202020204" pitchFamily="34" charset="0"/>
              </a:rPr>
            </a:br>
            <a:r>
              <a:rPr lang="lt-LT" sz="4000" b="1" dirty="0">
                <a:latin typeface="Arial" panose="020B0604020202020204" pitchFamily="34" charset="0"/>
                <a:cs typeface="Arial" panose="020B0604020202020204" pitchFamily="34" charset="0"/>
              </a:rPr>
              <a:t>sudėtis</a:t>
            </a:r>
            <a:endParaRPr lang="lt-LT" dirty="0"/>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8</a:t>
            </a:fld>
            <a:endParaRPr lang="en-US" altLang="en-US"/>
          </a:p>
        </p:txBody>
      </p:sp>
      <p:graphicFrame>
        <p:nvGraphicFramePr>
          <p:cNvPr id="8" name="Turinio vietos rezervavimo ženklas 7"/>
          <p:cNvGraphicFramePr>
            <a:graphicFrameLocks noGrp="1"/>
          </p:cNvGraphicFramePr>
          <p:nvPr>
            <p:ph sz="half" idx="2"/>
          </p:nvPr>
        </p:nvGraphicFramePr>
        <p:xfrm>
          <a:off x="342900" y="3076600"/>
          <a:ext cx="12208172" cy="61206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0442492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1"/>
          </p:nvPr>
        </p:nvSpPr>
        <p:spPr>
          <a:xfrm>
            <a:off x="624309" y="1701976"/>
            <a:ext cx="5798294" cy="909637"/>
          </a:xfrm>
        </p:spPr>
        <p:txBody>
          <a:bodyPr/>
          <a:lstStyle/>
          <a:p>
            <a:r>
              <a:rPr lang="lt-LT" sz="3000" dirty="0" smtClean="0">
                <a:solidFill>
                  <a:schemeClr val="bg1"/>
                </a:solidFill>
                <a:latin typeface="Arial" panose="020B0604020202020204" pitchFamily="34" charset="0"/>
              </a:rPr>
              <a:t>Išvados. Problemos</a:t>
            </a:r>
            <a:endParaRPr lang="lt-LT" sz="3000" dirty="0">
              <a:solidFill>
                <a:schemeClr val="bg1"/>
              </a:solidFill>
              <a:latin typeface="Arial" panose="020B0604020202020204" pitchFamily="34" charset="0"/>
            </a:endParaRPr>
          </a:p>
        </p:txBody>
      </p:sp>
      <p:sp>
        <p:nvSpPr>
          <p:cNvPr id="4" name="Turinio vietos rezervavimo ženklas 3"/>
          <p:cNvSpPr>
            <a:spLocks noGrp="1"/>
          </p:cNvSpPr>
          <p:nvPr>
            <p:ph sz="half" idx="2"/>
          </p:nvPr>
        </p:nvSpPr>
        <p:spPr>
          <a:xfrm>
            <a:off x="594630" y="3076600"/>
            <a:ext cx="11926763" cy="5904655"/>
          </a:xfrm>
        </p:spPr>
        <p:txBody>
          <a:bodyPr/>
          <a:lstStyle/>
          <a:p>
            <a:pPr marL="317500" indent="0">
              <a:buNone/>
            </a:pPr>
            <a:endParaRPr lang="lt-LT" dirty="0"/>
          </a:p>
          <a:p>
            <a:pPr algn="just">
              <a:buFont typeface="Arial" panose="020B0604020202020204" pitchFamily="34" charset="0"/>
              <a:buChar char="•"/>
            </a:pPr>
            <a:r>
              <a:rPr lang="lt-LT" dirty="0">
                <a:solidFill>
                  <a:schemeClr val="tx2"/>
                </a:solidFill>
                <a:latin typeface="Arial" panose="020B0604020202020204" pitchFamily="34" charset="0"/>
              </a:rPr>
              <a:t>75 proc. mokyklų yra subūrusios Programos įgyvendinimo komandas, paskirtas asmuo atsakingas už Programos įgyvendinimą, išrinktas koordinatorius. </a:t>
            </a:r>
            <a:r>
              <a:rPr lang="lt-LT" dirty="0" smtClean="0">
                <a:solidFill>
                  <a:schemeClr val="tx2"/>
                </a:solidFill>
                <a:latin typeface="Arial" panose="020B0604020202020204" pitchFamily="34" charset="0"/>
                <a:cs typeface="Arial" panose="020B0604020202020204" pitchFamily="34" charset="0"/>
              </a:rPr>
              <a:t>Už SLURŠ </a:t>
            </a:r>
            <a:r>
              <a:rPr lang="lt-LT" dirty="0">
                <a:solidFill>
                  <a:schemeClr val="tx2"/>
                </a:solidFill>
                <a:latin typeface="Arial" panose="020B0604020202020204" pitchFamily="34" charset="0"/>
                <a:cs typeface="Arial" panose="020B0604020202020204" pitchFamily="34" charset="0"/>
              </a:rPr>
              <a:t>programos </a:t>
            </a:r>
            <a:r>
              <a:rPr lang="lt-LT" dirty="0" smtClean="0">
                <a:solidFill>
                  <a:schemeClr val="tx2"/>
                </a:solidFill>
                <a:latin typeface="Arial" panose="020B0604020202020204" pitchFamily="34" charset="0"/>
                <a:cs typeface="Arial" panose="020B0604020202020204" pitchFamily="34" charset="0"/>
              </a:rPr>
              <a:t>įgyvendinimą dažniausiai atsakingas direktoriaus pavaduotojas ugdymui (53 proc.), rečiau dalyko mokytojas (biologijos dažniausiai), pagalbos specialistas...</a:t>
            </a:r>
          </a:p>
          <a:p>
            <a:pPr algn="just"/>
            <a:r>
              <a:rPr lang="lt-LT" dirty="0">
                <a:solidFill>
                  <a:schemeClr val="tx2"/>
                </a:solidFill>
                <a:latin typeface="Arial" panose="020B0604020202020204" pitchFamily="34" charset="0"/>
                <a:cs typeface="Arial" panose="020B0604020202020204" pitchFamily="34" charset="0"/>
              </a:rPr>
              <a:t>sudarytos </a:t>
            </a:r>
            <a:r>
              <a:rPr lang="lt-LT" dirty="0" smtClean="0">
                <a:solidFill>
                  <a:schemeClr val="tx2"/>
                </a:solidFill>
                <a:latin typeface="Arial" panose="020B0604020202020204" pitchFamily="34" charset="0"/>
                <a:cs typeface="Arial" panose="020B0604020202020204" pitchFamily="34" charset="0"/>
              </a:rPr>
              <a:t>komandos (5- 12 narių).</a:t>
            </a:r>
            <a:r>
              <a:rPr lang="lt-LT" dirty="0">
                <a:solidFill>
                  <a:schemeClr val="tx2"/>
                </a:solidFill>
                <a:latin typeface="Arial" panose="020B0604020202020204" pitchFamily="34" charset="0"/>
                <a:cs typeface="Arial" panose="020B0604020202020204" pitchFamily="34" charset="0"/>
              </a:rPr>
              <a:t> </a:t>
            </a:r>
            <a:r>
              <a:rPr lang="lt-LT" dirty="0" smtClean="0">
                <a:solidFill>
                  <a:schemeClr val="tx2"/>
                </a:solidFill>
                <a:latin typeface="Arial" panose="020B0604020202020204" pitchFamily="34" charset="0"/>
                <a:cs typeface="Arial" panose="020B0604020202020204" pitchFamily="34" charset="0"/>
              </a:rPr>
              <a:t>Didžiumoje komandų sudėtyje yra </a:t>
            </a:r>
            <a:r>
              <a:rPr lang="lt-LT" dirty="0">
                <a:solidFill>
                  <a:schemeClr val="tx2"/>
                </a:solidFill>
                <a:latin typeface="Arial" panose="020B0604020202020204" pitchFamily="34" charset="0"/>
                <a:cs typeface="Arial" panose="020B0604020202020204" pitchFamily="34" charset="0"/>
              </a:rPr>
              <a:t>sveikatos priežiūros specialistai, </a:t>
            </a:r>
            <a:r>
              <a:rPr lang="lt-LT" dirty="0" smtClean="0">
                <a:solidFill>
                  <a:schemeClr val="tx2"/>
                </a:solidFill>
                <a:latin typeface="Arial" panose="020B0604020202020204" pitchFamily="34" charset="0"/>
                <a:cs typeface="Arial" panose="020B0604020202020204" pitchFamily="34" charset="0"/>
              </a:rPr>
              <a:t>biologijos, dorinio ugdymo, kūno kultūros ir kt. </a:t>
            </a:r>
            <a:r>
              <a:rPr lang="lt-LT" dirty="0">
                <a:solidFill>
                  <a:schemeClr val="tx2"/>
                </a:solidFill>
                <a:latin typeface="Arial" panose="020B0604020202020204" pitchFamily="34" charset="0"/>
                <a:cs typeface="Arial" panose="020B0604020202020204" pitchFamily="34" charset="0"/>
              </a:rPr>
              <a:t>mokytojai, </a:t>
            </a:r>
            <a:r>
              <a:rPr lang="lt-LT" dirty="0" smtClean="0">
                <a:solidFill>
                  <a:schemeClr val="tx2"/>
                </a:solidFill>
                <a:latin typeface="Arial" panose="020B0604020202020204" pitchFamily="34" charset="0"/>
                <a:cs typeface="Arial" panose="020B0604020202020204" pitchFamily="34" charset="0"/>
              </a:rPr>
              <a:t>pagalbos mokiniui specialistai, daugumoje - mokinių </a:t>
            </a:r>
            <a:r>
              <a:rPr lang="lt-LT" dirty="0">
                <a:solidFill>
                  <a:schemeClr val="tx2"/>
                </a:solidFill>
                <a:latin typeface="Arial" panose="020B0604020202020204" pitchFamily="34" charset="0"/>
                <a:cs typeface="Arial" panose="020B0604020202020204" pitchFamily="34" charset="0"/>
              </a:rPr>
              <a:t>tėvų </a:t>
            </a:r>
            <a:r>
              <a:rPr lang="lt-LT" dirty="0" smtClean="0">
                <a:solidFill>
                  <a:schemeClr val="tx2"/>
                </a:solidFill>
                <a:latin typeface="Arial" panose="020B0604020202020204" pitchFamily="34" charset="0"/>
                <a:cs typeface="Arial" panose="020B0604020202020204" pitchFamily="34" charset="0"/>
              </a:rPr>
              <a:t>atstovai</a:t>
            </a:r>
          </a:p>
          <a:p>
            <a:pPr algn="just"/>
            <a:r>
              <a:rPr lang="lt-LT" dirty="0" smtClean="0">
                <a:solidFill>
                  <a:schemeClr val="tx2"/>
                </a:solidFill>
                <a:latin typeface="Arial" panose="020B0604020202020204" pitchFamily="34" charset="0"/>
                <a:cs typeface="Arial" panose="020B0604020202020204" pitchFamily="34" charset="0"/>
              </a:rPr>
              <a:t>Mažose mokyklose komandos nesudarytos.</a:t>
            </a:r>
            <a:endParaRPr lang="lt-LT" dirty="0">
              <a:solidFill>
                <a:schemeClr val="tx2"/>
              </a:solidFill>
              <a:latin typeface="Arial" panose="020B0604020202020204" pitchFamily="34" charset="0"/>
              <a:cs typeface="Arial" panose="020B0604020202020204" pitchFamily="34" charset="0"/>
            </a:endParaRPr>
          </a:p>
          <a:p>
            <a:pPr>
              <a:buFont typeface="Arial" panose="020B0604020202020204" pitchFamily="34" charset="0"/>
              <a:buChar char="•"/>
            </a:pPr>
            <a:endParaRPr lang="lt-LT" dirty="0">
              <a:solidFill>
                <a:schemeClr val="tx2"/>
              </a:solidFill>
              <a:latin typeface="Arial" panose="020B0604020202020204" pitchFamily="34" charset="0"/>
            </a:endParaRPr>
          </a:p>
        </p:txBody>
      </p:sp>
      <p:sp>
        <p:nvSpPr>
          <p:cNvPr id="7" name="Skaidrės numerio vietos rezervavimo ženklas 6"/>
          <p:cNvSpPr>
            <a:spLocks noGrp="1"/>
          </p:cNvSpPr>
          <p:nvPr>
            <p:ph type="sldNum" sz="quarter" idx="10"/>
          </p:nvPr>
        </p:nvSpPr>
        <p:spPr/>
        <p:txBody>
          <a:bodyPr/>
          <a:lstStyle/>
          <a:p>
            <a:pPr>
              <a:defRPr/>
            </a:pPr>
            <a:fld id="{DD540A8A-67B0-49AB-B6E0-090133FFE1B1}" type="slidenum">
              <a:rPr lang="en-US" altLang="en-US" smtClean="0"/>
              <a:pPr>
                <a:defRPr/>
              </a:pPr>
              <a:t>9</a:t>
            </a:fld>
            <a:endParaRPr lang="en-US" altLang="en-US"/>
          </a:p>
        </p:txBody>
      </p:sp>
      <p:pic>
        <p:nvPicPr>
          <p:cNvPr id="1026"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18" y="3076600"/>
            <a:ext cx="727728" cy="727728"/>
          </a:xfrm>
          <a:prstGeom prst="rect">
            <a:avLst/>
          </a:prstGeom>
          <a:noFill/>
        </p:spPr>
      </p:pic>
    </p:spTree>
    <p:extLst>
      <p:ext uri="{BB962C8B-B14F-4D97-AF65-F5344CB8AC3E}">
        <p14:creationId xmlns:p14="http://schemas.microsoft.com/office/powerpoint/2010/main" val="1063107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vadinimas ir paantraste">
  <a:themeElements>
    <a:clrScheme name="">
      <a:dk1>
        <a:srgbClr val="6B7985"/>
      </a:dk1>
      <a:lt1>
        <a:srgbClr val="FFFFFF"/>
      </a:lt1>
      <a:dk2>
        <a:srgbClr val="000000"/>
      </a:dk2>
      <a:lt2>
        <a:srgbClr val="808080"/>
      </a:lt2>
      <a:accent1>
        <a:srgbClr val="6B7985"/>
      </a:accent1>
      <a:accent2>
        <a:srgbClr val="333399"/>
      </a:accent2>
      <a:accent3>
        <a:srgbClr val="FFFFFF"/>
      </a:accent3>
      <a:accent4>
        <a:srgbClr val="5A6671"/>
      </a:accent4>
      <a:accent5>
        <a:srgbClr val="BABEC2"/>
      </a:accent5>
      <a:accent6>
        <a:srgbClr val="2D2D8A"/>
      </a:accent6>
      <a:hlink>
        <a:srgbClr val="009999"/>
      </a:hlink>
      <a:folHlink>
        <a:srgbClr val="99CC00"/>
      </a:folHlink>
    </a:clrScheme>
    <a:fontScheme name="Pavadinimas ir paantraste">
      <a:majorFont>
        <a:latin typeface="Segoe UI Bold"/>
        <a:ea typeface="Arial Unicode MS"/>
        <a:cs typeface="Arial Unicode MS"/>
      </a:majorFont>
      <a:minorFont>
        <a:latin typeface="Segoe UI Bold"/>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B7985"/>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tab pos="1066800" algn="l"/>
          </a:tabLst>
          <a:defRPr kumimoji="0" lang="en-US" sz="2600" b="1" i="0" u="none" strike="noStrike" cap="none" normalizeH="0" baseline="0">
            <a:ln>
              <a:noFill/>
            </a:ln>
            <a:solidFill>
              <a:srgbClr val="6B7985"/>
            </a:solidFill>
            <a:effectLst/>
            <a:latin typeface="Helvetica Neue" pitchFamily="-84" charset="0"/>
            <a:ea typeface="Arial Unicode MS" pitchFamily="-84" charset="0"/>
            <a:cs typeface="Arial Unicode MS" pitchFamily="-84" charset="0"/>
            <a:sym typeface="Helvetica Neue" pitchFamily="-84" charset="0"/>
          </a:defRPr>
        </a:defPPr>
      </a:lstStyle>
    </a:spDef>
    <a:lnDef>
      <a:spPr bwMode="auto">
        <a:xfrm>
          <a:off x="0" y="0"/>
          <a:ext cx="1" cy="1"/>
        </a:xfrm>
        <a:custGeom>
          <a:avLst/>
          <a:gdLst/>
          <a:ahLst/>
          <a:cxnLst/>
          <a:rect l="0" t="0" r="0" b="0"/>
          <a:pathLst/>
        </a:custGeom>
        <a:solidFill>
          <a:srgbClr val="6B7985"/>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tab pos="1066800" algn="l"/>
          </a:tabLst>
          <a:defRPr kumimoji="0" lang="en-US" sz="2600" b="1" i="0" u="none" strike="noStrike" cap="none" normalizeH="0" baseline="0">
            <a:ln>
              <a:noFill/>
            </a:ln>
            <a:solidFill>
              <a:srgbClr val="6B7985"/>
            </a:solidFill>
            <a:effectLst/>
            <a:latin typeface="Helvetica Neue" pitchFamily="-84" charset="0"/>
            <a:ea typeface="Arial Unicode MS" pitchFamily="-84" charset="0"/>
            <a:cs typeface="Arial Unicode MS" pitchFamily="-84" charset="0"/>
            <a:sym typeface="Helvetica Neue" pitchFamily="-84" charset="0"/>
          </a:defRPr>
        </a:defPPr>
      </a:lstStyle>
    </a:lnDef>
  </a:objectDefaults>
  <a:extraClrSchemeLst>
    <a:extraClrScheme>
      <a:clrScheme name="Pavadinimas ir paantras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7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8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vadinimas virsuje kaireje">
  <a:themeElements>
    <a:clrScheme name="">
      <a:dk1>
        <a:srgbClr val="6B7985"/>
      </a:dk1>
      <a:lt1>
        <a:srgbClr val="FFFFFF"/>
      </a:lt1>
      <a:dk2>
        <a:srgbClr val="000000"/>
      </a:dk2>
      <a:lt2>
        <a:srgbClr val="808080"/>
      </a:lt2>
      <a:accent1>
        <a:srgbClr val="6B7985"/>
      </a:accent1>
      <a:accent2>
        <a:srgbClr val="333399"/>
      </a:accent2>
      <a:accent3>
        <a:srgbClr val="FFFFFF"/>
      </a:accent3>
      <a:accent4>
        <a:srgbClr val="5A6671"/>
      </a:accent4>
      <a:accent5>
        <a:srgbClr val="BABEC2"/>
      </a:accent5>
      <a:accent6>
        <a:srgbClr val="2D2D8A"/>
      </a:accent6>
      <a:hlink>
        <a:srgbClr val="009999"/>
      </a:hlink>
      <a:folHlink>
        <a:srgbClr val="99CC00"/>
      </a:folHlink>
    </a:clrScheme>
    <a:fontScheme name="Pavadinimas virsuje kaireje">
      <a:majorFont>
        <a:latin typeface="Segoe UI Bold"/>
        <a:ea typeface="Arial Unicode MS"/>
        <a:cs typeface="Arial Unicode MS"/>
      </a:majorFont>
      <a:minorFont>
        <a:latin typeface="Helvetica Neue"/>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B7985"/>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tab pos="1066800" algn="l"/>
          </a:tabLst>
          <a:defRPr kumimoji="0" lang="en-US" sz="2600" b="1" i="0" u="none" strike="noStrike" cap="none" normalizeH="0" baseline="0">
            <a:ln>
              <a:noFill/>
            </a:ln>
            <a:solidFill>
              <a:srgbClr val="6B7985"/>
            </a:solidFill>
            <a:effectLst/>
            <a:latin typeface="Helvetica Neue" pitchFamily="-84" charset="0"/>
            <a:ea typeface="Arial Unicode MS" pitchFamily="-84" charset="0"/>
            <a:cs typeface="Arial Unicode MS" pitchFamily="-84" charset="0"/>
            <a:sym typeface="Helvetica Neue" pitchFamily="-84" charset="0"/>
          </a:defRPr>
        </a:defPPr>
      </a:lstStyle>
    </a:spDef>
    <a:lnDef>
      <a:spPr bwMode="auto">
        <a:xfrm>
          <a:off x="0" y="0"/>
          <a:ext cx="1" cy="1"/>
        </a:xfrm>
        <a:custGeom>
          <a:avLst/>
          <a:gdLst/>
          <a:ahLst/>
          <a:cxnLst/>
          <a:rect l="0" t="0" r="0" b="0"/>
          <a:pathLst/>
        </a:custGeom>
        <a:solidFill>
          <a:srgbClr val="6B7985"/>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tab pos="1066800" algn="l"/>
          </a:tabLst>
          <a:defRPr kumimoji="0" lang="en-US" sz="2600" b="1" i="0" u="none" strike="noStrike" cap="none" normalizeH="0" baseline="0">
            <a:ln>
              <a:noFill/>
            </a:ln>
            <a:solidFill>
              <a:srgbClr val="6B7985"/>
            </a:solidFill>
            <a:effectLst/>
            <a:latin typeface="Helvetica Neue" pitchFamily="-84" charset="0"/>
            <a:ea typeface="Arial Unicode MS" pitchFamily="-84" charset="0"/>
            <a:cs typeface="Arial Unicode MS" pitchFamily="-84" charset="0"/>
            <a:sym typeface="Helvetica Neue" pitchFamily="-84" charset="0"/>
          </a:defRPr>
        </a:defPPr>
      </a:lstStyle>
    </a:lnDef>
  </a:objectDefaults>
  <a:extraClrSchemeLst>
    <a:extraClrScheme>
      <a:clrScheme name="Pavadinimas virsuje kairej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5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6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9957</TotalTime>
  <Pages>0</Pages>
  <Words>5372</Words>
  <Characters>0</Characters>
  <Application>Microsoft Office PowerPoint</Application>
  <PresentationFormat>Pasirinktinai</PresentationFormat>
  <Lines>0</Lines>
  <Paragraphs>609</Paragraphs>
  <Slides>66</Slides>
  <Notes>8</Notes>
  <HiddenSlides>0</HiddenSlides>
  <MMClips>0</MMClips>
  <ScaleCrop>false</ScaleCrop>
  <HeadingPairs>
    <vt:vector size="6" baseType="variant">
      <vt:variant>
        <vt:lpstr>Naudojami šriftai</vt:lpstr>
      </vt:variant>
      <vt:variant>
        <vt:i4>10</vt:i4>
      </vt:variant>
      <vt:variant>
        <vt:lpstr>Tema</vt:lpstr>
      </vt:variant>
      <vt:variant>
        <vt:i4>11</vt:i4>
      </vt:variant>
      <vt:variant>
        <vt:lpstr>Skaidrių pavadinimai</vt:lpstr>
      </vt:variant>
      <vt:variant>
        <vt:i4>66</vt:i4>
      </vt:variant>
    </vt:vector>
  </HeadingPairs>
  <TitlesOfParts>
    <vt:vector size="87" baseType="lpstr">
      <vt:lpstr>Arial Unicode MS</vt:lpstr>
      <vt:lpstr>MS PGothic</vt:lpstr>
      <vt:lpstr>Arial</vt:lpstr>
      <vt:lpstr>Bookman Old Style</vt:lpstr>
      <vt:lpstr>Calibri</vt:lpstr>
      <vt:lpstr>Calibri Light</vt:lpstr>
      <vt:lpstr>Helvetica Neue</vt:lpstr>
      <vt:lpstr>Monotype Corsiva</vt:lpstr>
      <vt:lpstr>Segoe UI Bold</vt:lpstr>
      <vt:lpstr>Times New Roman</vt:lpstr>
      <vt:lpstr>Pavadinimas ir paantraste</vt:lpstr>
      <vt:lpstr>Pavadinimas virsuje kaireje</vt:lpstr>
      <vt:lpstr>„Office“ tema</vt:lpstr>
      <vt:lpstr>1_„Office“ tema</vt:lpstr>
      <vt:lpstr>2_„Office“ tema</vt:lpstr>
      <vt:lpstr>3_„Office“ tema</vt:lpstr>
      <vt:lpstr>4_„Office“ tema</vt:lpstr>
      <vt:lpstr>5_„Office“ tema</vt:lpstr>
      <vt:lpstr>6_„Office“ tema</vt:lpstr>
      <vt:lpstr>7_„Office“ tema</vt:lpstr>
      <vt:lpstr>8_„Office“ tema</vt:lpstr>
      <vt:lpstr>SVEIKATOS IR  LYTIŠKUMO UGDYMO BEI RENGIMO ŠEIMAI (SLURŠ) BENDROSIOS PROGRAMOS ĮGYVENDINIMAS</vt:lpstr>
      <vt:lpstr>Pasirengimas patikrai</vt:lpstr>
      <vt:lpstr>Pasirengimas patikrai</vt:lpstr>
      <vt:lpstr>Patikros aspektai</vt:lpstr>
      <vt:lpstr>Patikros aspektai</vt:lpstr>
      <vt:lpstr>       Pasirengimas įgyvendinti SLURŠ bendrąją programą</vt:lpstr>
      <vt:lpstr>„PowerPoint“ pateiktis</vt:lpstr>
      <vt:lpstr>Programos įgyvendinimo komandos  sudėtis</vt:lpstr>
      <vt:lpstr>„PowerPoint“ pateiktis</vt:lpstr>
      <vt:lpstr>SLURŠ programos įgyvendinimo  koordinatoriaus pareigybė </vt:lpstr>
      <vt:lpstr>„PowerPoint“ pateiktis</vt:lpstr>
      <vt:lpstr>„PowerPoint“ pateiktis</vt:lpstr>
      <vt:lpstr> Mokyklos svarstė galimus Programos įgyvendinimo būdus: </vt:lpstr>
      <vt:lpstr>            Mokykla, atsižvelgdama į savo poreikius             ir galimybes, pasirinko vieną SLURŠ programos             įgyvendinimo modelį:  </vt:lpstr>
      <vt:lpstr>„PowerPoint“ pateiktis</vt:lpstr>
      <vt:lpstr>Pavyzdys</vt:lpstr>
      <vt:lpstr>Pavyzdys</vt:lpstr>
      <vt:lpstr>„PowerPoint“ pateiktis</vt:lpstr>
      <vt:lpstr>„PowerPoint“ pateiktis</vt:lpstr>
      <vt:lpstr>„PowerPoint“ pateiktis</vt:lpstr>
      <vt:lpstr>Susitarimai dėl prioritetinės programos įgyvendinimo sričių</vt:lpstr>
      <vt:lpstr>Mokinių poreikių ir pasiektų rezultatų refleksija  </vt:lpstr>
      <vt:lpstr>Kaip NVO ir kiti prisideda prie programos įgyvendinimo</vt:lpstr>
      <vt:lpstr>Mokinių tėvų įtraukimas į SLURŠ programą</vt:lpstr>
      <vt:lpstr>  Mokinių tėvų įtraukimas į SLURŠ programą</vt:lpstr>
      <vt:lpstr>  Mokinių tėvų įtraukimas į SLURŠ programą</vt:lpstr>
      <vt:lpstr>  Mokinių tėvų įtraukimas į SLURŠ programą</vt:lpstr>
      <vt:lpstr>  Mokinių tėvų įtraukimas į SLURŠ programą</vt:lpstr>
      <vt:lpstr>Mokinių tėvų įtraukimas į SLURŠ programą        </vt:lpstr>
      <vt:lpstr>  Mokinių tėvų įtraukimas į SLURŠ programą</vt:lpstr>
      <vt:lpstr>  Mokinių tėvų įtraukimas į SLURŠ programą  </vt:lpstr>
      <vt:lpstr>Švietimo pagalbos tarnybos / švietimo centro / švietimo padalinio specialistų pagalba</vt:lpstr>
      <vt:lpstr>Kitos programos padedančios įgyvendinti SLURŠ </vt:lpstr>
      <vt:lpstr>Kitos programos padedančios įgyvendinti SLURŠ </vt:lpstr>
      <vt:lpstr>Kitos programos padedančios įgyvendinti SLURŠ </vt:lpstr>
      <vt:lpstr>Mokymosi metodai, kuriais įgyvendinama SLURŠ</vt:lpstr>
      <vt:lpstr>Mokymosi metodai, kuriais įgyvendinama SLURŠ</vt:lpstr>
      <vt:lpstr>Mokymosi metodai, kuriais įgyvendinama SLURŠ</vt:lpstr>
      <vt:lpstr>„PowerPoint“ pateiktis</vt:lpstr>
      <vt:lpstr>„PowerPoint“ pateiktis</vt:lpstr>
      <vt:lpstr>„PowerPoint“ pateiktis</vt:lpstr>
      <vt:lpstr>„PowerPoint“ pateiktis</vt:lpstr>
      <vt:lpstr>„PowerPoint“ pateiktis</vt:lpstr>
      <vt:lpstr>„PowerPoint“ pateiktis</vt:lpstr>
      <vt:lpstr>„PowerPoint“ pateiktis</vt:lpstr>
      <vt:lpstr>Problemos</vt:lpstr>
      <vt:lpstr>Problemos</vt:lpstr>
      <vt:lpstr>Problemos</vt:lpstr>
      <vt:lpstr>Problemos</vt:lpstr>
      <vt:lpstr>Problemos</vt:lpstr>
      <vt:lpstr>Problemos</vt:lpstr>
      <vt:lpstr>Problemos</vt:lpstr>
      <vt:lpstr>Problemos</vt:lpstr>
      <vt:lpstr>„PowerPoint“ pateiktis</vt:lpstr>
      <vt:lpstr>„PowerPoint“ pateiktis</vt:lpstr>
      <vt:lpstr> Išvados ir siūlymai</vt:lpstr>
      <vt:lpstr>„PowerPoint“ pateiktis</vt:lpstr>
      <vt:lpstr>„PowerPoint“ pateiktis</vt:lpstr>
      <vt:lpstr>Problemos</vt:lpstr>
      <vt:lpstr>Problemos</vt:lpstr>
      <vt:lpstr>Problemos</vt:lpstr>
      <vt:lpstr>Problemos</vt:lpstr>
      <vt:lpstr> Siūloma:</vt:lpstr>
      <vt:lpstr>„PowerPoint“ pateiktis</vt:lpstr>
      <vt:lpstr>AČIŪ</vt:lpstr>
      <vt:lpstr>GRAŽIŲ    ŠVENČIŲ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Švietimo reformos rezultatai</dc:title>
  <dc:creator>Daumante</dc:creator>
  <cp:lastModifiedBy>Julija Sinicienė</cp:lastModifiedBy>
  <cp:revision>814</cp:revision>
  <cp:lastPrinted>2017-03-10T07:17:31Z</cp:lastPrinted>
  <dcterms:modified xsi:type="dcterms:W3CDTF">2019-01-07T08:06:37Z</dcterms:modified>
</cp:coreProperties>
</file>