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8" r:id="rId4"/>
    <p:sldId id="257" r:id="rId5"/>
    <p:sldId id="259" r:id="rId6"/>
    <p:sldId id="260" r:id="rId7"/>
    <p:sldId id="261" r:id="rId8"/>
    <p:sldId id="262" r:id="rId9"/>
    <p:sldId id="267" r:id="rId10"/>
    <p:sldId id="263" r:id="rId11"/>
    <p:sldId id="264" r:id="rId12"/>
    <p:sldId id="268" r:id="rId13"/>
    <p:sldId id="266" r:id="rId14"/>
    <p:sldId id="265" r:id="rId15"/>
    <p:sldId id="269" r:id="rId16"/>
    <p:sldId id="270" r:id="rId17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os vietos rezervavimo ženklas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17" name="Poraštės vietos rezervavimo ženklas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29" name="Skaidrės numerio vietos rezervavimo ženklas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  <p:sp>
        <p:nvSpPr>
          <p:cNvPr id="32" name="Stačiakampis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Stačiakampis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Stačiakampis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Stačiakampis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Stačiakampis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Antraštė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9" name="Paantraštė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lt-LT" smtClean="0"/>
              <a:t>Spustelėkite ruošinio paantraštės stiliui keisti</a:t>
            </a:r>
            <a:endParaRPr kumimoji="0" lang="en-US"/>
          </a:p>
        </p:txBody>
      </p:sp>
      <p:sp>
        <p:nvSpPr>
          <p:cNvPr id="56" name="Stačiakampis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Stačiakampis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Stačiakampis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Stačiakampis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aisva forma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Laisva forma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Laisva forma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Laisva forma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Laisva forma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Laisva forma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Laisva forma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Laisva forma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Laisva forma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Laisva forma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Laisva forma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Laisva forma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Laisva forma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Laisva forma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Laisva forma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  <p:sp>
        <p:nvSpPr>
          <p:cNvPr id="7" name="Stačiakampis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8" name="Stačiakampis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ačiakampis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Stačiakampis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Stačiakampis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Stačiakampis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tačiakampis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5" name="Turinio vietos rezervavimo ženklas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  <p:sp>
        <p:nvSpPr>
          <p:cNvPr id="16" name="Stačiakampis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Stačiakampis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Stačiakampis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Stačiakampis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Stačiakampis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Stačiakampis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tačiakampis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Stačiakampis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Stačiakampis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ačiakampis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Tiesioji jungtis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ė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Tiesioji jungtis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Tiesioji jungtis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Tiesioji jungtis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Antraštė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lt-LT" smtClean="0"/>
              <a:t>Spustelėkite piktogramą, jei norite įtraukti paveikslėlį</a:t>
            </a:r>
            <a:endParaRPr kumimoji="0" lang="en-US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grpSp>
        <p:nvGrpSpPr>
          <p:cNvPr id="14" name="Grupė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Tiesioji jungtis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Tiesioji jungtis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Tiesioji jungtis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ė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Tiesioji jungtis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Tiesioji jungtis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Tiesioji jungtis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čiakampis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Stačiakampis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ačiakampis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tačiakampis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Stačiakampis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Stačiakampis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Stačiakampis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Stačiakampis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Stačiakampis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Pavadinimo vietos rezervavimo ženklas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13" name="Teksto vietos rezervavimo ženklas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  <a:p>
            <a:pPr lvl="1" eaLnBrk="1" latinLnBrk="0" hangingPunct="1"/>
            <a:r>
              <a:rPr kumimoji="0" lang="lt-LT" smtClean="0"/>
              <a:t>Antras lygmuo</a:t>
            </a:r>
          </a:p>
          <a:p>
            <a:pPr lvl="2" eaLnBrk="1" latinLnBrk="0" hangingPunct="1"/>
            <a:r>
              <a:rPr kumimoji="0" lang="lt-LT" smtClean="0"/>
              <a:t>Trečias lygmuo</a:t>
            </a:r>
          </a:p>
          <a:p>
            <a:pPr lvl="3" eaLnBrk="1" latinLnBrk="0" hangingPunct="1"/>
            <a:r>
              <a:rPr kumimoji="0" lang="lt-LT" smtClean="0"/>
              <a:t>Ketvirtas lygmuo</a:t>
            </a:r>
          </a:p>
          <a:p>
            <a:pPr lvl="4" eaLnBrk="1" latinLnBrk="0" hangingPunct="1"/>
            <a:r>
              <a:rPr kumimoji="0" lang="lt-LT" smtClean="0"/>
              <a:t>Penktas lygmuo</a:t>
            </a:r>
            <a:endParaRPr kumimoji="0" lang="en-US"/>
          </a:p>
        </p:txBody>
      </p:sp>
      <p:sp>
        <p:nvSpPr>
          <p:cNvPr id="14" name="Datos vietos rezervavimo ženklas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E2DACC6-C0DD-429D-9F50-D799B73660A0}" type="datetimeFigureOut">
              <a:rPr lang="lt-LT" smtClean="0"/>
              <a:pPr/>
              <a:t>2017-10-11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lt-LT"/>
          </a:p>
        </p:txBody>
      </p:sp>
      <p:sp>
        <p:nvSpPr>
          <p:cNvPr id="23" name="Skaidrės numerio vietos rezervavimo ženklas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406FE10-1EB7-4F59-AB48-AF2215517DC6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8143932" cy="857256"/>
          </a:xfrm>
        </p:spPr>
        <p:txBody>
          <a:bodyPr/>
          <a:lstStyle/>
          <a:p>
            <a:r>
              <a:rPr lang="lt-LT" dirty="0" smtClean="0"/>
              <a:t>Kiek valios</a:t>
            </a:r>
            <a:r>
              <a:rPr lang="en-US" dirty="0" smtClean="0"/>
              <a:t>-</a:t>
            </a:r>
            <a:r>
              <a:rPr lang="lt-LT" dirty="0" smtClean="0"/>
              <a:t> tiek ir žmogaus</a:t>
            </a:r>
            <a:endParaRPr lang="lt-LT" dirty="0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571472" y="1428736"/>
            <a:ext cx="8072494" cy="5000660"/>
          </a:xfrm>
        </p:spPr>
        <p:txBody>
          <a:bodyPr>
            <a:normAutofit/>
          </a:bodyPr>
          <a:lstStyle/>
          <a:p>
            <a:r>
              <a:rPr lang="lt-LT" sz="4200" dirty="0" smtClean="0"/>
              <a:t>                         Uždaviniai </a:t>
            </a:r>
          </a:p>
          <a:p>
            <a:pPr marL="514350" indent="-514350">
              <a:buAutoNum type="arabicPeriod"/>
            </a:pPr>
            <a:r>
              <a:rPr lang="lt-LT" sz="4200" dirty="0" smtClean="0"/>
              <a:t>Susipažins su sąvoka valia, suskirstys 8  veiklas į 2 grupes, pasirinkimą pagrįs.</a:t>
            </a:r>
          </a:p>
          <a:p>
            <a:pPr marL="514350" indent="-514350">
              <a:buAutoNum type="arabicPeriod"/>
            </a:pPr>
            <a:r>
              <a:rPr lang="en-US" sz="4200" dirty="0" err="1" smtClean="0"/>
              <a:t>Atlik</a:t>
            </a:r>
            <a:r>
              <a:rPr lang="lt-LT" sz="4200" dirty="0" smtClean="0"/>
              <a:t>ę testą</a:t>
            </a:r>
            <a:r>
              <a:rPr lang="en-US" sz="4200" dirty="0" smtClean="0"/>
              <a:t>,</a:t>
            </a:r>
            <a:r>
              <a:rPr lang="lt-LT" sz="4200" dirty="0" smtClean="0"/>
              <a:t> nusistatys valios stiprumą.</a:t>
            </a:r>
          </a:p>
          <a:p>
            <a:pPr marL="514350" indent="-514350">
              <a:buAutoNum type="arabicPeriod"/>
            </a:pPr>
            <a:endParaRPr lang="lt-LT" dirty="0"/>
          </a:p>
          <a:p>
            <a:pPr marL="514350" indent="-514350"/>
            <a:r>
              <a:rPr lang="lt-LT" dirty="0" smtClean="0"/>
              <a:t>Parengė psichologė </a:t>
            </a:r>
          </a:p>
          <a:p>
            <a:pPr marL="514350" indent="-514350"/>
            <a:r>
              <a:rPr lang="lt-LT" dirty="0" smtClean="0"/>
              <a:t>Loreta </a:t>
            </a:r>
            <a:r>
              <a:rPr lang="lt-LT" dirty="0" err="1" smtClean="0"/>
              <a:t>Vaškelytė-Lukoševičienė</a:t>
            </a:r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Kokia yra valios kliūtis?</a:t>
            </a:r>
            <a:endParaRPr lang="lt-LT" dirty="0"/>
          </a:p>
        </p:txBody>
      </p:sp>
      <p:pic>
        <p:nvPicPr>
          <p:cNvPr id="19458" name="Picture 2" descr="C:\Users\User\AppData\Local\Microsoft\Windows\INetCache\IE\YSRK70QD\200px-Grizzly_Denali_Crop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43116"/>
            <a:ext cx="4984776" cy="3140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z="6000" dirty="0" smtClean="0"/>
              <a:t>Valios stabdžiai</a:t>
            </a:r>
            <a:endParaRPr lang="lt-LT" sz="6000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sz="5400" dirty="0" smtClean="0"/>
              <a:t>Baimė </a:t>
            </a:r>
          </a:p>
          <a:p>
            <a:r>
              <a:rPr lang="lt-LT" sz="5400" dirty="0" smtClean="0"/>
              <a:t>Abejonės</a:t>
            </a:r>
          </a:p>
          <a:p>
            <a:r>
              <a:rPr lang="lt-LT" sz="5400" dirty="0" smtClean="0"/>
              <a:t>Nepasitikėjimas savimi</a:t>
            </a:r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lt-LT" sz="3600" dirty="0" smtClean="0"/>
              <a:t>Testo atsakymai</a:t>
            </a:r>
            <a:endParaRPr lang="lt-LT" sz="3600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lnSpcReduction="10000"/>
          </a:bodyPr>
          <a:lstStyle/>
          <a:p>
            <a:r>
              <a:rPr lang="lt-LT" sz="2800" dirty="0"/>
              <a:t>Jeigu surinkai </a:t>
            </a:r>
            <a:r>
              <a:rPr lang="lt-LT" sz="2800" b="1" dirty="0"/>
              <a:t>nuo </a:t>
            </a:r>
            <a:r>
              <a:rPr lang="lt-LT" sz="4400" b="1" dirty="0"/>
              <a:t>22</a:t>
            </a:r>
            <a:r>
              <a:rPr lang="lt-LT" sz="2800" b="1" dirty="0"/>
              <a:t> iki </a:t>
            </a:r>
            <a:r>
              <a:rPr lang="lt-LT" sz="3600" b="1" dirty="0"/>
              <a:t>33</a:t>
            </a:r>
            <a:r>
              <a:rPr lang="lt-LT" sz="2800" b="1" dirty="0"/>
              <a:t> taškų</a:t>
            </a:r>
            <a:r>
              <a:rPr lang="lt-LT" sz="2800" dirty="0"/>
              <a:t> – su tavo valia viskas tvarkoje! Esi valingas žmogus, kuriuo galima pasikliauti, nes nepavesi.</a:t>
            </a:r>
          </a:p>
          <a:p>
            <a:r>
              <a:rPr lang="lt-LT" sz="2800" dirty="0"/>
              <a:t>Jeigu surinkai </a:t>
            </a:r>
            <a:r>
              <a:rPr lang="lt-LT" sz="2800" b="1" dirty="0"/>
              <a:t>nuo </a:t>
            </a:r>
            <a:r>
              <a:rPr lang="lt-LT" sz="4000" b="1" dirty="0"/>
              <a:t>13</a:t>
            </a:r>
            <a:r>
              <a:rPr lang="lt-LT" sz="2800" b="1" dirty="0"/>
              <a:t> iki </a:t>
            </a:r>
            <a:r>
              <a:rPr lang="lt-LT" sz="4000" b="1" dirty="0"/>
              <a:t>21</a:t>
            </a:r>
            <a:r>
              <a:rPr lang="lt-LT" sz="2800" b="1" dirty="0"/>
              <a:t> taško</a:t>
            </a:r>
            <a:r>
              <a:rPr lang="lt-LT" sz="2800" dirty="0"/>
              <a:t>, tavo valios galios išvystytos vidutiniškai. </a:t>
            </a:r>
            <a:r>
              <a:rPr lang="lt-LT" sz="2800" dirty="0" smtClean="0"/>
              <a:t>Tu </a:t>
            </a:r>
            <a:r>
              <a:rPr lang="lt-LT" sz="2800" dirty="0"/>
              <a:t>atliksi tai, ką tave įpareigojo padaryti, bet savo iniciatyva papildomų įsipareigojimų neprisiimsi</a:t>
            </a:r>
            <a:r>
              <a:rPr lang="lt-LT" sz="2800" dirty="0" smtClean="0"/>
              <a:t>.</a:t>
            </a:r>
          </a:p>
          <a:p>
            <a:r>
              <a:rPr lang="lt-LT" sz="2800" dirty="0"/>
              <a:t>Jeigu surinkai </a:t>
            </a:r>
            <a:r>
              <a:rPr lang="lt-LT" sz="4000" b="1" dirty="0"/>
              <a:t>12</a:t>
            </a:r>
            <a:r>
              <a:rPr lang="lt-LT" sz="2800" b="1" dirty="0"/>
              <a:t> ar mažiau taškų,</a:t>
            </a:r>
            <a:r>
              <a:rPr lang="lt-LT" sz="2800" dirty="0"/>
              <a:t> tau reikėtų susirūpinti savo valios stiprinimu. </a:t>
            </a:r>
            <a:r>
              <a:rPr lang="lt-LT" sz="2800" dirty="0" smtClean="0"/>
              <a:t>Pasistenk </a:t>
            </a:r>
            <a:r>
              <a:rPr lang="lt-LT" sz="2800" dirty="0"/>
              <a:t>pažvelgti į save tarsi iš šalies ir pabandyk bent ką nors pakeisti. Ir neabejok tavo pastangos padarys tave valingu žmogumi.</a:t>
            </a:r>
          </a:p>
          <a:p>
            <a:endParaRPr lang="lt-LT" sz="2800" dirty="0" smtClean="0"/>
          </a:p>
          <a:p>
            <a:endParaRPr lang="lt-LT" dirty="0"/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Keletas valios ugdymo pratimų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S</a:t>
            </a:r>
            <a:r>
              <a:rPr lang="lt-LT" dirty="0" smtClean="0"/>
              <a:t>varbiausia gerai išsimiegokite.</a:t>
            </a:r>
          </a:p>
          <a:p>
            <a:r>
              <a:rPr lang="lt-LT" dirty="0" smtClean="0"/>
              <a:t>Sportuokite.</a:t>
            </a:r>
          </a:p>
          <a:p>
            <a:r>
              <a:rPr lang="lt-LT" dirty="0" smtClean="0"/>
              <a:t>Maitinkitės reguliariai.</a:t>
            </a:r>
          </a:p>
          <a:p>
            <a:r>
              <a:rPr lang="lt-LT" dirty="0" smtClean="0"/>
              <a:t>Įsidėkite į kišenę skanėstą ir stenkitės visą dieną jo nesuvalgyti, kad ir kaip norėtumėte.</a:t>
            </a:r>
          </a:p>
          <a:p>
            <a:r>
              <a:rPr lang="lt-LT" dirty="0" smtClean="0"/>
              <a:t>Darykite nereikšmingą darbą, kad ir koks kvailas jis beatrodytų.</a:t>
            </a:r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5654692"/>
          </a:xfrm>
        </p:spPr>
        <p:txBody>
          <a:bodyPr>
            <a:normAutofit/>
          </a:bodyPr>
          <a:lstStyle/>
          <a:p>
            <a:r>
              <a:rPr lang="lt-LT" dirty="0" smtClean="0"/>
              <a:t>Ugdykime valią, o kai ji stiprėja - padeda mums. Pasiekę užsibrėžtą tikslą, mes pajuntame pasitikėjimą savimi, kūrybinį džiaugsmą, ir galime imtis naujų tikslų. 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29566" cy="4059944"/>
          </a:xfrm>
        </p:spPr>
        <p:txBody>
          <a:bodyPr/>
          <a:lstStyle/>
          <a:p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>Raskite gerą žodį savo klasės draugui.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Iki </a:t>
            </a:r>
            <a:r>
              <a:rPr lang="en-US" dirty="0" err="1" smtClean="0"/>
              <a:t>kito</a:t>
            </a:r>
            <a:r>
              <a:rPr lang="lt-LT" dirty="0" smtClean="0"/>
              <a:t> susitikimo</a:t>
            </a:r>
            <a:endParaRPr lang="lt-LT" dirty="0"/>
          </a:p>
        </p:txBody>
      </p:sp>
      <p:pic>
        <p:nvPicPr>
          <p:cNvPr id="20482" name="Picture 2" descr="http://m.oxcdn.lt/uploads/text/20131105111642_BAk_Mh_3340311110-sneakerballs_smil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6543536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sz="2800" b="1" dirty="0" smtClean="0"/>
              <a:t>MOKINIŲ PASIEKIMAI, TURINIO DĖMENYS</a:t>
            </a:r>
            <a:r>
              <a:rPr lang="en-US" sz="2800" b="1" dirty="0" smtClean="0"/>
              <a:t>. </a:t>
            </a:r>
            <a:br>
              <a:rPr lang="en-US" sz="2800" b="1" dirty="0" smtClean="0"/>
            </a:br>
            <a:r>
              <a:rPr lang="en-US" sz="2800" b="1" dirty="0" smtClean="0"/>
              <a:t>9-10 </a:t>
            </a:r>
            <a:r>
              <a:rPr lang="en-US" sz="2800" b="1" dirty="0" err="1" smtClean="0"/>
              <a:t>kl</a:t>
            </a:r>
            <a:r>
              <a:rPr lang="en-US" sz="2800" b="1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Turinio vietos rezervavimo ženklas 3"/>
          <p:cNvGraphicFramePr>
            <a:graphicFrameLocks noGrp="1"/>
          </p:cNvGraphicFramePr>
          <p:nvPr>
            <p:ph idx="1"/>
          </p:nvPr>
        </p:nvGraphicFramePr>
        <p:xfrm>
          <a:off x="357159" y="1737360"/>
          <a:ext cx="8643997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799"/>
                <a:gridCol w="3457599"/>
                <a:gridCol w="3457599"/>
              </a:tblGrid>
              <a:tr h="226388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Mokini</a:t>
                      </a:r>
                      <a:r>
                        <a:rPr lang="lt-LT" sz="2400" dirty="0" smtClean="0"/>
                        <a:t>ų</a:t>
                      </a:r>
                      <a:r>
                        <a:rPr lang="lt-LT" sz="2400" baseline="0" dirty="0" smtClean="0"/>
                        <a:t> pasiekimai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Nuostatos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Gebėjimai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Žinios ir supratimas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3.3. </a:t>
                      </a:r>
                      <a:r>
                        <a:rPr lang="en-US" sz="2400" dirty="0" err="1" smtClean="0">
                          <a:latin typeface="Times New Roman"/>
                          <a:ea typeface="Times New Roman"/>
                        </a:rPr>
                        <a:t>Savitvarda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lt-LT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Stiprinti valią.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t-LT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Kryptingai ir atkakliai siekia užsibrėžto tikslo.</a:t>
                      </a:r>
                      <a:endParaRPr kumimoji="0" lang="en-U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lt-LT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Nurodo galimas kliūtis siekiant užsibrėžtų tikslų, numato jų įveikimo būdus.</a:t>
                      </a:r>
                      <a:endParaRPr kumimoji="0" lang="en-U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lt-LT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Nurodo, kad atkaklumas padeda įveikti kliūtis, atskleisti savo potencialias galias, patirti pasitenkinimą. </a:t>
                      </a:r>
                      <a:endParaRPr kumimoji="0" lang="en-U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5583254"/>
          </a:xfrm>
        </p:spPr>
        <p:txBody>
          <a:bodyPr>
            <a:normAutofit/>
          </a:bodyPr>
          <a:lstStyle/>
          <a:p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>Valia – žmogaus vidinė galia, kuri skatina veikti ir siekti tikslų.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/>
          </a:bodyPr>
          <a:lstStyle/>
          <a:p>
            <a:r>
              <a:rPr lang="fi-FI" b="1" dirty="0" smtClean="0"/>
              <a:t/>
            </a:r>
            <a:br>
              <a:rPr lang="fi-FI" b="1" dirty="0" smtClean="0"/>
            </a:br>
            <a:r>
              <a:rPr lang="fi-FI" dirty="0" smtClean="0"/>
              <a:t>Ką reiškia turėti valią?</a:t>
            </a:r>
            <a:endParaRPr lang="fi-FI" dirty="0"/>
          </a:p>
        </p:txBody>
      </p:sp>
      <p:pic>
        <p:nvPicPr>
          <p:cNvPr id="1026" name="Picture 2" descr="C:\Users\User\AppData\Local\Microsoft\Windows\INetCache\IE\ALBWLCW2\klaustukas51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857496"/>
            <a:ext cx="3333752" cy="3569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/>
          <a:lstStyle/>
          <a:p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>1. Apibūdinkite žmogų, kuris turi valią.</a:t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>2. Apibūdinkite bevalį žmogų.</a:t>
            </a:r>
            <a:br>
              <a:rPr lang="lt-LT" dirty="0" smtClean="0"/>
            </a:br>
            <a:r>
              <a:rPr lang="lt-LT" dirty="0"/>
              <a:t/>
            </a:r>
            <a:br>
              <a:rPr lang="lt-LT" dirty="0"/>
            </a:br>
            <a:r>
              <a:rPr lang="lt-LT" dirty="0" smtClean="0"/>
              <a:t> 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772400" cy="1143008"/>
          </a:xfrm>
        </p:spPr>
        <p:txBody>
          <a:bodyPr>
            <a:normAutofit/>
          </a:bodyPr>
          <a:lstStyle/>
          <a:p>
            <a:r>
              <a:rPr lang="lt-LT" sz="3200" dirty="0" smtClean="0"/>
              <a:t>Sukaupkite valią ir pasistenkite, kad paveikslėlis nejudėtų</a:t>
            </a:r>
            <a:endParaRPr lang="lt-LT" sz="3200" dirty="0"/>
          </a:p>
        </p:txBody>
      </p:sp>
      <p:pic>
        <p:nvPicPr>
          <p:cNvPr id="2050" name="Picture 2" descr="http://ik.su.lt/%7Egrazvis/komp_sistemos/images/optical-rotsnak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7929618" cy="5051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5940444"/>
          </a:xfrm>
        </p:spPr>
        <p:txBody>
          <a:bodyPr>
            <a:normAutofit/>
          </a:bodyPr>
          <a:lstStyle/>
          <a:p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>Valią turime kiekvienas: tai jėga, kuri padeda mums įgyvendinti tikslus, troškimus, svajones. 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ntraštė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Išskirtiniai valios bruožai: </a:t>
            </a:r>
            <a:endParaRPr lang="lt-LT" dirty="0"/>
          </a:p>
        </p:txBody>
      </p:sp>
      <p:sp>
        <p:nvSpPr>
          <p:cNvPr id="4" name="Turinio vietos rezervavimo ženklas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sz="4400" dirty="0" smtClean="0"/>
              <a:t>sąmoningumas, </a:t>
            </a:r>
          </a:p>
          <a:p>
            <a:r>
              <a:rPr lang="lt-LT" sz="4400" dirty="0" smtClean="0"/>
              <a:t>savarankiškumas,</a:t>
            </a:r>
          </a:p>
          <a:p>
            <a:r>
              <a:rPr lang="lt-LT" sz="4400" dirty="0" smtClean="0"/>
              <a:t> ryžtingumas, </a:t>
            </a:r>
          </a:p>
          <a:p>
            <a:r>
              <a:rPr lang="lt-LT" sz="4400" dirty="0"/>
              <a:t>k</a:t>
            </a:r>
            <a:r>
              <a:rPr lang="lt-LT" sz="4400" dirty="0" smtClean="0"/>
              <a:t>ryptingumas,</a:t>
            </a:r>
          </a:p>
          <a:p>
            <a:r>
              <a:rPr lang="lt-LT" sz="4400" dirty="0" smtClean="0"/>
              <a:t>atsakingumas. </a:t>
            </a:r>
            <a:endParaRPr lang="lt-LT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1571636"/>
          </a:xfrm>
        </p:spPr>
        <p:txBody>
          <a:bodyPr>
            <a:noAutofit/>
          </a:bodyPr>
          <a:lstStyle/>
          <a:p>
            <a:r>
              <a:rPr lang="lt-LT" sz="3200" dirty="0" smtClean="0"/>
              <a:t>Suskirstykite veiklas į 2 grupes:</a:t>
            </a:r>
            <a:br>
              <a:rPr lang="lt-LT" sz="3200" dirty="0" smtClean="0"/>
            </a:br>
            <a:r>
              <a:rPr lang="lt-LT" sz="3200" dirty="0" smtClean="0"/>
              <a:t>1) reikalinga valia, 2)nereikalinga valia</a:t>
            </a:r>
            <a:endParaRPr lang="lt-LT" sz="3200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lt-LT" dirty="0" smtClean="0"/>
              <a:t>Daryti namų darbus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 smtClean="0"/>
              <a:t>Eiti į susitikimą su draugu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 smtClean="0"/>
              <a:t>Valgyti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 smtClean="0"/>
              <a:t>Atsikelti ryte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 smtClean="0"/>
              <a:t>Valytis dantis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 smtClean="0"/>
              <a:t>Nueiti į tualetą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 smtClean="0"/>
              <a:t>Pasikasyti</a:t>
            </a:r>
          </a:p>
          <a:p>
            <a:pPr marL="514350" indent="-514350">
              <a:buFont typeface="+mj-lt"/>
              <a:buAutoNum type="arabicPeriod"/>
            </a:pPr>
            <a:r>
              <a:rPr lang="lt-LT" dirty="0" smtClean="0"/>
              <a:t>Vaikščioti 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320</TotalTime>
  <Words>314</Words>
  <Application>Microsoft Office PowerPoint</Application>
  <PresentationFormat>Demonstracija ekrane (4:3)</PresentationFormat>
  <Paragraphs>56</Paragraphs>
  <Slides>16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6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16</vt:i4>
      </vt:variant>
    </vt:vector>
  </HeadingPairs>
  <TitlesOfParts>
    <vt:vector size="23" baseType="lpstr">
      <vt:lpstr>Consolas</vt:lpstr>
      <vt:lpstr>Corbel</vt:lpstr>
      <vt:lpstr>Times New Roman</vt:lpstr>
      <vt:lpstr>Wingdings</vt:lpstr>
      <vt:lpstr>Wingdings 2</vt:lpstr>
      <vt:lpstr>Wingdings 3</vt:lpstr>
      <vt:lpstr>Metro</vt:lpstr>
      <vt:lpstr>Kiek valios- tiek ir žmogaus</vt:lpstr>
      <vt:lpstr>MOKINIŲ PASIEKIMAI, TURINIO DĖMENYS.  9-10 kl. </vt:lpstr>
      <vt:lpstr>   Valia – žmogaus vidinė galia, kuri skatina veikti ir siekti tikslų.</vt:lpstr>
      <vt:lpstr> Ką reiškia turėti valią?</vt:lpstr>
      <vt:lpstr>  1. Apibūdinkite žmogų, kuris turi valią.    2. Apibūdinkite bevalį žmogų.   </vt:lpstr>
      <vt:lpstr>Sukaupkite valią ir pasistenkite, kad paveikslėlis nejudėtų</vt:lpstr>
      <vt:lpstr>   Valią turime kiekvienas: tai jėga, kuri padeda mums įgyvendinti tikslus, troškimus, svajones. </vt:lpstr>
      <vt:lpstr>Išskirtiniai valios bruožai: </vt:lpstr>
      <vt:lpstr>Suskirstykite veiklas į 2 grupes: 1) reikalinga valia, 2)nereikalinga valia</vt:lpstr>
      <vt:lpstr>Kokia yra valios kliūtis?</vt:lpstr>
      <vt:lpstr>Valios stabdžiai</vt:lpstr>
      <vt:lpstr>Testo atsakymai</vt:lpstr>
      <vt:lpstr>Keletas valios ugdymo pratimų</vt:lpstr>
      <vt:lpstr>Ugdykime valią, o kai ji stiprėja - padeda mums. Pasiekę užsibrėžtą tikslą, mes pajuntame pasitikėjimą savimi, kūrybinį džiaugsmą, ir galime imtis naujų tikslų. </vt:lpstr>
      <vt:lpstr>  Raskite gerą žodį savo klasės draugui.</vt:lpstr>
      <vt:lpstr>Iki kito susitikimo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Kiek valios, tiek ir žmogaus</dc:title>
  <dc:creator>User</dc:creator>
  <cp:lastModifiedBy>Julija Sinicienė</cp:lastModifiedBy>
  <cp:revision>28</cp:revision>
  <dcterms:created xsi:type="dcterms:W3CDTF">2016-02-22T16:18:49Z</dcterms:created>
  <dcterms:modified xsi:type="dcterms:W3CDTF">2017-10-11T07:13:01Z</dcterms:modified>
</cp:coreProperties>
</file>