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325" r:id="rId2"/>
    <p:sldId id="460" r:id="rId3"/>
    <p:sldId id="377" r:id="rId4"/>
    <p:sldId id="484" r:id="rId5"/>
    <p:sldId id="485" r:id="rId6"/>
    <p:sldId id="486" r:id="rId7"/>
    <p:sldId id="424" r:id="rId8"/>
    <p:sldId id="481" r:id="rId9"/>
    <p:sldId id="443" r:id="rId10"/>
    <p:sldId id="471" r:id="rId11"/>
    <p:sldId id="453" r:id="rId12"/>
    <p:sldId id="454" r:id="rId13"/>
    <p:sldId id="381" r:id="rId14"/>
    <p:sldId id="427" r:id="rId15"/>
    <p:sldId id="428" r:id="rId16"/>
    <p:sldId id="383" r:id="rId17"/>
    <p:sldId id="436" r:id="rId18"/>
    <p:sldId id="437" r:id="rId19"/>
    <p:sldId id="441" r:id="rId20"/>
    <p:sldId id="412" r:id="rId21"/>
    <p:sldId id="386" r:id="rId22"/>
    <p:sldId id="431" r:id="rId23"/>
    <p:sldId id="432" r:id="rId24"/>
    <p:sldId id="440" r:id="rId25"/>
    <p:sldId id="449" r:id="rId26"/>
    <p:sldId id="435" r:id="rId27"/>
    <p:sldId id="413" r:id="rId28"/>
    <p:sldId id="487" r:id="rId29"/>
    <p:sldId id="475" r:id="rId30"/>
    <p:sldId id="433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ja Garbaliauskaitė" initials="EG" lastIdx="0" clrIdx="0">
    <p:extLst>
      <p:ext uri="{19B8F6BF-5375-455C-9EA6-DF929625EA0E}">
        <p15:presenceInfo xmlns:p15="http://schemas.microsoft.com/office/powerpoint/2012/main" userId="S-1-5-21-4230577803-3543016649-4012058121-23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161A"/>
    <a:srgbClr val="9B1114"/>
    <a:srgbClr val="EC5256"/>
    <a:srgbClr val="9310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84827" autoAdjust="0"/>
  </p:normalViewPr>
  <p:slideViewPr>
    <p:cSldViewPr snapToGrid="0" snapToObjects="1">
      <p:cViewPr varScale="1">
        <p:scale>
          <a:sx n="78" d="100"/>
          <a:sy n="78" d="100"/>
        </p:scale>
        <p:origin x="14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EA06B6F-B42B-4F6D-98AD-5DD0C7F37FA4}" type="datetimeFigureOut">
              <a:rPr lang="lt-LT"/>
              <a:pPr>
                <a:defRPr/>
              </a:pPr>
              <a:t>2018-08-24</a:t>
            </a:fld>
            <a:endParaRPr lang="lt-LT"/>
          </a:p>
        </p:txBody>
      </p:sp>
      <p:sp>
        <p:nvSpPr>
          <p:cNvPr id="26818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 noProof="0"/>
              <a:t>Spustelėkite ruošinio teksto stiliams keisti</a:t>
            </a:r>
          </a:p>
          <a:p>
            <a:pPr lvl="1"/>
            <a:r>
              <a:rPr lang="lt-LT" noProof="0"/>
              <a:t>Antras lygmuo</a:t>
            </a:r>
          </a:p>
          <a:p>
            <a:pPr lvl="2"/>
            <a:r>
              <a:rPr lang="lt-LT" noProof="0"/>
              <a:t>Trečias lygmuo</a:t>
            </a:r>
          </a:p>
          <a:p>
            <a:pPr lvl="3"/>
            <a:r>
              <a:rPr lang="lt-LT" noProof="0"/>
              <a:t>Ketvirtas lygmuo</a:t>
            </a:r>
          </a:p>
          <a:p>
            <a:pPr lvl="4"/>
            <a:r>
              <a:rPr lang="lt-LT" noProof="0"/>
              <a:t>Penktas lygmuo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306EB8-D4CC-480C-B127-186F1258A456}" type="slidenum">
              <a:rPr lang="lt-LT"/>
              <a:pPr>
                <a:defRPr/>
              </a:pPr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59527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39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39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256388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defTabSz="914400" eaLnBrk="1" hangingPunct="1"/>
            <a:endParaRPr lang="lt-LT" sz="1200" dirty="0">
              <a:latin typeface="Noto Sans" panose="020B0502040504020204" pitchFamily="34" charset="0"/>
              <a:ea typeface="Noto Sans" panose="020B0502040504020204" pitchFamily="34" charset="0"/>
              <a:cs typeface="ＭＳ Ｐゴシック"/>
              <a:sym typeface="Wingdings" pitchFamily="2" charset="2"/>
            </a:endParaRPr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17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890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marL="0" lvl="1" indent="0" defTabSz="914400" eaLnBrk="1" hangingPunct="1">
              <a:buFont typeface="Arial" charset="0"/>
              <a:buNone/>
            </a:pPr>
            <a:endParaRPr lang="lt-LT" sz="2600" dirty="0">
              <a:latin typeface="Noto Sans" panose="020B0502040504020204" pitchFamily="34" charset="0"/>
              <a:ea typeface="Noto Sans" panose="020B0502040504020204" pitchFamily="34" charset="0"/>
            </a:endParaRPr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18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1566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marL="0" lvl="1" indent="0" defTabSz="914400" eaLnBrk="1" hangingPunct="1">
              <a:buFont typeface="Arial" charset="0"/>
              <a:buNone/>
            </a:pPr>
            <a:endParaRPr lang="lt-LT" sz="2600" dirty="0">
              <a:latin typeface="Noto Sans" panose="020B0502040504020204" pitchFamily="34" charset="0"/>
              <a:ea typeface="Noto Sans" panose="020B0502040504020204" pitchFamily="34" charset="0"/>
            </a:endParaRPr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19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319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21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21967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endParaRPr lang="lt-LT" dirty="0"/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22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19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lt-LT" dirty="0"/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23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102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/>
              <a:t>Kaip pratęstumėte?</a:t>
            </a: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24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065483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25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98876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lt-LT" dirty="0"/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26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4838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27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34266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algn="just" defTabSz="914400"/>
            <a:r>
              <a:rPr lang="lt-LT" dirty="0"/>
              <a:t>Ar nuotrauka matyta? Kokia vieta? Koks įvykis?</a:t>
            </a:r>
          </a:p>
        </p:txBody>
      </p:sp>
    </p:spTree>
    <p:extLst>
      <p:ext uri="{BB962C8B-B14F-4D97-AF65-F5344CB8AC3E}">
        <p14:creationId xmlns:p14="http://schemas.microsoft.com/office/powerpoint/2010/main" val="4236345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sz="1200" b="1" dirty="0" err="1">
                <a:solidFill>
                  <a:srgbClr val="FF0000"/>
                </a:solidFill>
              </a:rPr>
              <a:t>Jaredas</a:t>
            </a:r>
            <a:r>
              <a:rPr lang="lt-LT" sz="1200" b="1" dirty="0">
                <a:solidFill>
                  <a:srgbClr val="FF0000"/>
                </a:solidFill>
              </a:rPr>
              <a:t> </a:t>
            </a:r>
            <a:r>
              <a:rPr lang="lt-LT" sz="1200" b="1" dirty="0" err="1">
                <a:solidFill>
                  <a:srgbClr val="FF0000"/>
                </a:solidFill>
              </a:rPr>
              <a:t>Loughneris</a:t>
            </a:r>
            <a:endParaRPr lang="lt-LT" sz="1200" b="1" dirty="0">
              <a:solidFill>
                <a:srgbClr val="FF0000"/>
              </a:solidFill>
            </a:endParaRPr>
          </a:p>
          <a:p>
            <a:r>
              <a:rPr lang="en-US" sz="1200" b="1" dirty="0" err="1">
                <a:solidFill>
                  <a:schemeClr val="bg1"/>
                </a:solidFill>
              </a:rPr>
              <a:t>Jamesas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1200" b="1" dirty="0" err="1">
                <a:solidFill>
                  <a:schemeClr val="bg1"/>
                </a:solidFill>
              </a:rPr>
              <a:t>Homesas</a:t>
            </a:r>
            <a:r>
              <a:rPr lang="en-US" sz="1200" b="0" dirty="0">
                <a:solidFill>
                  <a:schemeClr val="bg1"/>
                </a:solidFill>
              </a:rPr>
              <a:t> </a:t>
            </a:r>
            <a:endParaRPr lang="lt-LT" sz="1200" b="0" dirty="0">
              <a:solidFill>
                <a:schemeClr val="bg1"/>
              </a:solidFill>
            </a:endParaRPr>
          </a:p>
          <a:p>
            <a:endParaRPr lang="lt-LT" b="0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28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488150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algn="just" defTabSz="91440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19837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algn="just" defTabSz="914400"/>
            <a:endParaRPr lang="lt-LT" sz="1000" kern="1200" dirty="0">
              <a:solidFill>
                <a:schemeClr val="tx1"/>
              </a:solidFill>
              <a:latin typeface="Calibri" pitchFamily="34" charset="0"/>
              <a:ea typeface="+mn-ea"/>
              <a:cs typeface="+mn-cs"/>
            </a:endParaRPr>
          </a:p>
          <a:p>
            <a:pPr lvl="1" algn="just" defTabSz="914400"/>
            <a:endParaRPr lang="lt-LT" sz="1000" kern="1200" dirty="0">
              <a:solidFill>
                <a:schemeClr val="tx1"/>
              </a:solidFill>
              <a:latin typeface="Calibri" pitchFamily="34" charset="0"/>
              <a:ea typeface="+mn-ea"/>
              <a:cs typeface="+mn-cs"/>
            </a:endParaRPr>
          </a:p>
          <a:p>
            <a:pPr lvl="1" algn="just" defTabSz="914400"/>
            <a:endParaRPr lang="lt-LT" sz="1000" kern="1200" dirty="0">
              <a:solidFill>
                <a:schemeClr val="tx1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214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/>
              <a:t>16 mokinių ir mokytoja nušauta</a:t>
            </a: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1365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64303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b="1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306EB8-D4CC-480C-B127-186F1258A456}" type="slidenum">
              <a:rPr lang="lt-LT" smtClean="0"/>
              <a:pPr>
                <a:defRPr/>
              </a:pPr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85656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01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801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lt-LT" dirty="0"/>
          </a:p>
        </p:txBody>
      </p:sp>
      <p:sp>
        <p:nvSpPr>
          <p:cNvPr id="278016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A358B532-2CFE-4327-839E-16C6F05203D2}" type="slidenum">
              <a:rPr lang="lt-LT" sz="1200">
                <a:latin typeface="Calibri" pitchFamily="34" charset="0"/>
              </a:rPr>
              <a:pPr algn="r" defTabSz="868363"/>
              <a:t>9</a:t>
            </a:fld>
            <a:endParaRPr lang="lt-LT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279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lt-LT" dirty="0"/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14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56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08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868363"/>
            <a:fld id="{328AE950-517C-4A2C-8B10-86812A6C3F62}" type="slidenum">
              <a:rPr lang="en-US" sz="1200">
                <a:latin typeface="Calibri" pitchFamily="34" charset="0"/>
              </a:rPr>
              <a:pPr algn="r" defTabSz="868363"/>
              <a:t>15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95954"/>
            <a:ext cx="8229600" cy="1470025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Noto Sans"/>
                <a:cs typeface="Noto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6597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4"/>
          <p:cNvGraphicFramePr>
            <a:graphicFrameLocks/>
          </p:cNvGraphicFramePr>
          <p:nvPr/>
        </p:nvGraphicFramePr>
        <p:xfrm>
          <a:off x="406400" y="1735138"/>
          <a:ext cx="6651625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2097" r:id="rId3" imgW="6651312" imgH="4163929" progId="Excel.Chart.8">
                  <p:embed/>
                </p:oleObj>
              </mc:Choice>
              <mc:Fallback>
                <p:oleObj r:id="rId3" imgW="6651312" imgH="4163929" progId="Excel.Chart.8">
                  <p:embed/>
                  <p:pic>
                    <p:nvPicPr>
                      <p:cNvPr id="0" name="Picture 7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735138"/>
                        <a:ext cx="6651625" cy="416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76D0C-3219-4421-9007-54A3F7B708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4"/>
          <p:cNvGraphicFramePr>
            <a:graphicFrameLocks/>
          </p:cNvGraphicFramePr>
          <p:nvPr/>
        </p:nvGraphicFramePr>
        <p:xfrm>
          <a:off x="406400" y="1712913"/>
          <a:ext cx="74295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3121" r:id="rId3" imgW="7425572" imgH="4163929" progId="Excel.Chart.8">
                  <p:embed/>
                </p:oleObj>
              </mc:Choice>
              <mc:Fallback>
                <p:oleObj r:id="rId3" imgW="7425572" imgH="4163929" progId="Excel.Chart.8">
                  <p:embed/>
                  <p:pic>
                    <p:nvPicPr>
                      <p:cNvPr id="0" name="Picture 7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712913"/>
                        <a:ext cx="7429500" cy="416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2AF17-8D05-471E-979B-4B422D4792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4"/>
          <p:cNvGraphicFramePr>
            <a:graphicFrameLocks noGrp="1"/>
          </p:cNvGraphicFramePr>
          <p:nvPr/>
        </p:nvGraphicFramePr>
        <p:xfrm>
          <a:off x="457200" y="2076450"/>
          <a:ext cx="6096000" cy="29667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b="1" i="0" dirty="0"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solidFill>
                            <a:schemeClr val="bg1"/>
                          </a:solidFill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solidFill>
                          <a:schemeClr val="bg1"/>
                        </a:solidFill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solidFill>
                            <a:schemeClr val="bg1"/>
                          </a:solidFill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solidFill>
                          <a:schemeClr val="bg1"/>
                        </a:solidFill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solidFill>
                            <a:schemeClr val="bg1"/>
                          </a:solidFill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solidFill>
                          <a:schemeClr val="bg1"/>
                        </a:solidFill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0.25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10.36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55.01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2.36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87.25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9.21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36.25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2.38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100.23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56.32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10.25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98.65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75.61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>
                          <a:latin typeface="Noto Serif"/>
                          <a:cs typeface="Noto Serif"/>
                        </a:rPr>
                        <a:t>Tekstas</a:t>
                      </a:r>
                      <a:endParaRPr lang="en-US" b="0" i="0" dirty="0">
                        <a:latin typeface="Noto Serif"/>
                        <a:cs typeface="Noto Serif"/>
                      </a:endParaRP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25.48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21.60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36.01</a:t>
                      </a:r>
                    </a:p>
                  </a:txBody>
                  <a:tcPr>
                    <a:solidFill>
                      <a:srgbClr val="93101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1B663-9A4A-402F-A6AE-E39CB1E51A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0E4D-5722-43BF-BBF9-79EE773229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E1700-8FED-4F8E-828F-1945F7FBB9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6429"/>
            <a:ext cx="7772400" cy="1362075"/>
          </a:xfrm>
        </p:spPr>
        <p:txBody>
          <a:bodyPr anchor="t"/>
          <a:lstStyle>
            <a:lvl1pPr algn="l">
              <a:defRPr sz="4000" b="1" i="0" cap="all">
                <a:latin typeface="Noto Sans"/>
                <a:cs typeface="Noto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8624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C7671-905E-46E9-8472-CADCEBA37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B5721-9693-404C-9CD0-802874BC3A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2DC4C-EFAB-465D-90A1-4D1720EF17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0315A-6135-4668-AF5D-A576EE1187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6E341-F12A-4268-8238-86E596AB0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91626-B7BB-4AF5-89EE-1B0A8B603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4"/>
          <p:cNvGraphicFramePr>
            <a:graphicFrameLocks/>
          </p:cNvGraphicFramePr>
          <p:nvPr/>
        </p:nvGraphicFramePr>
        <p:xfrm>
          <a:off x="1039813" y="1374775"/>
          <a:ext cx="5803900" cy="448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1073" r:id="rId3" imgW="5803895" imgH="4487045" progId="Excel.Chart.8">
                  <p:embed/>
                </p:oleObj>
              </mc:Choice>
              <mc:Fallback>
                <p:oleObj r:id="rId3" imgW="5803895" imgH="4487045" progId="Excel.Chart.8">
                  <p:embed/>
                  <p:pic>
                    <p:nvPicPr>
                      <p:cNvPr id="0" name="Picture 7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813" y="1374775"/>
                        <a:ext cx="5803900" cy="448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05304-99A6-48BD-AA01-89EA106B0D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855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595959"/>
                </a:solidFill>
                <a:latin typeface="Noto Serif"/>
                <a:ea typeface="Noto Serif"/>
                <a:cs typeface="Noto Serif"/>
              </a:defRPr>
            </a:lvl1pPr>
          </a:lstStyle>
          <a:p>
            <a:pPr>
              <a:defRPr/>
            </a:pPr>
            <a:r>
              <a:rPr lang="en-US"/>
              <a:t>Vadovybės apsaugos departamentas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64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95959"/>
                </a:solidFill>
                <a:latin typeface="Noto Sans"/>
                <a:cs typeface="Noto Sans"/>
              </a:defRPr>
            </a:lvl1pPr>
          </a:lstStyle>
          <a:p>
            <a:pPr>
              <a:defRPr/>
            </a:pPr>
            <a:fld id="{30F82EAF-C24C-47F6-A1C5-6255618374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3" r:id="rId9"/>
    <p:sldLayoutId id="2147483664" r:id="rId10"/>
    <p:sldLayoutId id="2147483665" r:id="rId11"/>
    <p:sldLayoutId id="2147483666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931014"/>
          </a:solidFill>
          <a:latin typeface="Noto Sans"/>
          <a:ea typeface="Noto Sans"/>
          <a:cs typeface="Noto San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 b="1">
          <a:solidFill>
            <a:srgbClr val="931014"/>
          </a:solidFill>
          <a:latin typeface="Noto Sans"/>
          <a:ea typeface="Noto Sans"/>
          <a:cs typeface="Noto Sans"/>
        </a:defRPr>
      </a:lvl9pPr>
    </p:titleStyle>
    <p:bodyStyle>
      <a:lvl1pPr marL="342900" indent="-342900" algn="l" defTabSz="457200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Noto Sans"/>
          <a:ea typeface="Noto Sans"/>
          <a:cs typeface="Noto Sans"/>
        </a:defRPr>
      </a:lvl1pPr>
      <a:lvl2pPr marL="742950" indent="-285750" algn="l" defTabSz="457200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Noto Serif"/>
          <a:ea typeface="Noto Serif"/>
          <a:cs typeface="Noto Serif"/>
        </a:defRPr>
      </a:lvl2pPr>
      <a:lvl3pPr marL="1143000" indent="-228600" algn="l" defTabSz="457200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Noto Serif"/>
          <a:ea typeface="Noto Serif"/>
          <a:cs typeface="Noto Serif"/>
        </a:defRPr>
      </a:lvl3pPr>
      <a:lvl4pPr marL="1600200" indent="-228600" algn="l" defTabSz="457200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Noto Serif"/>
          <a:ea typeface="Noto Serif"/>
          <a:cs typeface="Noto Serif"/>
        </a:defRPr>
      </a:lvl4pPr>
      <a:lvl5pPr marL="2057400" indent="-228600" algn="l" defTabSz="457200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Noto Serif"/>
          <a:ea typeface="Noto Serif"/>
          <a:cs typeface="Noto Serif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t/url?url=http://imgarcade.com/1/depressed-person-silhouette/&amp;rct=j&amp;frm=1&amp;q=&amp;esrc=s&amp;sa=U&amp;ei=2cFgVPvrK4nb7AaeroDoCw&amp;ved=0CBkQ9QEwAjjwAQ&amp;usg=AFQjCNGEf9lGlNVLpCVabNbctcLmpq9a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hyperlink" Target="http://www.google.com/url?url=http://www.pent.ca.gov/thr/threat.html&amp;rct=j&amp;frm=1&amp;q=&amp;esrc=s&amp;sa=U&amp;ei=xNh1VLKyG6TR7QaAsoGADg&amp;ved=0CCYQ9QEwBw&amp;sig2=VtsuDpDCfn5EQjTOCn5unQ&amp;usg=AFQjCNGbeBqxWJJk422E4Q8ZdK4Ab5Pou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m/url?url=http://www.dynamiccio.com/2014/02/cyber-security-tops-intelligence-communitys-2014-threat-assessment.php&amp;rct=j&amp;frm=1&amp;q=&amp;esrc=s&amp;sa=U&amp;ei=Xth1VJLeD6iS7AaVuYGQCQ&amp;ved=0CBoQ9QEwAjhQ&amp;sig2=EaYAPV0ql11-BaV-nlv27Q&amp;usg=AFQjCNEyUxh3DbuJEKRn9XAygIrSqn83UA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81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1616229"/>
            <a:ext cx="8229600" cy="1470025"/>
          </a:xfrm>
        </p:spPr>
        <p:txBody>
          <a:bodyPr/>
          <a:lstStyle/>
          <a:p>
            <a:r>
              <a:rPr lang="lt-LT" dirty="0">
                <a:solidFill>
                  <a:schemeClr val="bg1"/>
                </a:solidFill>
              </a:rPr>
              <a:t>Smurtiniai išpuoliai darbovietėse, švietimo įstaigose</a:t>
            </a:r>
          </a:p>
        </p:txBody>
      </p:sp>
      <p:sp>
        <p:nvSpPr>
          <p:cNvPr id="2682882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2895447"/>
            <a:ext cx="6400800" cy="1752600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None/>
            </a:pPr>
            <a:endParaRPr lang="lt-LT" sz="2000" dirty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endParaRPr lang="lt-LT" sz="2000" dirty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endParaRPr lang="en-US" sz="2000" dirty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El</a:t>
            </a:r>
            <a:r>
              <a:rPr lang="lt-LT" sz="2000" dirty="0" err="1">
                <a:solidFill>
                  <a:schemeClr val="bg1"/>
                </a:solidFill>
                <a:cs typeface="Times New Roman" pitchFamily="18" charset="0"/>
              </a:rPr>
              <a:t>žbieta</a:t>
            </a:r>
            <a:r>
              <a:rPr lang="lt-LT" sz="2000" dirty="0">
                <a:solidFill>
                  <a:schemeClr val="bg1"/>
                </a:solidFill>
                <a:cs typeface="Times New Roman" pitchFamily="18" charset="0"/>
              </a:rPr>
              <a:t> Malūnavičienė</a:t>
            </a: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,</a:t>
            </a:r>
            <a:r>
              <a:rPr lang="lt-LT" sz="2000" dirty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lt-LT" sz="2000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Kriminalinės žvalgybos </a:t>
            </a:r>
            <a:r>
              <a:rPr lang="en-US" sz="2000" dirty="0" err="1">
                <a:solidFill>
                  <a:schemeClr val="bg1"/>
                </a:solidFill>
                <a:cs typeface="Times New Roman" pitchFamily="18" charset="0"/>
              </a:rPr>
              <a:t>skyriaus</a:t>
            </a: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cs typeface="Times New Roman" pitchFamily="18" charset="0"/>
              </a:rPr>
              <a:t>vyr</a:t>
            </a:r>
            <a:r>
              <a:rPr lang="lt-LT" sz="2000" dirty="0" err="1">
                <a:solidFill>
                  <a:schemeClr val="bg1"/>
                </a:solidFill>
                <a:cs typeface="Times New Roman" pitchFamily="18" charset="0"/>
              </a:rPr>
              <a:t>esnioji</a:t>
            </a: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 specialist</a:t>
            </a:r>
            <a:r>
              <a:rPr lang="lt-LT" sz="2000" dirty="0">
                <a:solidFill>
                  <a:schemeClr val="bg1"/>
                </a:solidFill>
                <a:cs typeface="Times New Roman" pitchFamily="18" charset="0"/>
              </a:rPr>
              <a:t>ė</a:t>
            </a:r>
          </a:p>
          <a:p>
            <a:pPr marL="0" indent="0" algn="ctr" eaLnBrk="1" hangingPunct="1">
              <a:lnSpc>
                <a:spcPct val="70000"/>
              </a:lnSpc>
              <a:buNone/>
            </a:pPr>
            <a:r>
              <a:rPr lang="lt-LT" sz="2000" dirty="0">
                <a:solidFill>
                  <a:schemeClr val="bg1"/>
                </a:solidFill>
                <a:cs typeface="Times New Roman" pitchFamily="18" charset="0"/>
              </a:rPr>
              <a:t>Emilija Garbaliauskaitė</a:t>
            </a: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,</a:t>
            </a:r>
            <a:r>
              <a:rPr lang="lt-LT" sz="2000" dirty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lt-LT" sz="2000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Kriminalinės žvalgybos </a:t>
            </a:r>
            <a:r>
              <a:rPr lang="en-US" sz="2000" dirty="0" err="1">
                <a:solidFill>
                  <a:schemeClr val="bg1"/>
                </a:solidFill>
                <a:cs typeface="Times New Roman" pitchFamily="18" charset="0"/>
              </a:rPr>
              <a:t>skyriaus</a:t>
            </a: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cs typeface="Times New Roman" pitchFamily="18" charset="0"/>
              </a:rPr>
              <a:t>vyr</a:t>
            </a:r>
            <a:r>
              <a:rPr lang="lt-LT" sz="2000" dirty="0" err="1">
                <a:solidFill>
                  <a:schemeClr val="bg1"/>
                </a:solidFill>
                <a:cs typeface="Times New Roman" pitchFamily="18" charset="0"/>
              </a:rPr>
              <a:t>iausioji</a:t>
            </a:r>
            <a:r>
              <a:rPr lang="en-US" sz="20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cs typeface="Times New Roman" pitchFamily="18" charset="0"/>
              </a:rPr>
              <a:t>specialistė</a:t>
            </a:r>
            <a:endParaRPr lang="en-US" sz="2000" dirty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endParaRPr lang="en-US" sz="2000" dirty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 eaLnBrk="1" hangingPunct="1">
              <a:lnSpc>
                <a:spcPct val="70000"/>
              </a:lnSpc>
              <a:buNone/>
            </a:pPr>
            <a:endParaRPr lang="en-US" sz="20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2337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b="0" dirty="0"/>
              <a:t>ĮSPĖJAMOJO ELGESIO FORMOS</a:t>
            </a:r>
            <a:br>
              <a:rPr lang="lt-LT" b="0" dirty="0"/>
            </a:br>
            <a:r>
              <a:rPr lang="lt-LT" b="0" dirty="0"/>
              <a:t>ir</a:t>
            </a:r>
            <a:br>
              <a:rPr lang="lt-LT" b="0" dirty="0"/>
            </a:br>
            <a:r>
              <a:rPr lang="lt-LT" b="0" dirty="0"/>
              <a:t>BENDRAVIMO YPATUMAI</a:t>
            </a:r>
          </a:p>
        </p:txBody>
      </p:sp>
    </p:spTree>
    <p:extLst>
      <p:ext uri="{BB962C8B-B14F-4D97-AF65-F5344CB8AC3E}">
        <p14:creationId xmlns:p14="http://schemas.microsoft.com/office/powerpoint/2010/main" val="2433830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685800" y="-43580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9pPr>
          </a:lstStyle>
          <a:p>
            <a:r>
              <a:rPr lang="lt-LT" sz="2800" b="0" dirty="0"/>
              <a:t>PASIRUOŠIMAS</a:t>
            </a:r>
          </a:p>
        </p:txBody>
      </p:sp>
      <p:pic>
        <p:nvPicPr>
          <p:cNvPr id="9" name="Paveikslėlis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27" y="1014046"/>
            <a:ext cx="7791938" cy="5843954"/>
          </a:xfrm>
          <a:prstGeom prst="rect">
            <a:avLst/>
          </a:prstGeom>
        </p:spPr>
      </p:pic>
      <p:pic>
        <p:nvPicPr>
          <p:cNvPr id="11" name="Paveikslėlis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53230" y="1192697"/>
            <a:ext cx="6327213" cy="5042596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592737" y="2496429"/>
            <a:ext cx="4984651" cy="3738488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556308" y="3246438"/>
            <a:ext cx="4030394" cy="3022796"/>
          </a:xfrm>
          <a:prstGeom prst="rect">
            <a:avLst/>
          </a:prstGeom>
        </p:spPr>
      </p:pic>
      <p:pic>
        <p:nvPicPr>
          <p:cNvPr id="13" name="Paveikslėlis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265" y="590363"/>
            <a:ext cx="8781470" cy="637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4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685800" y="-43580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9pPr>
          </a:lstStyle>
          <a:p>
            <a:endParaRPr lang="lt-LT" sz="28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442533" y="299207"/>
            <a:ext cx="616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Padegė Kryžių kalną 2017 balandžio 10 d.</a:t>
            </a:r>
          </a:p>
        </p:txBody>
      </p:sp>
    </p:spTree>
    <p:extLst>
      <p:ext uri="{BB962C8B-B14F-4D97-AF65-F5344CB8AC3E}">
        <p14:creationId xmlns:p14="http://schemas.microsoft.com/office/powerpoint/2010/main" val="4272405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65" y="722671"/>
            <a:ext cx="6488028" cy="6135329"/>
          </a:xfrm>
          <a:prstGeom prst="rect">
            <a:avLst/>
          </a:prstGeom>
        </p:spPr>
      </p:pic>
      <p:sp>
        <p:nvSpPr>
          <p:cNvPr id="3" name="Rectangle 2"/>
          <p:cNvSpPr txBox="1">
            <a:spLocks/>
          </p:cNvSpPr>
          <p:nvPr/>
        </p:nvSpPr>
        <p:spPr bwMode="auto">
          <a:xfrm>
            <a:off x="685800" y="-43580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9pPr>
          </a:lstStyle>
          <a:p>
            <a:r>
              <a:rPr lang="lt-LT" sz="2800" b="0" dirty="0"/>
              <a:t>GRASINIMAS</a:t>
            </a:r>
          </a:p>
        </p:txBody>
      </p:sp>
    </p:spTree>
    <p:extLst>
      <p:ext uri="{BB962C8B-B14F-4D97-AF65-F5344CB8AC3E}">
        <p14:creationId xmlns:p14="http://schemas.microsoft.com/office/powerpoint/2010/main" val="23537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06" y="1066800"/>
            <a:ext cx="6978861" cy="3732879"/>
          </a:xfrm>
          <a:prstGeom prst="rect">
            <a:avLst/>
          </a:prstGeom>
        </p:spPr>
      </p:pic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eaLnBrk="1" hangingPunct="1"/>
            <a:endParaRPr lang="lt-LT" sz="3600"/>
          </a:p>
          <a:p>
            <a:pPr eaLnBrk="1" hangingPunct="1"/>
            <a:endParaRPr lang="lt-LT" sz="2400"/>
          </a:p>
        </p:txBody>
      </p:sp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 NEREAGUOTI?</a:t>
            </a:r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19" y="1066800"/>
            <a:ext cx="6569548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2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REAGUOTI?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9878" y="5003707"/>
            <a:ext cx="68650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t-LT" sz="3200" dirty="0"/>
              <a:t>„Tokios taisyklės/ tvarka“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t-LT" sz="3200" dirty="0"/>
              <a:t>„Jei šauksi/ grasinsi, negalėsiu tęsti pokalbio su Tavimi“</a:t>
            </a:r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xmlns="" id="{75DE9003-8FBD-41CD-AFED-4A2B29E1A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1837"/>
            <a:ext cx="7534287" cy="42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1278" y="265471"/>
            <a:ext cx="82415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600" dirty="0">
                <a:solidFill>
                  <a:srgbClr val="931014"/>
                </a:solidFill>
              </a:rPr>
              <a:t>PYKTIS</a:t>
            </a:r>
          </a:p>
          <a:p>
            <a:pPr algn="ctr"/>
            <a:endParaRPr lang="lt-LT" sz="3600" dirty="0">
              <a:solidFill>
                <a:srgbClr val="931014"/>
              </a:solidFill>
            </a:endParaRPr>
          </a:p>
          <a:p>
            <a:r>
              <a:rPr lang="lt-LT" sz="3600" dirty="0">
                <a:solidFill>
                  <a:srgbClr val="931014"/>
                </a:solidFill>
              </a:rPr>
              <a:t>grasino, kad kitą kartą pavogs sunkvežimį ir juo taranuos LR Seimo pastatą...</a:t>
            </a:r>
            <a:br>
              <a:rPr lang="lt-LT" sz="3600" dirty="0">
                <a:solidFill>
                  <a:srgbClr val="931014"/>
                </a:solidFill>
              </a:rPr>
            </a:br>
            <a:endParaRPr lang="lt-LT" sz="3600" dirty="0">
              <a:solidFill>
                <a:srgbClr val="931014"/>
              </a:solidFill>
            </a:endParaRPr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364" y="3119058"/>
            <a:ext cx="5838092" cy="366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eaLnBrk="1" hangingPunct="1"/>
            <a:endParaRPr lang="lt-LT" sz="3600"/>
          </a:p>
          <a:p>
            <a:pPr eaLnBrk="1" hangingPunct="1"/>
            <a:endParaRPr lang="lt-LT" sz="2400"/>
          </a:p>
        </p:txBody>
      </p:sp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 NEREAGUOTI?</a:t>
            </a:r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603" y="1212782"/>
            <a:ext cx="6316394" cy="387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3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eaLnBrk="1" hangingPunct="1"/>
            <a:endParaRPr lang="lt-LT" sz="3600"/>
          </a:p>
          <a:p>
            <a:pPr eaLnBrk="1" hangingPunct="1"/>
            <a:endParaRPr lang="lt-LT" sz="2400"/>
          </a:p>
        </p:txBody>
      </p:sp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REAGUOTI?</a:t>
            </a:r>
          </a:p>
        </p:txBody>
      </p:sp>
      <p:pic>
        <p:nvPicPr>
          <p:cNvPr id="2" name="Paveikslėlis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671" y="823875"/>
            <a:ext cx="6179753" cy="666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85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eaLnBrk="1" hangingPunct="1"/>
            <a:endParaRPr lang="lt-LT" sz="3600"/>
          </a:p>
          <a:p>
            <a:pPr eaLnBrk="1" hangingPunct="1"/>
            <a:endParaRPr lang="lt-LT" sz="2400"/>
          </a:p>
        </p:txBody>
      </p:sp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REAGUOTI?</a:t>
            </a:r>
          </a:p>
        </p:txBody>
      </p:sp>
      <p:pic>
        <p:nvPicPr>
          <p:cNvPr id="2" name="Paveikslėlis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162" y="1066800"/>
            <a:ext cx="5930314" cy="444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320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68826" y="176980"/>
            <a:ext cx="8795657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ctr" defTabSz="914400"/>
            <a:endParaRPr lang="lt-LT" sz="3200" dirty="0">
              <a:solidFill>
                <a:srgbClr val="931014"/>
              </a:solidFill>
              <a:latin typeface="Corbel" pitchFamily="34" charset="0"/>
            </a:endParaRPr>
          </a:p>
          <a:p>
            <a:pPr lvl="1" algn="ctr" defTabSz="914400"/>
            <a:endParaRPr lang="lt-LT" dirty="0">
              <a:latin typeface="+mj-lt"/>
            </a:endParaRPr>
          </a:p>
          <a:p>
            <a:pPr marL="742950" lvl="1" indent="-285750" algn="ctr" defTabSz="914400">
              <a:buFontTx/>
              <a:buChar char="-"/>
            </a:pPr>
            <a:endParaRPr lang="en-US" dirty="0">
              <a:latin typeface="+mj-lt"/>
            </a:endParaRPr>
          </a:p>
          <a:p>
            <a:pPr lvl="1" algn="ctr" defTabSz="914400"/>
            <a:endParaRPr lang="en-US" sz="2800" dirty="0">
              <a:latin typeface="Corbel" pitchFamily="34" charset="0"/>
            </a:endParaRPr>
          </a:p>
          <a:p>
            <a:pPr lvl="1" algn="ctr" defTabSz="914400"/>
            <a:endParaRPr lang="lt-LT" sz="2800" dirty="0">
              <a:solidFill>
                <a:srgbClr val="FF0000"/>
              </a:solidFill>
              <a:latin typeface="Corbel" pitchFamily="34" charset="0"/>
            </a:endParaRPr>
          </a:p>
          <a:p>
            <a:pPr lvl="1" algn="ctr" defTabSz="914400"/>
            <a:endParaRPr lang="lt-LT" sz="2800" dirty="0">
              <a:solidFill>
                <a:srgbClr val="FF0000"/>
              </a:solidFill>
              <a:latin typeface="Corbel" pitchFamily="34" charset="0"/>
            </a:endParaRPr>
          </a:p>
        </p:txBody>
      </p:sp>
      <p:pic>
        <p:nvPicPr>
          <p:cNvPr id="3" name="Paveikslėlis 2">
            <a:extLst>
              <a:ext uri="{FF2B5EF4-FFF2-40B4-BE49-F238E27FC236}">
                <a16:creationId xmlns:a16="http://schemas.microsoft.com/office/drawing/2014/main" xmlns="" id="{927C518B-B93C-48B3-BA11-78606A919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2513" y="324791"/>
            <a:ext cx="9889025" cy="620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091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lt-LT" dirty="0"/>
              <a:t>MOTYVACIJA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lt-LT" dirty="0"/>
              <a:t>„Tik Prezidentė gali susisiekti su Putinu ir liepti jam uždrausti KGB sekimą!“</a:t>
            </a:r>
          </a:p>
          <a:p>
            <a:endParaRPr lang="lt-LT" dirty="0"/>
          </a:p>
          <a:p>
            <a:r>
              <a:rPr lang="lt-LT" dirty="0"/>
              <a:t>Finansines problemas išspręsti galima tik pagrasinus bankui ir pareikalavus pinigų</a:t>
            </a:r>
          </a:p>
          <a:p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6066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3136" y="393291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3600" b="1" dirty="0">
                <a:solidFill>
                  <a:srgbClr val="931014"/>
                </a:solidFill>
              </a:rPr>
              <a:t>KLIEDESIAI</a:t>
            </a:r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21" y="1358138"/>
            <a:ext cx="8289271" cy="510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8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eaLnBrk="1" hangingPunct="1"/>
            <a:endParaRPr lang="lt-LT" sz="3600"/>
          </a:p>
          <a:p>
            <a:pPr eaLnBrk="1" hangingPunct="1"/>
            <a:endParaRPr lang="lt-LT" sz="2400"/>
          </a:p>
        </p:txBody>
      </p:sp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 NEREAGUOTI?</a:t>
            </a:r>
          </a:p>
        </p:txBody>
      </p:sp>
      <p:pic>
        <p:nvPicPr>
          <p:cNvPr id="2" name="Paveikslėlis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431" y="1066800"/>
            <a:ext cx="4723914" cy="2661138"/>
          </a:xfrm>
          <a:prstGeom prst="rect">
            <a:avLst/>
          </a:prstGeom>
        </p:spPr>
      </p:pic>
      <p:pic>
        <p:nvPicPr>
          <p:cNvPr id="4" name="Paveikslėlis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530" y="3727938"/>
            <a:ext cx="7740681" cy="31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1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68826" y="1339133"/>
            <a:ext cx="8721213" cy="3951288"/>
          </a:xfrm>
        </p:spPr>
        <p:txBody>
          <a:bodyPr/>
          <a:lstStyle/>
          <a:p>
            <a:pPr defTabSz="914400"/>
            <a:r>
              <a:rPr lang="lt-LT" sz="3600" dirty="0">
                <a:latin typeface="Noto Sans" panose="020B0502040504020204" pitchFamily="34" charset="0"/>
                <a:ea typeface="Noto Sans" panose="020B0502040504020204" pitchFamily="34" charset="0"/>
              </a:rPr>
              <a:t>„Mums nežinoma tokia informacija “</a:t>
            </a:r>
          </a:p>
          <a:p>
            <a:pPr defTabSz="914400"/>
            <a:endParaRPr lang="lt-LT" sz="3600" dirty="0">
              <a:latin typeface="Noto Sans" panose="020B0502040504020204" pitchFamily="34" charset="0"/>
              <a:ea typeface="Noto Sans" panose="020B0502040504020204" pitchFamily="34" charset="0"/>
            </a:endParaRPr>
          </a:p>
          <a:p>
            <a:pPr defTabSz="914400"/>
            <a:r>
              <a:rPr lang="lt-LT" sz="3600" dirty="0">
                <a:latin typeface="Noto Sans" panose="020B0502040504020204" pitchFamily="34" charset="0"/>
                <a:ea typeface="Noto Sans" panose="020B0502040504020204" pitchFamily="34" charset="0"/>
              </a:rPr>
              <a:t>„Aš laikausi kitokios nuomonės“</a:t>
            </a:r>
          </a:p>
          <a:p>
            <a:pPr defTabSz="914400"/>
            <a:endParaRPr lang="lt-LT" sz="3600" dirty="0">
              <a:latin typeface="Noto Sans" panose="020B0502040504020204" pitchFamily="34" charset="0"/>
              <a:ea typeface="Noto Sans" panose="020B0502040504020204" pitchFamily="34" charset="0"/>
            </a:endParaRPr>
          </a:p>
          <a:p>
            <a:pPr defTabSz="914400"/>
            <a:r>
              <a:rPr lang="lt-LT" sz="36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„Ką girdite?”, „Ką tie balsai sako?”</a:t>
            </a:r>
            <a:endParaRPr lang="lt-LT" sz="3600" dirty="0">
              <a:latin typeface="Noto Sans" panose="020B0502040504020204" pitchFamily="34" charset="0"/>
              <a:ea typeface="Noto Sans" panose="020B0502040504020204" pitchFamily="34" charset="0"/>
            </a:endParaRPr>
          </a:p>
        </p:txBody>
      </p:sp>
      <p:sp>
        <p:nvSpPr>
          <p:cNvPr id="270746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</a:endParaRPr>
          </a:p>
          <a:p>
            <a:pPr defTabSz="914400" eaLnBrk="1" hangingPunct="1"/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  <a:p>
            <a:pPr marL="342900" lvl="1" indent="-342900" defTabSz="914400" eaLnBrk="1" hangingPunct="1">
              <a:buFont typeface="Arial" charset="0"/>
              <a:buChar char="•"/>
            </a:pPr>
            <a:endParaRPr lang="lt-LT" dirty="0">
              <a:ea typeface="ＭＳ Ｐゴシック"/>
              <a:cs typeface="ＭＳ Ｐゴシック"/>
              <a:sym typeface="Wingdings" pitchFamily="2" charset="2"/>
            </a:endParaRP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REAGUOTI?</a:t>
            </a:r>
          </a:p>
        </p:txBody>
      </p:sp>
    </p:spTree>
    <p:extLst>
      <p:ext uri="{BB962C8B-B14F-4D97-AF65-F5344CB8AC3E}">
        <p14:creationId xmlns:p14="http://schemas.microsoft.com/office/powerpoint/2010/main" val="116204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7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7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čiakampis 1"/>
          <p:cNvSpPr/>
          <p:nvPr/>
        </p:nvSpPr>
        <p:spPr>
          <a:xfrm>
            <a:off x="304799" y="1229032"/>
            <a:ext cx="883920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defTabSz="914400">
              <a:lnSpc>
                <a:spcPct val="150000"/>
              </a:lnSpc>
            </a:pPr>
            <a:r>
              <a:rPr lang="lt-LT" sz="40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„Gerbiamas </a:t>
            </a:r>
            <a:r>
              <a:rPr lang="lt-LT" sz="4000" b="1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Jonai</a:t>
            </a:r>
            <a:r>
              <a:rPr lang="lt-LT" sz="40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,“</a:t>
            </a:r>
            <a:endParaRPr lang="lt-LT" sz="2400" dirty="0">
              <a:latin typeface="Noto Sans" panose="020B0502040504020204" pitchFamily="34" charset="0"/>
              <a:ea typeface="Noto Sans" panose="020B0502040504020204" pitchFamily="34" charset="0"/>
              <a:cs typeface="ＭＳ Ｐゴシック"/>
              <a:sym typeface="Wingdings" pitchFamily="2" charset="2"/>
            </a:endParaRPr>
          </a:p>
          <a:p>
            <a:pPr marL="800100" lvl="1" indent="-34290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t-LT" sz="32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„</a:t>
            </a:r>
            <a:r>
              <a:rPr lang="lt-LT" sz="3200" b="1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Galiu</a:t>
            </a:r>
            <a:r>
              <a:rPr lang="lt-LT" sz="32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 Tau/ Jums atsakyti tik į klausimus susijusius su...”</a:t>
            </a:r>
          </a:p>
          <a:p>
            <a:pPr marL="800100" lvl="1" indent="-34290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t-LT" sz="32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“Į mane </a:t>
            </a:r>
            <a:r>
              <a:rPr lang="lt-LT" sz="3200" b="1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gali/</a:t>
            </a:r>
            <a:r>
              <a:rPr lang="lt-LT" sz="32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 </a:t>
            </a:r>
            <a:r>
              <a:rPr lang="lt-LT" sz="3200" b="1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galite</a:t>
            </a:r>
            <a:r>
              <a:rPr lang="lt-LT" sz="3200" dirty="0">
                <a:latin typeface="Noto Sans" panose="020B0502040504020204" pitchFamily="34" charset="0"/>
                <a:ea typeface="Noto Sans" panose="020B0502040504020204" pitchFamily="34" charset="0"/>
                <a:cs typeface="ＭＳ Ｐゴシック"/>
                <a:sym typeface="Wingdings" pitchFamily="2" charset="2"/>
              </a:rPr>
              <a:t> kreiptis dėl...”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931014"/>
                </a:solidFill>
                <a:latin typeface="Noto Sans"/>
                <a:ea typeface="Noto Sans"/>
                <a:cs typeface="Noto Sans"/>
              </a:defRPr>
            </a:lvl9pPr>
          </a:lstStyle>
          <a:p>
            <a:pPr eaLnBrk="1" hangingPunct="1"/>
            <a:r>
              <a:rPr lang="lt-LT" sz="3600"/>
              <a:t>KAIP REAGUOTI?</a:t>
            </a:r>
            <a:endParaRPr lang="lt-LT" sz="3600" dirty="0"/>
          </a:p>
        </p:txBody>
      </p:sp>
    </p:spTree>
    <p:extLst>
      <p:ext uri="{BB962C8B-B14F-4D97-AF65-F5344CB8AC3E}">
        <p14:creationId xmlns:p14="http://schemas.microsoft.com/office/powerpoint/2010/main" val="11516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4916" y="324465"/>
            <a:ext cx="1760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800" b="1" dirty="0">
                <a:solidFill>
                  <a:srgbClr val="931014"/>
                </a:solidFill>
              </a:rPr>
              <a:t>TURINYS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1125" y="1386293"/>
            <a:ext cx="65720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t-LT" sz="3200" b="1" dirty="0"/>
              <a:t>„gyvybės arba mirties </a:t>
            </a:r>
            <a:r>
              <a:rPr lang="lt-LT" sz="3200" dirty="0"/>
              <a:t>reikalas</a:t>
            </a:r>
            <a:r>
              <a:rPr lang="lt-LT" sz="3200" b="1" dirty="0"/>
              <a:t>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lt-LT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t-LT" sz="3200" dirty="0"/>
              <a:t>dėl nepakeliamų gyvenimo sąlygų grasino </a:t>
            </a:r>
            <a:r>
              <a:rPr lang="lt-LT" sz="3200" b="1" dirty="0"/>
              <a:t>iššokti su vaikais per balkoną</a:t>
            </a:r>
          </a:p>
        </p:txBody>
      </p:sp>
    </p:spTree>
    <p:extLst>
      <p:ext uri="{BB962C8B-B14F-4D97-AF65-F5344CB8AC3E}">
        <p14:creationId xmlns:p14="http://schemas.microsoft.com/office/powerpoint/2010/main" val="100872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458" name="Content Placeholder 3"/>
          <p:cNvSpPr>
            <a:spLocks noGrp="1"/>
          </p:cNvSpPr>
          <p:nvPr>
            <p:ph sz="half" idx="4294967295"/>
          </p:nvPr>
        </p:nvSpPr>
        <p:spPr>
          <a:xfrm>
            <a:off x="594851" y="1919237"/>
            <a:ext cx="8091949" cy="3951288"/>
          </a:xfrm>
        </p:spPr>
        <p:txBody>
          <a:bodyPr/>
          <a:lstStyle/>
          <a:p>
            <a:pPr defTabSz="914400"/>
            <a:r>
              <a:rPr lang="lt-LT" sz="4800" dirty="0">
                <a:latin typeface="Noto Sans" panose="020B0502040504020204" pitchFamily="34" charset="0"/>
                <a:ea typeface="Noto Sans" panose="020B0502040504020204" pitchFamily="34" charset="0"/>
              </a:rPr>
              <a:t>„Savižudybė nėra išeitis“</a:t>
            </a:r>
          </a:p>
        </p:txBody>
      </p:sp>
      <p:sp>
        <p:nvSpPr>
          <p:cNvPr id="2707463" name="Title 1"/>
          <p:cNvSpPr>
            <a:spLocks noGrp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lt-LT" sz="3600" dirty="0"/>
              <a:t>KAIP REAGUOTI?</a:t>
            </a:r>
          </a:p>
        </p:txBody>
      </p:sp>
      <p:pic>
        <p:nvPicPr>
          <p:cNvPr id="3" name="Paveikslėlis 2">
            <a:extLst>
              <a:ext uri="{FF2B5EF4-FFF2-40B4-BE49-F238E27FC236}">
                <a16:creationId xmlns:a16="http://schemas.microsoft.com/office/drawing/2014/main" xmlns="" id="{96E8FB3B-D925-4CAC-AC9B-E98226F10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51" y="3429000"/>
            <a:ext cx="2952750" cy="1552575"/>
          </a:xfrm>
          <a:prstGeom prst="rect">
            <a:avLst/>
          </a:prstGeom>
        </p:spPr>
      </p:pic>
      <p:pic>
        <p:nvPicPr>
          <p:cNvPr id="5" name="Paveikslėlis 4">
            <a:extLst>
              <a:ext uri="{FF2B5EF4-FFF2-40B4-BE49-F238E27FC236}">
                <a16:creationId xmlns:a16="http://schemas.microsoft.com/office/drawing/2014/main" xmlns="" id="{F6F52F46-95FA-47C1-A297-E73BDF87E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07" y="5261813"/>
            <a:ext cx="5220928" cy="105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1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4916" y="324465"/>
            <a:ext cx="1760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800" b="1" dirty="0">
                <a:solidFill>
                  <a:srgbClr val="931014"/>
                </a:solidFill>
              </a:rPr>
              <a:t>TURINYS</a:t>
            </a:r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147" y="1073613"/>
            <a:ext cx="3921956" cy="25212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34147" y="3458896"/>
            <a:ext cx="40493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6000" b="1" dirty="0">
                <a:solidFill>
                  <a:srgbClr val="FF0000"/>
                </a:solidFill>
              </a:rPr>
              <a:t>!</a:t>
            </a:r>
            <a:r>
              <a:rPr lang="lt-LT" sz="4000" dirty="0"/>
              <a:t> Paskutinė viltis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9500" y="4619937"/>
            <a:ext cx="70790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600" b="1" dirty="0"/>
              <a:t>„galėčiau, ką nors nužudyti, kad...“</a:t>
            </a:r>
          </a:p>
          <a:p>
            <a:r>
              <a:rPr lang="lt-LT" sz="3600" b="1" dirty="0"/>
              <a:t>„jis vienu šūviu įėjo į istoriją“</a:t>
            </a:r>
          </a:p>
          <a:p>
            <a:endParaRPr lang="lt-LT" sz="3600" b="1" dirty="0"/>
          </a:p>
        </p:txBody>
      </p:sp>
    </p:spTree>
    <p:extLst>
      <p:ext uri="{BB962C8B-B14F-4D97-AF65-F5344CB8AC3E}">
        <p14:creationId xmlns:p14="http://schemas.microsoft.com/office/powerpoint/2010/main" val="243412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4916" y="324465"/>
            <a:ext cx="1760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800" b="1" dirty="0">
                <a:solidFill>
                  <a:srgbClr val="931014"/>
                </a:solidFill>
              </a:rPr>
              <a:t>TURINYS</a:t>
            </a:r>
          </a:p>
        </p:txBody>
      </p:sp>
      <p:pic>
        <p:nvPicPr>
          <p:cNvPr id="7" name="Paveikslėlis 6">
            <a:extLst>
              <a:ext uri="{FF2B5EF4-FFF2-40B4-BE49-F238E27FC236}">
                <a16:creationId xmlns:a16="http://schemas.microsoft.com/office/drawing/2014/main" xmlns="" id="{46ECA95A-4851-49F0-A5EB-F41D5CD3B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52" y="1076286"/>
            <a:ext cx="2007872" cy="2404865"/>
          </a:xfrm>
          <a:prstGeom prst="rect">
            <a:avLst/>
          </a:prstGeom>
        </p:spPr>
      </p:pic>
      <p:pic>
        <p:nvPicPr>
          <p:cNvPr id="8" name="Paveikslėlis 7">
            <a:extLst>
              <a:ext uri="{FF2B5EF4-FFF2-40B4-BE49-F238E27FC236}">
                <a16:creationId xmlns:a16="http://schemas.microsoft.com/office/drawing/2014/main" xmlns="" id="{7F248DA4-D1BE-46EF-8B27-F2DDA57B6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704" y="3736594"/>
            <a:ext cx="2253122" cy="2701636"/>
          </a:xfrm>
          <a:prstGeom prst="rect">
            <a:avLst/>
          </a:prstGeom>
        </p:spPr>
      </p:pic>
      <p:pic>
        <p:nvPicPr>
          <p:cNvPr id="9" name="Paveikslėlis 8">
            <a:extLst>
              <a:ext uri="{FF2B5EF4-FFF2-40B4-BE49-F238E27FC236}">
                <a16:creationId xmlns:a16="http://schemas.microsoft.com/office/drawing/2014/main" xmlns="" id="{164C58AD-D58A-43FC-BF73-C1B7E7C5F2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696" y="1032387"/>
            <a:ext cx="3668407" cy="2433847"/>
          </a:xfrm>
          <a:prstGeom prst="rect">
            <a:avLst/>
          </a:prstGeom>
        </p:spPr>
      </p:pic>
      <p:pic>
        <p:nvPicPr>
          <p:cNvPr id="10" name="Paveikslėlis 9">
            <a:extLst>
              <a:ext uri="{FF2B5EF4-FFF2-40B4-BE49-F238E27FC236}">
                <a16:creationId xmlns:a16="http://schemas.microsoft.com/office/drawing/2014/main" xmlns="" id="{0F5E93BB-2D12-4F1E-B975-B6A8A1C3C0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04" y="1057092"/>
            <a:ext cx="2329712" cy="2404865"/>
          </a:xfrm>
          <a:prstGeom prst="rect">
            <a:avLst/>
          </a:prstGeom>
        </p:spPr>
      </p:pic>
      <p:pic>
        <p:nvPicPr>
          <p:cNvPr id="11" name="Paveikslėlis 10">
            <a:extLst>
              <a:ext uri="{FF2B5EF4-FFF2-40B4-BE49-F238E27FC236}">
                <a16:creationId xmlns:a16="http://schemas.microsoft.com/office/drawing/2014/main" xmlns="" id="{FB4F68D2-91B3-49DB-B6DA-0213033D48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77" y="3736594"/>
            <a:ext cx="4316048" cy="2701636"/>
          </a:xfrm>
          <a:prstGeom prst="rect">
            <a:avLst/>
          </a:prstGeom>
        </p:spPr>
      </p:pic>
      <p:pic>
        <p:nvPicPr>
          <p:cNvPr id="12" name="Paveikslėlis 11">
            <a:extLst>
              <a:ext uri="{FF2B5EF4-FFF2-40B4-BE49-F238E27FC236}">
                <a16:creationId xmlns:a16="http://schemas.microsoft.com/office/drawing/2014/main" xmlns="" id="{8ECF72D7-BCF2-4EED-B036-36D2EEB383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189" y="1033347"/>
            <a:ext cx="2350182" cy="242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33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-127819" y="176980"/>
            <a:ext cx="879565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ctr" defTabSz="914400"/>
            <a:r>
              <a:rPr lang="lt-LT" sz="4000" dirty="0">
                <a:solidFill>
                  <a:srgbClr val="931014"/>
                </a:solidFill>
              </a:rPr>
              <a:t>Smurtinis išpuolis</a:t>
            </a:r>
          </a:p>
          <a:p>
            <a:pPr lvl="1" algn="just" defTabSz="914400"/>
            <a:endParaRPr lang="lt-LT" dirty="0">
              <a:latin typeface="+mj-lt"/>
            </a:endParaRPr>
          </a:p>
          <a:p>
            <a:pPr marL="742950" lvl="1" indent="-285750" algn="just" defTabSz="914400">
              <a:buFontTx/>
              <a:buChar char="-"/>
            </a:pPr>
            <a:endParaRPr lang="en-US" dirty="0">
              <a:latin typeface="+mj-lt"/>
            </a:endParaRPr>
          </a:p>
          <a:p>
            <a:pPr lvl="1" algn="just" defTabSz="914400"/>
            <a:endParaRPr lang="en-US" sz="2800" dirty="0">
              <a:latin typeface="Corbel" pitchFamily="34" charset="0"/>
            </a:endParaRPr>
          </a:p>
          <a:p>
            <a:pPr lvl="1" algn="ctr" defTabSz="914400"/>
            <a:endParaRPr lang="lt-LT" sz="2800" dirty="0">
              <a:solidFill>
                <a:srgbClr val="FF0000"/>
              </a:solidFill>
              <a:latin typeface="Corbel" pitchFamily="34" charset="0"/>
            </a:endParaRPr>
          </a:p>
          <a:p>
            <a:pPr lvl="1" algn="ctr" defTabSz="914400"/>
            <a:endParaRPr lang="lt-LT" sz="28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FFC383A-8DBC-49BF-B379-FB79485CEBF7}"/>
              </a:ext>
            </a:extLst>
          </p:cNvPr>
          <p:cNvSpPr txBox="1"/>
          <p:nvPr/>
        </p:nvSpPr>
        <p:spPr>
          <a:xfrm>
            <a:off x="771131" y="1208031"/>
            <a:ext cx="85006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200" b="1" i="1" dirty="0">
                <a:solidFill>
                  <a:srgbClr val="931014"/>
                </a:solidFill>
              </a:rPr>
              <a:t>“I </a:t>
            </a:r>
            <a:r>
              <a:rPr lang="lt-LT" sz="3200" b="1" i="1" dirty="0" err="1">
                <a:solidFill>
                  <a:srgbClr val="931014"/>
                </a:solidFill>
              </a:rPr>
              <a:t>whana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shoot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people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with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my</a:t>
            </a:r>
            <a:r>
              <a:rPr lang="lt-LT" sz="3200" b="1" i="1" dirty="0">
                <a:solidFill>
                  <a:srgbClr val="931014"/>
                </a:solidFill>
              </a:rPr>
              <a:t> AR-15”, “I </a:t>
            </a:r>
            <a:r>
              <a:rPr lang="lt-LT" sz="3200" b="1" i="1" dirty="0" err="1">
                <a:solidFill>
                  <a:srgbClr val="931014"/>
                </a:solidFill>
              </a:rPr>
              <a:t>wanna</a:t>
            </a:r>
            <a:r>
              <a:rPr lang="lt-LT" sz="3200" b="1" i="1" dirty="0">
                <a:solidFill>
                  <a:srgbClr val="931014"/>
                </a:solidFill>
              </a:rPr>
              <a:t> die </a:t>
            </a:r>
            <a:r>
              <a:rPr lang="lt-LT" sz="3200" b="1" i="1" dirty="0" err="1">
                <a:solidFill>
                  <a:srgbClr val="931014"/>
                </a:solidFill>
              </a:rPr>
              <a:t>Fighting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killing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shit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ton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of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people</a:t>
            </a:r>
            <a:r>
              <a:rPr lang="lt-LT" sz="3200" b="1" i="1" dirty="0">
                <a:solidFill>
                  <a:srgbClr val="931014"/>
                </a:solidFill>
              </a:rPr>
              <a:t>” </a:t>
            </a:r>
            <a:r>
              <a:rPr lang="lt-LT" sz="3200" b="1" i="1" dirty="0" err="1">
                <a:solidFill>
                  <a:srgbClr val="931014"/>
                </a:solidFill>
              </a:rPr>
              <a:t>and</a:t>
            </a:r>
            <a:r>
              <a:rPr lang="lt-LT" sz="3200" b="1" i="1" dirty="0">
                <a:solidFill>
                  <a:srgbClr val="931014"/>
                </a:solidFill>
              </a:rPr>
              <a:t> “I am </a:t>
            </a:r>
            <a:r>
              <a:rPr lang="lt-LT" sz="3200" b="1" i="1" dirty="0" err="1">
                <a:solidFill>
                  <a:srgbClr val="931014"/>
                </a:solidFill>
              </a:rPr>
              <a:t>going</a:t>
            </a:r>
            <a:r>
              <a:rPr lang="lt-LT" sz="3200" b="1" i="1" dirty="0">
                <a:solidFill>
                  <a:srgbClr val="931014"/>
                </a:solidFill>
              </a:rPr>
              <a:t> to </a:t>
            </a:r>
            <a:r>
              <a:rPr lang="lt-LT" sz="3200" b="1" i="1" dirty="0" err="1">
                <a:solidFill>
                  <a:srgbClr val="931014"/>
                </a:solidFill>
              </a:rPr>
              <a:t>kill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law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enforcement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one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day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they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go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after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the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good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people</a:t>
            </a:r>
            <a:r>
              <a:rPr lang="lt-LT" sz="3200" b="1" i="1" dirty="0">
                <a:solidFill>
                  <a:srgbClr val="931014"/>
                </a:solidFill>
              </a:rPr>
              <a:t>.”</a:t>
            </a:r>
          </a:p>
          <a:p>
            <a:endParaRPr lang="lt-LT" sz="3200" b="1" i="1" dirty="0">
              <a:solidFill>
                <a:srgbClr val="931014"/>
              </a:solidFill>
            </a:endParaRPr>
          </a:p>
          <a:p>
            <a:r>
              <a:rPr lang="lt-LT" sz="3200" b="1" i="1" dirty="0">
                <a:solidFill>
                  <a:srgbClr val="931014"/>
                </a:solidFill>
              </a:rPr>
              <a:t>“</a:t>
            </a:r>
            <a:r>
              <a:rPr lang="lt-LT" sz="3200" b="1" i="1" dirty="0" err="1">
                <a:solidFill>
                  <a:srgbClr val="931014"/>
                </a:solidFill>
              </a:rPr>
              <a:t>I’m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gonna</a:t>
            </a:r>
            <a:r>
              <a:rPr lang="lt-LT" sz="3200" b="1" i="1" dirty="0">
                <a:solidFill>
                  <a:srgbClr val="931014"/>
                </a:solidFill>
              </a:rPr>
              <a:t> be a </a:t>
            </a:r>
            <a:r>
              <a:rPr lang="lt-LT" sz="3200" b="1" i="1" dirty="0" err="1">
                <a:solidFill>
                  <a:srgbClr val="931014"/>
                </a:solidFill>
              </a:rPr>
              <a:t>professional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school</a:t>
            </a:r>
            <a:r>
              <a:rPr lang="lt-LT" sz="3200" b="1" i="1" dirty="0">
                <a:solidFill>
                  <a:srgbClr val="931014"/>
                </a:solidFill>
              </a:rPr>
              <a:t> </a:t>
            </a:r>
            <a:r>
              <a:rPr lang="lt-LT" sz="3200" b="1" i="1" dirty="0" err="1">
                <a:solidFill>
                  <a:srgbClr val="931014"/>
                </a:solidFill>
              </a:rPr>
              <a:t>shooter</a:t>
            </a:r>
            <a:r>
              <a:rPr lang="lt-LT" sz="3200" b="1" i="1" dirty="0">
                <a:solidFill>
                  <a:srgbClr val="931014"/>
                </a:solidFill>
              </a:rPr>
              <a:t>.”</a:t>
            </a:r>
            <a:endParaRPr lang="lt-LT" sz="4800" b="1" dirty="0">
              <a:solidFill>
                <a:srgbClr val="931014"/>
              </a:solidFill>
            </a:endParaRPr>
          </a:p>
          <a:p>
            <a:endParaRPr lang="lt-LT" sz="3200" b="1" dirty="0">
              <a:solidFill>
                <a:srgbClr val="931014"/>
              </a:solidFill>
            </a:endParaRPr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xmlns="" id="{01244FFE-69CD-4F80-8B90-8D79A4895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4527"/>
            <a:ext cx="9144000" cy="577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0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589936" y="176980"/>
            <a:ext cx="8795657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ctr" defTabSz="914400"/>
            <a:r>
              <a:rPr lang="lt-LT" sz="4000" dirty="0">
                <a:solidFill>
                  <a:srgbClr val="931014"/>
                </a:solidFill>
                <a:latin typeface="+mj-lt"/>
              </a:rPr>
              <a:t>RIZIKOS SRITYS</a:t>
            </a:r>
          </a:p>
          <a:p>
            <a:pPr lvl="1" algn="ctr" defTabSz="914400"/>
            <a:endParaRPr lang="lt-LT" sz="3200" dirty="0">
              <a:solidFill>
                <a:srgbClr val="FF0000"/>
              </a:solidFill>
              <a:latin typeface="Corbel" pitchFamily="34" charset="0"/>
            </a:endParaRPr>
          </a:p>
          <a:p>
            <a:pPr lvl="1" algn="just" defTabSz="914400"/>
            <a:endParaRPr lang="lt-LT" dirty="0">
              <a:latin typeface="+mj-lt"/>
            </a:endParaRPr>
          </a:p>
          <a:p>
            <a:pPr marL="742950" lvl="1" indent="-285750" algn="just" defTabSz="9144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lt-LT" sz="3200" dirty="0"/>
              <a:t>Darbo trikdymo, resursų pereikvojimo</a:t>
            </a:r>
          </a:p>
          <a:p>
            <a:pPr marL="742950" lvl="1" indent="-285750" algn="just" defTabSz="9144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lt-LT" sz="3200" dirty="0"/>
              <a:t>Viešųjų renginių sutrikdymo, nutraukimo</a:t>
            </a:r>
          </a:p>
          <a:p>
            <a:pPr marL="742950" lvl="1" indent="-285750" algn="just" defTabSz="9144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lt-LT" sz="3200" dirty="0">
                <a:latin typeface="Arial" panose="020B0604020202020204" pitchFamily="34" charset="0"/>
                <a:cs typeface="Arial" panose="020B0604020202020204" pitchFamily="34" charset="0"/>
              </a:rPr>
              <a:t>Savižudybės visuomenei pavojingu būdu</a:t>
            </a:r>
          </a:p>
          <a:p>
            <a:pPr marL="742950" lvl="1" indent="-285750" algn="just" defTabSz="9144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lt-LT" sz="3200" dirty="0"/>
              <a:t>Smurtinio išpuolio</a:t>
            </a:r>
          </a:p>
          <a:p>
            <a:pPr marL="742950" lvl="1" indent="-285750" algn="just" defTabSz="914400">
              <a:buFontTx/>
              <a:buChar char="-"/>
            </a:pPr>
            <a:endParaRPr lang="lt-LT" sz="3200" dirty="0">
              <a:latin typeface="+mj-lt"/>
            </a:endParaRPr>
          </a:p>
          <a:p>
            <a:pPr lvl="1" algn="just" defTabSz="914400"/>
            <a:endParaRPr lang="lt-LT" dirty="0">
              <a:latin typeface="+mj-lt"/>
            </a:endParaRPr>
          </a:p>
          <a:p>
            <a:pPr marL="742950" lvl="1" indent="-285750" algn="just" defTabSz="914400">
              <a:buFontTx/>
              <a:buChar char="-"/>
            </a:pPr>
            <a:endParaRPr lang="en-US" dirty="0">
              <a:latin typeface="+mj-lt"/>
            </a:endParaRPr>
          </a:p>
          <a:p>
            <a:pPr lvl="1" algn="just" defTabSz="914400"/>
            <a:endParaRPr lang="en-US" sz="2800" dirty="0">
              <a:latin typeface="Corbel" pitchFamily="34" charset="0"/>
            </a:endParaRPr>
          </a:p>
          <a:p>
            <a:pPr lvl="1" algn="ctr" defTabSz="914400"/>
            <a:endParaRPr lang="lt-LT" sz="2800" dirty="0">
              <a:solidFill>
                <a:srgbClr val="FF0000"/>
              </a:solidFill>
              <a:latin typeface="Corbel" pitchFamily="34" charset="0"/>
            </a:endParaRPr>
          </a:p>
          <a:p>
            <a:pPr lvl="1" algn="ctr" defTabSz="914400"/>
            <a:endParaRPr lang="lt-LT" sz="2800" dirty="0">
              <a:solidFill>
                <a:srgbClr val="FF0000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27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6768" y="2541564"/>
            <a:ext cx="5568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600" b="1" dirty="0">
                <a:solidFill>
                  <a:srgbClr val="931014"/>
                </a:solidFill>
              </a:rPr>
              <a:t>AČIŪ UŽ JŪSŲ DĖMESĮ</a:t>
            </a:r>
          </a:p>
        </p:txBody>
      </p:sp>
    </p:spTree>
    <p:extLst>
      <p:ext uri="{BB962C8B-B14F-4D97-AF65-F5344CB8AC3E}">
        <p14:creationId xmlns:p14="http://schemas.microsoft.com/office/powerpoint/2010/main" val="1988226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xmlns="" id="{4B559591-1FCA-448D-BA18-FF234F66F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4" name="Turinio vietos rezervavimo ženklas 3">
            <a:extLst>
              <a:ext uri="{FF2B5EF4-FFF2-40B4-BE49-F238E27FC236}">
                <a16:creationId xmlns:a16="http://schemas.microsoft.com/office/drawing/2014/main" xmlns="" id="{E9226477-8AE1-4858-B51E-748BCC058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725" y="474563"/>
            <a:ext cx="6906885" cy="54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7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xmlns="" id="{CE90F1B2-8A96-4226-AFAD-32517879B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xmlns="" id="{2528F821-A8C1-4110-8504-66DFB9F8C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4" name="Paveikslėlis 3">
            <a:extLst>
              <a:ext uri="{FF2B5EF4-FFF2-40B4-BE49-F238E27FC236}">
                <a16:creationId xmlns:a16="http://schemas.microsoft.com/office/drawing/2014/main" xmlns="" id="{53B0EA60-B527-4604-89F5-6604292A3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3778" y="1056302"/>
            <a:ext cx="10397068" cy="3328886"/>
          </a:xfrm>
          <a:prstGeom prst="rect">
            <a:avLst/>
          </a:prstGeom>
          <a:ln>
            <a:solidFill>
              <a:srgbClr val="C00000">
                <a:alpha val="45000"/>
              </a:srgbClr>
            </a:solidFill>
          </a:ln>
        </p:spPr>
      </p:pic>
      <p:sp>
        <p:nvSpPr>
          <p:cNvPr id="6" name="Ovalas 5">
            <a:extLst>
              <a:ext uri="{FF2B5EF4-FFF2-40B4-BE49-F238E27FC236}">
                <a16:creationId xmlns:a16="http://schemas.microsoft.com/office/drawing/2014/main" xmlns="" id="{B31ED5AC-C909-42F1-A58C-AEBDD198B5A8}"/>
              </a:ext>
            </a:extLst>
          </p:cNvPr>
          <p:cNvSpPr/>
          <p:nvPr/>
        </p:nvSpPr>
        <p:spPr>
          <a:xfrm>
            <a:off x="1120876" y="1708020"/>
            <a:ext cx="1091381" cy="412623"/>
          </a:xfrm>
          <a:prstGeom prst="ellipse">
            <a:avLst/>
          </a:prstGeom>
          <a:noFill/>
          <a:ln w="38100">
            <a:solidFill>
              <a:srgbClr val="CC161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7" name="Ovalas 6">
            <a:extLst>
              <a:ext uri="{FF2B5EF4-FFF2-40B4-BE49-F238E27FC236}">
                <a16:creationId xmlns:a16="http://schemas.microsoft.com/office/drawing/2014/main" xmlns="" id="{18991D54-C23F-42B3-B754-D828C2062CB9}"/>
              </a:ext>
            </a:extLst>
          </p:cNvPr>
          <p:cNvSpPr/>
          <p:nvPr/>
        </p:nvSpPr>
        <p:spPr>
          <a:xfrm>
            <a:off x="7182463" y="1708020"/>
            <a:ext cx="1091381" cy="412623"/>
          </a:xfrm>
          <a:prstGeom prst="ellipse">
            <a:avLst/>
          </a:prstGeom>
          <a:noFill/>
          <a:ln w="38100">
            <a:solidFill>
              <a:srgbClr val="CC161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1570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xmlns="" id="{8CCCC12A-B7D4-443C-9CDF-236AB7B5C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5" name="Turinio vietos rezervavimo ženklas 4">
            <a:extLst>
              <a:ext uri="{FF2B5EF4-FFF2-40B4-BE49-F238E27FC236}">
                <a16:creationId xmlns:a16="http://schemas.microsoft.com/office/drawing/2014/main" xmlns="" id="{C9CBA053-F8D4-4CBC-8E2E-4F7CABDFAE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8012" y="574062"/>
            <a:ext cx="9035988" cy="6009300"/>
          </a:xfrm>
        </p:spPr>
      </p:pic>
    </p:spTree>
    <p:extLst>
      <p:ext uri="{BB962C8B-B14F-4D97-AF65-F5344CB8AC3E}">
        <p14:creationId xmlns:p14="http://schemas.microsoft.com/office/powerpoint/2010/main" val="8880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/>
            </a:r>
            <a:br>
              <a:rPr lang="lt-LT" dirty="0"/>
            </a:br>
            <a:r>
              <a:rPr lang="lt-LT" dirty="0"/>
              <a:t>PAVIENIAI ASMENYS</a:t>
            </a:r>
          </a:p>
        </p:txBody>
      </p:sp>
      <p:pic>
        <p:nvPicPr>
          <p:cNvPr id="4" name="Picture 4" descr="https://encrypted-tbn2.gstatic.com/images?q=tbn:ANd9GcTisf2IinRPntj1MqduLC1ffj155s9jSjc7kJ3qJ2oELFmwjXVLwwylTSoy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6508" y="1600200"/>
            <a:ext cx="3045108" cy="347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7144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PSICHIKOS SVEIKATA</a:t>
            </a:r>
          </a:p>
        </p:txBody>
      </p:sp>
      <p:sp>
        <p:nvSpPr>
          <p:cNvPr id="6" name="Trapecija 5">
            <a:extLst>
              <a:ext uri="{FF2B5EF4-FFF2-40B4-BE49-F238E27FC236}">
                <a16:creationId xmlns:a16="http://schemas.microsoft.com/office/drawing/2014/main" xmlns="" id="{5A6F9128-CE5B-4568-8F43-58CAEF6FAC90}"/>
              </a:ext>
            </a:extLst>
          </p:cNvPr>
          <p:cNvSpPr/>
          <p:nvPr/>
        </p:nvSpPr>
        <p:spPr>
          <a:xfrm>
            <a:off x="1612490" y="4406796"/>
            <a:ext cx="5535562" cy="1211825"/>
          </a:xfrm>
          <a:prstGeom prst="trapezoid">
            <a:avLst>
              <a:gd name="adj" fmla="val 82407"/>
            </a:avLst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7" name="Trapecija 6">
            <a:extLst>
              <a:ext uri="{FF2B5EF4-FFF2-40B4-BE49-F238E27FC236}">
                <a16:creationId xmlns:a16="http://schemas.microsoft.com/office/drawing/2014/main" xmlns="" id="{4D3D3A8D-0540-44BC-93B4-448C4F28D133}"/>
              </a:ext>
            </a:extLst>
          </p:cNvPr>
          <p:cNvSpPr/>
          <p:nvPr/>
        </p:nvSpPr>
        <p:spPr>
          <a:xfrm>
            <a:off x="2648563" y="3154054"/>
            <a:ext cx="3522408" cy="1211824"/>
          </a:xfrm>
          <a:prstGeom prst="trapezoid">
            <a:avLst>
              <a:gd name="adj" fmla="val 82407"/>
            </a:avLst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8" name="Lygiašonis trikampis 7">
            <a:extLst>
              <a:ext uri="{FF2B5EF4-FFF2-40B4-BE49-F238E27FC236}">
                <a16:creationId xmlns:a16="http://schemas.microsoft.com/office/drawing/2014/main" xmlns="" id="{0DF66330-C0B7-4A91-A12D-267ECD745CBB}"/>
              </a:ext>
            </a:extLst>
          </p:cNvPr>
          <p:cNvSpPr/>
          <p:nvPr/>
        </p:nvSpPr>
        <p:spPr>
          <a:xfrm>
            <a:off x="3667431" y="2133600"/>
            <a:ext cx="1484672" cy="979537"/>
          </a:xfrm>
          <a:prstGeom prst="triangle">
            <a:avLst>
              <a:gd name="adj" fmla="val 4790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34E0B6-75A0-4F50-AC8B-34FEC47FF8AD}"/>
              </a:ext>
            </a:extLst>
          </p:cNvPr>
          <p:cNvSpPr txBox="1"/>
          <p:nvPr/>
        </p:nvSpPr>
        <p:spPr>
          <a:xfrm>
            <a:off x="-19665" y="4334674"/>
            <a:ext cx="2015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600" dirty="0"/>
              <a:t>Stresas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5651787-016E-4C71-ABA5-20FBAAA658B0}"/>
              </a:ext>
            </a:extLst>
          </p:cNvPr>
          <p:cNvSpPr txBox="1"/>
          <p:nvPr/>
        </p:nvSpPr>
        <p:spPr>
          <a:xfrm>
            <a:off x="6170971" y="3029606"/>
            <a:ext cx="2422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600" dirty="0"/>
              <a:t>Psichikos sutrikimai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874F000-3D02-4873-9062-3A094A615EAA}"/>
              </a:ext>
            </a:extLst>
          </p:cNvPr>
          <p:cNvSpPr txBox="1"/>
          <p:nvPr/>
        </p:nvSpPr>
        <p:spPr>
          <a:xfrm>
            <a:off x="1532602" y="1895776"/>
            <a:ext cx="2231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3600" dirty="0"/>
              <a:t>Psichozė</a:t>
            </a:r>
          </a:p>
        </p:txBody>
      </p:sp>
      <p:cxnSp>
        <p:nvCxnSpPr>
          <p:cNvPr id="13" name="Tiesioji jungtis 12">
            <a:extLst>
              <a:ext uri="{FF2B5EF4-FFF2-40B4-BE49-F238E27FC236}">
                <a16:creationId xmlns:a16="http://schemas.microsoft.com/office/drawing/2014/main" xmlns="" id="{519D43E3-C961-46FA-B493-C633CB0C0300}"/>
              </a:ext>
            </a:extLst>
          </p:cNvPr>
          <p:cNvCxnSpPr>
            <a:cxnSpLocks/>
          </p:cNvCxnSpPr>
          <p:nvPr/>
        </p:nvCxnSpPr>
        <p:spPr>
          <a:xfrm>
            <a:off x="1700981" y="4657839"/>
            <a:ext cx="452284" cy="672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Tiesioji jungtis 14">
            <a:extLst>
              <a:ext uri="{FF2B5EF4-FFF2-40B4-BE49-F238E27FC236}">
                <a16:creationId xmlns:a16="http://schemas.microsoft.com/office/drawing/2014/main" xmlns="" id="{F70D5376-8A92-46E9-BBB1-78BE5C0CB2D4}"/>
              </a:ext>
            </a:extLst>
          </p:cNvPr>
          <p:cNvCxnSpPr>
            <a:cxnSpLocks/>
          </p:cNvCxnSpPr>
          <p:nvPr/>
        </p:nvCxnSpPr>
        <p:spPr>
          <a:xfrm>
            <a:off x="3538381" y="2343662"/>
            <a:ext cx="452284" cy="1459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Tiesioji jungtis 15">
            <a:extLst>
              <a:ext uri="{FF2B5EF4-FFF2-40B4-BE49-F238E27FC236}">
                <a16:creationId xmlns:a16="http://schemas.microsoft.com/office/drawing/2014/main" xmlns="" id="{829AC9B9-AD11-4F37-A039-43AAB13CBFB4}"/>
              </a:ext>
            </a:extLst>
          </p:cNvPr>
          <p:cNvCxnSpPr>
            <a:cxnSpLocks/>
          </p:cNvCxnSpPr>
          <p:nvPr/>
        </p:nvCxnSpPr>
        <p:spPr>
          <a:xfrm flipV="1">
            <a:off x="5762933" y="3429000"/>
            <a:ext cx="452284" cy="2007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39B260C-D81E-4AA4-953C-348ECEF62466}"/>
              </a:ext>
            </a:extLst>
          </p:cNvPr>
          <p:cNvSpPr txBox="1"/>
          <p:nvPr/>
        </p:nvSpPr>
        <p:spPr>
          <a:xfrm>
            <a:off x="550606" y="6115665"/>
            <a:ext cx="391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USSS, 2018</a:t>
            </a:r>
          </a:p>
        </p:txBody>
      </p:sp>
    </p:spTree>
    <p:extLst>
      <p:ext uri="{BB962C8B-B14F-4D97-AF65-F5344CB8AC3E}">
        <p14:creationId xmlns:p14="http://schemas.microsoft.com/office/powerpoint/2010/main" val="425296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9137" name="Picture 2" descr="F:\asmenines\asmenines2\vad zenkliuk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115888"/>
            <a:ext cx="43180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tačiakampis 4"/>
          <p:cNvSpPr/>
          <p:nvPr/>
        </p:nvSpPr>
        <p:spPr>
          <a:xfrm>
            <a:off x="250825" y="809625"/>
            <a:ext cx="8642350" cy="4603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lt-LT"/>
          </a:p>
        </p:txBody>
      </p:sp>
      <p:cxnSp>
        <p:nvCxnSpPr>
          <p:cNvPr id="2779139" name="AutoShape 4"/>
          <p:cNvCxnSpPr>
            <a:cxnSpLocks noChangeShapeType="1"/>
          </p:cNvCxnSpPr>
          <p:nvPr/>
        </p:nvCxnSpPr>
        <p:spPr bwMode="auto">
          <a:xfrm>
            <a:off x="3059113" y="914400"/>
            <a:ext cx="0" cy="6189663"/>
          </a:xfrm>
          <a:prstGeom prst="straightConnector1">
            <a:avLst/>
          </a:prstGeom>
          <a:noFill/>
          <a:ln w="38100">
            <a:solidFill>
              <a:srgbClr val="4BACC6"/>
            </a:solidFill>
            <a:prstDash val="dash"/>
            <a:round/>
            <a:headEnd/>
            <a:tailEnd/>
          </a:ln>
        </p:spPr>
      </p:cxnSp>
      <p:cxnSp>
        <p:nvCxnSpPr>
          <p:cNvPr id="2779140" name="AutoShape 5"/>
          <p:cNvCxnSpPr>
            <a:cxnSpLocks noChangeShapeType="1"/>
          </p:cNvCxnSpPr>
          <p:nvPr/>
        </p:nvCxnSpPr>
        <p:spPr bwMode="auto">
          <a:xfrm>
            <a:off x="6096000" y="1066800"/>
            <a:ext cx="0" cy="6189663"/>
          </a:xfrm>
          <a:prstGeom prst="straightConnector1">
            <a:avLst/>
          </a:prstGeom>
          <a:noFill/>
          <a:ln w="38100">
            <a:solidFill>
              <a:srgbClr val="4BACC6"/>
            </a:solidFill>
            <a:prstDash val="dash"/>
            <a:round/>
            <a:headEnd/>
            <a:tailEnd/>
          </a:ln>
        </p:spPr>
      </p:cxnSp>
      <p:sp>
        <p:nvSpPr>
          <p:cNvPr id="2779141" name="AutoShape 6"/>
          <p:cNvSpPr>
            <a:spLocks noChangeArrowheads="1"/>
          </p:cNvSpPr>
          <p:nvPr/>
        </p:nvSpPr>
        <p:spPr bwMode="auto">
          <a:xfrm>
            <a:off x="1143000" y="609600"/>
            <a:ext cx="574675" cy="533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defTabSz="914400"/>
            <a:r>
              <a:rPr lang="lt-LT" altLang="ja-JP" sz="3200">
                <a:latin typeface="Times New Roman" pitchFamily="18" charset="0"/>
                <a:cs typeface="ＭＳ Ｐゴシック"/>
              </a:rPr>
              <a:t>I</a:t>
            </a:r>
            <a:endParaRPr lang="lt-LT" sz="3200">
              <a:latin typeface="Calibri" pitchFamily="34" charset="0"/>
            </a:endParaRPr>
          </a:p>
        </p:txBody>
      </p:sp>
      <p:sp>
        <p:nvSpPr>
          <p:cNvPr id="2779142" name="AutoShape 7"/>
          <p:cNvSpPr>
            <a:spLocks noChangeArrowheads="1"/>
          </p:cNvSpPr>
          <p:nvPr/>
        </p:nvSpPr>
        <p:spPr bwMode="auto">
          <a:xfrm>
            <a:off x="4149725" y="609600"/>
            <a:ext cx="574675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defTabSz="914400"/>
            <a:r>
              <a:rPr lang="lt-LT" altLang="ja-JP" sz="3200">
                <a:latin typeface="Times New Roman" pitchFamily="18" charset="0"/>
                <a:cs typeface="ＭＳ Ｐゴシック"/>
              </a:rPr>
              <a:t>II</a:t>
            </a:r>
            <a:endParaRPr lang="lt-LT" sz="3200">
              <a:latin typeface="Calibri" pitchFamily="34" charset="0"/>
            </a:endParaRPr>
          </a:p>
        </p:txBody>
      </p:sp>
      <p:sp>
        <p:nvSpPr>
          <p:cNvPr id="2779143" name="AutoShape 8"/>
          <p:cNvSpPr>
            <a:spLocks noChangeArrowheads="1"/>
          </p:cNvSpPr>
          <p:nvPr/>
        </p:nvSpPr>
        <p:spPr bwMode="auto">
          <a:xfrm>
            <a:off x="7010400" y="609600"/>
            <a:ext cx="914400" cy="533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defTabSz="914400"/>
            <a:r>
              <a:rPr lang="lt-LT" altLang="ja-JP" sz="3200">
                <a:latin typeface="Times New Roman" pitchFamily="18" charset="0"/>
                <a:cs typeface="ＭＳ Ｐゴシック"/>
              </a:rPr>
              <a:t>III</a:t>
            </a:r>
            <a:endParaRPr lang="lt-LT" sz="3200"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987675" y="3141663"/>
            <a:ext cx="360363" cy="7191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940425" y="3213100"/>
            <a:ext cx="360363" cy="720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9709" name="Picture 4" descr="http://www.degree6.co.uk/wordpress/wp-content/uploads/2012/06/Stand-Out-From-The-Crowd-199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558925"/>
            <a:ext cx="2844800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2" descr="https://encrypted-tbn0.gstatic.com/images?q=tbn:ANd9GcQMdEhAlyspEj7QH0J0ofnXuMWBf12tO13kKmY2E3a5QbOkx8AiynmTv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9151" y="1922463"/>
            <a:ext cx="259238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4" descr="https://encrypted-tbn0.gstatic.com/images?q=tbn:ANd9GcQQL6RVWNf8Qd0ehPTJhtmV-cXldxRLOI_eyGd4f1iFh_mMjUnRRIppks4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84924" y="1834356"/>
            <a:ext cx="2771775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274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6069</TotalTime>
  <Words>322</Words>
  <Application>Microsoft Office PowerPoint</Application>
  <PresentationFormat>On-screen Show (4:3)</PresentationFormat>
  <Paragraphs>110</Paragraphs>
  <Slides>30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Arial</vt:lpstr>
      <vt:lpstr>Calibri</vt:lpstr>
      <vt:lpstr>Corbel</vt:lpstr>
      <vt:lpstr>Noto Sans</vt:lpstr>
      <vt:lpstr>Noto Serif</vt:lpstr>
      <vt:lpstr>Times New Roman</vt:lpstr>
      <vt:lpstr>Wingdings</vt:lpstr>
      <vt:lpstr>Office Theme</vt:lpstr>
      <vt:lpstr>Microsoft Excel Chart</vt:lpstr>
      <vt:lpstr>Smurtiniai išpuoliai darbovietėse, švietimo įstaigose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PAVIENIAI ASMENYS</vt:lpstr>
      <vt:lpstr>PSICHIKOS SVEIKATA</vt:lpstr>
      <vt:lpstr>PowerPoint Presentation</vt:lpstr>
      <vt:lpstr>ĮSPĖJAMOJO ELGESIO FORMOS ir BENDRAVIMO YPATUMAI</vt:lpstr>
      <vt:lpstr>PowerPoint Presentation</vt:lpstr>
      <vt:lpstr>PowerPoint Presentation</vt:lpstr>
      <vt:lpstr>PowerPoint Presentation</vt:lpstr>
      <vt:lpstr>KAIP  NEREAGUOTI?</vt:lpstr>
      <vt:lpstr>KAIP REAGUOTI?</vt:lpstr>
      <vt:lpstr>PowerPoint Presentation</vt:lpstr>
      <vt:lpstr>KAIP  NEREAGUOTI?</vt:lpstr>
      <vt:lpstr>KAIP REAGUOTI?</vt:lpstr>
      <vt:lpstr>KAIP REAGUOTI?</vt:lpstr>
      <vt:lpstr>MOTYVACIJA</vt:lpstr>
      <vt:lpstr>PowerPoint Presentation</vt:lpstr>
      <vt:lpstr>KAIP  NEREAGUOTI?</vt:lpstr>
      <vt:lpstr>KAIP REAGUOTI?</vt:lpstr>
      <vt:lpstr>PowerPoint Presentation</vt:lpstr>
      <vt:lpstr>PowerPoint Presentation</vt:lpstr>
      <vt:lpstr>KAIP REAGUOTI?</vt:lpstr>
      <vt:lpstr>PowerPoint Presentation</vt:lpstr>
      <vt:lpstr>PowerPoint Presentation</vt:lpstr>
      <vt:lpstr>PowerPoint Presentation</vt:lpstr>
      <vt:lpstr>PowerPoint Presentation</vt:lpstr>
    </vt:vector>
  </TitlesOfParts>
  <Company>Lukastudio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Salomėja Bitlieriūtė</cp:lastModifiedBy>
  <cp:revision>302</cp:revision>
  <dcterms:created xsi:type="dcterms:W3CDTF">2015-01-27T15:32:22Z</dcterms:created>
  <dcterms:modified xsi:type="dcterms:W3CDTF">2018-08-24T08:07:04Z</dcterms:modified>
</cp:coreProperties>
</file>