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9" r:id="rId2"/>
    <p:sldId id="283" r:id="rId3"/>
    <p:sldId id="285" r:id="rId4"/>
    <p:sldId id="277" r:id="rId5"/>
    <p:sldId id="274" r:id="rId6"/>
    <p:sldId id="279" r:id="rId7"/>
    <p:sldId id="280" r:id="rId8"/>
    <p:sldId id="286" r:id="rId9"/>
    <p:sldId id="278" r:id="rId10"/>
    <p:sldId id="273" r:id="rId11"/>
    <p:sldId id="275" r:id="rId12"/>
    <p:sldId id="256" r:id="rId13"/>
    <p:sldId id="258" r:id="rId14"/>
    <p:sldId id="276" r:id="rId15"/>
    <p:sldId id="263" r:id="rId16"/>
    <p:sldId id="264" r:id="rId17"/>
    <p:sldId id="268" r:id="rId18"/>
    <p:sldId id="269" r:id="rId19"/>
    <p:sldId id="27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444" autoAdjust="0"/>
  </p:normalViewPr>
  <p:slideViewPr>
    <p:cSldViewPr snapToGrid="0">
      <p:cViewPr varScale="1">
        <p:scale>
          <a:sx n="71" d="100"/>
          <a:sy n="71" d="100"/>
        </p:scale>
        <p:origin x="59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4E884D-AF1D-47A1-8C2F-DD259149FB5E}"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7D88DF21-734D-4C6A-9EC2-CFA525286CC3}">
      <dgm:prSet phldrT="[Text]" custT="1"/>
      <dgm:spPr>
        <a:solidFill>
          <a:schemeClr val="tx1"/>
        </a:solidFill>
        <a:ln w="57150">
          <a:solidFill>
            <a:srgbClr val="C00000"/>
          </a:solidFill>
        </a:ln>
      </dgm:spPr>
      <dgm:t>
        <a:bodyPr/>
        <a:lstStyle/>
        <a:p>
          <a:r>
            <a:rPr lang="lt-LT" sz="1800" b="1" dirty="0" smtClean="0">
              <a:latin typeface="Times New Roman" panose="02020603050405020304" pitchFamily="18" charset="0"/>
              <a:cs typeface="Times New Roman" panose="02020603050405020304" pitchFamily="18" charset="0"/>
            </a:rPr>
            <a:t>RUOŠIA SPECIALISTUS, ATLIEKA TYRIMUS</a:t>
          </a:r>
          <a:endParaRPr lang="en-US" sz="1800" b="1" dirty="0">
            <a:latin typeface="Times New Roman" panose="02020603050405020304" pitchFamily="18" charset="0"/>
            <a:cs typeface="Times New Roman" panose="02020603050405020304" pitchFamily="18" charset="0"/>
          </a:endParaRPr>
        </a:p>
      </dgm:t>
    </dgm:pt>
    <dgm:pt modelId="{4D679EA0-C38D-492D-8D0C-7E3BFF7203C7}" type="parTrans" cxnId="{44BF047A-55A2-4031-9796-9905167C08EB}">
      <dgm:prSet/>
      <dgm:spPr/>
      <dgm:t>
        <a:bodyPr/>
        <a:lstStyle/>
        <a:p>
          <a:endParaRPr lang="en-US"/>
        </a:p>
      </dgm:t>
    </dgm:pt>
    <dgm:pt modelId="{F0BE2997-3AC9-43A0-8B69-BC1CA5D12E22}" type="sibTrans" cxnId="{44BF047A-55A2-4031-9796-9905167C08EB}">
      <dgm:prSet/>
      <dgm:spPr/>
      <dgm:t>
        <a:bodyPr/>
        <a:lstStyle/>
        <a:p>
          <a:endParaRPr lang="en-US"/>
        </a:p>
      </dgm:t>
    </dgm:pt>
    <dgm:pt modelId="{A8CE3F7F-2722-4DC0-96A7-1BEE51AA837B}">
      <dgm:prSet phldrT="[Text]" custT="1"/>
      <dgm:spPr/>
      <dgm:t>
        <a:bodyPr/>
        <a:lstStyle/>
        <a:p>
          <a:pPr algn="just"/>
          <a:endParaRPr lang="en-US" sz="3600" dirty="0" smtClean="0">
            <a:latin typeface="Times New Roman" panose="02020603050405020304" pitchFamily="18" charset="0"/>
            <a:cs typeface="Times New Roman" panose="02020603050405020304" pitchFamily="18" charset="0"/>
          </a:endParaRPr>
        </a:p>
        <a:p>
          <a:pPr algn="just"/>
          <a:endParaRPr lang="en-US" sz="3600" dirty="0" smtClean="0">
            <a:latin typeface="Times New Roman" panose="02020603050405020304" pitchFamily="18" charset="0"/>
            <a:cs typeface="Times New Roman" panose="02020603050405020304" pitchFamily="18" charset="0"/>
          </a:endParaRPr>
        </a:p>
        <a:p>
          <a:pPr algn="just"/>
          <a:r>
            <a:rPr lang="lt-LT" sz="3600" dirty="0" smtClean="0">
              <a:latin typeface="Times New Roman" panose="02020603050405020304" pitchFamily="18" charset="0"/>
              <a:cs typeface="Times New Roman" panose="02020603050405020304" pitchFamily="18" charset="0"/>
            </a:rPr>
            <a:t>Vilniaus universitetas, </a:t>
          </a:r>
        </a:p>
        <a:p>
          <a:pPr algn="l"/>
          <a:r>
            <a:rPr lang="lt-LT" sz="3600" dirty="0" smtClean="0">
              <a:latin typeface="Times New Roman" panose="02020603050405020304" pitchFamily="18" charset="0"/>
              <a:cs typeface="Times New Roman" panose="02020603050405020304" pitchFamily="18" charset="0"/>
            </a:rPr>
            <a:t>Chemijos ir geomokslų fakultetas</a:t>
          </a:r>
          <a:endParaRPr lang="en-US" sz="3600" dirty="0" smtClean="0">
            <a:latin typeface="Times New Roman" panose="02020603050405020304" pitchFamily="18" charset="0"/>
            <a:cs typeface="Times New Roman" panose="02020603050405020304" pitchFamily="18" charset="0"/>
          </a:endParaRPr>
        </a:p>
        <a:p>
          <a:pPr algn="l"/>
          <a:endParaRPr lang="en-US" sz="3600" dirty="0">
            <a:latin typeface="Times New Roman" panose="02020603050405020304" pitchFamily="18" charset="0"/>
            <a:cs typeface="Times New Roman" panose="02020603050405020304" pitchFamily="18" charset="0"/>
          </a:endParaRPr>
        </a:p>
      </dgm:t>
    </dgm:pt>
    <dgm:pt modelId="{B1BBE9E3-0953-45B0-B4EE-ECB8B1FA7A37}" type="parTrans" cxnId="{C6188E34-E773-46B1-B368-5FE1A17942E6}">
      <dgm:prSet/>
      <dgm:spPr/>
      <dgm:t>
        <a:bodyPr/>
        <a:lstStyle/>
        <a:p>
          <a:endParaRPr lang="en-US"/>
        </a:p>
      </dgm:t>
    </dgm:pt>
    <dgm:pt modelId="{73472E11-8838-41A5-83C3-D77179797627}" type="sibTrans" cxnId="{C6188E34-E773-46B1-B368-5FE1A17942E6}">
      <dgm:prSet/>
      <dgm:spPr/>
      <dgm:t>
        <a:bodyPr/>
        <a:lstStyle/>
        <a:p>
          <a:endParaRPr lang="en-US"/>
        </a:p>
      </dgm:t>
    </dgm:pt>
    <dgm:pt modelId="{63C36B8A-4DB6-4CDD-8FF7-C8C2AEF446AD}">
      <dgm:prSet phldrT="[Text]" custT="1"/>
      <dgm:spPr>
        <a:solidFill>
          <a:schemeClr val="tx1"/>
        </a:solidFill>
        <a:ln w="57150">
          <a:solidFill>
            <a:srgbClr val="00B0F0"/>
          </a:solidFill>
        </a:ln>
      </dgm:spPr>
      <dgm:t>
        <a:bodyPr/>
        <a:lstStyle/>
        <a:p>
          <a:r>
            <a:rPr lang="lt-LT" sz="1800" b="1" dirty="0" smtClean="0">
              <a:latin typeface="Times New Roman" panose="02020603050405020304" pitchFamily="18" charset="0"/>
              <a:cs typeface="Times New Roman" panose="02020603050405020304" pitchFamily="18" charset="0"/>
            </a:rPr>
            <a:t>ATLIEKA TYRIMUS</a:t>
          </a:r>
          <a:endParaRPr lang="en-US" sz="1800" b="1" dirty="0">
            <a:latin typeface="Times New Roman" panose="02020603050405020304" pitchFamily="18" charset="0"/>
            <a:cs typeface="Times New Roman" panose="02020603050405020304" pitchFamily="18" charset="0"/>
          </a:endParaRPr>
        </a:p>
      </dgm:t>
    </dgm:pt>
    <dgm:pt modelId="{DC156E89-66B9-4DC0-9275-8B707DBB4B86}" type="parTrans" cxnId="{C219F775-98D0-4ED0-A97A-F544003390CF}">
      <dgm:prSet/>
      <dgm:spPr/>
      <dgm:t>
        <a:bodyPr/>
        <a:lstStyle/>
        <a:p>
          <a:endParaRPr lang="en-US"/>
        </a:p>
      </dgm:t>
    </dgm:pt>
    <dgm:pt modelId="{3C153FC3-BD58-465C-88C1-437959F6AAEA}" type="sibTrans" cxnId="{C219F775-98D0-4ED0-A97A-F544003390CF}">
      <dgm:prSet/>
      <dgm:spPr/>
      <dgm:t>
        <a:bodyPr/>
        <a:lstStyle/>
        <a:p>
          <a:endParaRPr lang="en-US"/>
        </a:p>
      </dgm:t>
    </dgm:pt>
    <dgm:pt modelId="{8239DDD9-F67E-4B0B-BD46-CEDC75DA075F}">
      <dgm:prSet phldrT="[Text]" custT="1"/>
      <dgm:spPr/>
      <dgm:t>
        <a:bodyPr/>
        <a:lstStyle/>
        <a:p>
          <a:endParaRPr lang="en-US" sz="3600" dirty="0" smtClean="0">
            <a:latin typeface="Times New Roman" panose="02020603050405020304" pitchFamily="18" charset="0"/>
            <a:cs typeface="Times New Roman" panose="02020603050405020304" pitchFamily="18" charset="0"/>
          </a:endParaRPr>
        </a:p>
        <a:p>
          <a:endParaRPr lang="en-US" sz="3600" dirty="0" smtClean="0">
            <a:latin typeface="Times New Roman" panose="02020603050405020304" pitchFamily="18" charset="0"/>
            <a:cs typeface="Times New Roman" panose="02020603050405020304" pitchFamily="18" charset="0"/>
          </a:endParaRPr>
        </a:p>
        <a:p>
          <a:r>
            <a:rPr lang="lt-LT" sz="3600" dirty="0" smtClean="0">
              <a:latin typeface="Times New Roman" panose="02020603050405020304" pitchFamily="18" charset="0"/>
              <a:cs typeface="Times New Roman" panose="02020603050405020304" pitchFamily="18" charset="0"/>
            </a:rPr>
            <a:t>GTC, </a:t>
          </a:r>
          <a:endParaRPr lang="en-US" sz="3600" dirty="0" smtClean="0">
            <a:latin typeface="Times New Roman" panose="02020603050405020304" pitchFamily="18" charset="0"/>
            <a:cs typeface="Times New Roman" panose="02020603050405020304" pitchFamily="18" charset="0"/>
          </a:endParaRPr>
        </a:p>
        <a:p>
          <a:r>
            <a:rPr lang="lt-LT" sz="3600" dirty="0" smtClean="0">
              <a:latin typeface="Times New Roman" panose="02020603050405020304" pitchFamily="18" charset="0"/>
              <a:cs typeface="Times New Roman" panose="02020603050405020304" pitchFamily="18" charset="0"/>
            </a:rPr>
            <a:t>Geologijos ir geografijos institutas</a:t>
          </a:r>
          <a:endParaRPr lang="en-US" sz="3600" dirty="0">
            <a:latin typeface="Times New Roman" panose="02020603050405020304" pitchFamily="18" charset="0"/>
            <a:cs typeface="Times New Roman" panose="02020603050405020304" pitchFamily="18" charset="0"/>
          </a:endParaRPr>
        </a:p>
      </dgm:t>
    </dgm:pt>
    <dgm:pt modelId="{118C3CB1-F56D-45D7-8383-E4E4F273471C}" type="parTrans" cxnId="{FBA90B82-4866-4FAF-843A-B7F4D92B0AF9}">
      <dgm:prSet/>
      <dgm:spPr/>
      <dgm:t>
        <a:bodyPr/>
        <a:lstStyle/>
        <a:p>
          <a:endParaRPr lang="en-US"/>
        </a:p>
      </dgm:t>
    </dgm:pt>
    <dgm:pt modelId="{C2F3D11E-9332-44BF-BE9B-8C8684BCF6F0}" type="sibTrans" cxnId="{FBA90B82-4866-4FAF-843A-B7F4D92B0AF9}">
      <dgm:prSet/>
      <dgm:spPr/>
      <dgm:t>
        <a:bodyPr/>
        <a:lstStyle/>
        <a:p>
          <a:endParaRPr lang="en-US"/>
        </a:p>
      </dgm:t>
    </dgm:pt>
    <dgm:pt modelId="{55B33020-D27C-4742-B010-97376DCC8F4C}">
      <dgm:prSet phldrT="[Text]" custT="1"/>
      <dgm:spPr>
        <a:solidFill>
          <a:schemeClr val="tx1"/>
        </a:solidFill>
        <a:ln w="57150">
          <a:solidFill>
            <a:srgbClr val="FFFF00"/>
          </a:solidFill>
        </a:ln>
      </dgm:spPr>
      <dgm:t>
        <a:bodyPr/>
        <a:lstStyle/>
        <a:p>
          <a:r>
            <a:rPr lang="lt-LT" sz="1800" b="1" dirty="0" smtClean="0">
              <a:latin typeface="Times New Roman" panose="02020603050405020304" pitchFamily="18" charset="0"/>
              <a:cs typeface="Times New Roman" panose="02020603050405020304" pitchFamily="18" charset="0"/>
            </a:rPr>
            <a:t>GEOLOGINĖS INFORMACIJOS KAUPIMAS, SAUGOJIMAS, MONITORINGAS IR KONTROLĖ</a:t>
          </a:r>
          <a:endParaRPr lang="en-US" sz="1800" b="1" dirty="0">
            <a:latin typeface="Times New Roman" panose="02020603050405020304" pitchFamily="18" charset="0"/>
            <a:cs typeface="Times New Roman" panose="02020603050405020304" pitchFamily="18" charset="0"/>
          </a:endParaRPr>
        </a:p>
      </dgm:t>
    </dgm:pt>
    <dgm:pt modelId="{A4E577EA-09C1-4AC2-AE57-B03592DD95BF}" type="parTrans" cxnId="{A41922B5-A824-4893-AC27-62C296C04BB7}">
      <dgm:prSet/>
      <dgm:spPr/>
      <dgm:t>
        <a:bodyPr/>
        <a:lstStyle/>
        <a:p>
          <a:endParaRPr lang="en-US"/>
        </a:p>
      </dgm:t>
    </dgm:pt>
    <dgm:pt modelId="{21322EE9-D872-4D8C-876C-C6ADC29EFDA4}" type="sibTrans" cxnId="{A41922B5-A824-4893-AC27-62C296C04BB7}">
      <dgm:prSet/>
      <dgm:spPr/>
      <dgm:t>
        <a:bodyPr/>
        <a:lstStyle/>
        <a:p>
          <a:endParaRPr lang="en-US"/>
        </a:p>
      </dgm:t>
    </dgm:pt>
    <dgm:pt modelId="{E715C19E-1A18-4114-90E3-66243D540C16}">
      <dgm:prSet phldrT="[Text]" custT="1"/>
      <dgm:spPr/>
      <dgm:t>
        <a:bodyPr/>
        <a:lstStyle/>
        <a:p>
          <a:endParaRPr lang="en-US" sz="3600" dirty="0" smtClean="0">
            <a:latin typeface="Times New Roman" panose="02020603050405020304" pitchFamily="18" charset="0"/>
            <a:cs typeface="Times New Roman" panose="02020603050405020304" pitchFamily="18" charset="0"/>
          </a:endParaRPr>
        </a:p>
        <a:p>
          <a:endParaRPr lang="en-US" sz="3600" dirty="0" smtClean="0">
            <a:latin typeface="Times New Roman" panose="02020603050405020304" pitchFamily="18" charset="0"/>
            <a:cs typeface="Times New Roman" panose="02020603050405020304" pitchFamily="18" charset="0"/>
          </a:endParaRPr>
        </a:p>
        <a:p>
          <a:r>
            <a:rPr lang="lt-LT" sz="3600" dirty="0" smtClean="0">
              <a:latin typeface="Times New Roman" panose="02020603050405020304" pitchFamily="18" charset="0"/>
              <a:cs typeface="Times New Roman" panose="02020603050405020304" pitchFamily="18" charset="0"/>
            </a:rPr>
            <a:t>Lietuvos geologijos tarnyba</a:t>
          </a:r>
          <a:endParaRPr lang="en-US" sz="3600" dirty="0">
            <a:latin typeface="Times New Roman" panose="02020603050405020304" pitchFamily="18" charset="0"/>
            <a:cs typeface="Times New Roman" panose="02020603050405020304" pitchFamily="18" charset="0"/>
          </a:endParaRPr>
        </a:p>
      </dgm:t>
    </dgm:pt>
    <dgm:pt modelId="{3108AF26-3C50-4797-B650-F4A032B8CF35}" type="parTrans" cxnId="{1CB70319-08FB-4CC4-B2FF-87447C69E3A4}">
      <dgm:prSet/>
      <dgm:spPr/>
      <dgm:t>
        <a:bodyPr/>
        <a:lstStyle/>
        <a:p>
          <a:endParaRPr lang="en-US"/>
        </a:p>
      </dgm:t>
    </dgm:pt>
    <dgm:pt modelId="{A48F12BB-D193-490A-8838-12D23FA5EA67}" type="sibTrans" cxnId="{1CB70319-08FB-4CC4-B2FF-87447C69E3A4}">
      <dgm:prSet/>
      <dgm:spPr/>
      <dgm:t>
        <a:bodyPr/>
        <a:lstStyle/>
        <a:p>
          <a:endParaRPr lang="en-US"/>
        </a:p>
      </dgm:t>
    </dgm:pt>
    <dgm:pt modelId="{B07AC7CF-B506-43BB-B680-FA3F9E62FC2A}" type="pres">
      <dgm:prSet presAssocID="{014E884D-AF1D-47A1-8C2F-DD259149FB5E}" presName="Name0" presStyleCnt="0">
        <dgm:presLayoutVars>
          <dgm:chMax val="5"/>
          <dgm:chPref val="5"/>
          <dgm:dir/>
          <dgm:animLvl val="lvl"/>
        </dgm:presLayoutVars>
      </dgm:prSet>
      <dgm:spPr/>
      <dgm:t>
        <a:bodyPr/>
        <a:lstStyle/>
        <a:p>
          <a:endParaRPr lang="en-US"/>
        </a:p>
      </dgm:t>
    </dgm:pt>
    <dgm:pt modelId="{8FA7CBA4-3AEE-4EE1-8310-DE29C5DEB078}" type="pres">
      <dgm:prSet presAssocID="{7D88DF21-734D-4C6A-9EC2-CFA525286CC3}" presName="parentText1" presStyleLbl="node1" presStyleIdx="0" presStyleCnt="3">
        <dgm:presLayoutVars>
          <dgm:chMax/>
          <dgm:chPref val="3"/>
          <dgm:bulletEnabled val="1"/>
        </dgm:presLayoutVars>
      </dgm:prSet>
      <dgm:spPr/>
      <dgm:t>
        <a:bodyPr/>
        <a:lstStyle/>
        <a:p>
          <a:endParaRPr lang="en-US"/>
        </a:p>
      </dgm:t>
    </dgm:pt>
    <dgm:pt modelId="{E20883E7-56D9-45D3-8C41-FAF7A5693459}" type="pres">
      <dgm:prSet presAssocID="{7D88DF21-734D-4C6A-9EC2-CFA525286CC3}" presName="childText1" presStyleLbl="solidAlignAcc1" presStyleIdx="0" presStyleCnt="3" custScaleY="133349" custLinFactNeighborX="481" custLinFactNeighborY="17398">
        <dgm:presLayoutVars>
          <dgm:chMax val="0"/>
          <dgm:chPref val="0"/>
          <dgm:bulletEnabled val="1"/>
        </dgm:presLayoutVars>
      </dgm:prSet>
      <dgm:spPr/>
      <dgm:t>
        <a:bodyPr/>
        <a:lstStyle/>
        <a:p>
          <a:endParaRPr lang="en-US"/>
        </a:p>
      </dgm:t>
    </dgm:pt>
    <dgm:pt modelId="{74BBE0E3-88C7-44B2-9764-5663587B2C7E}" type="pres">
      <dgm:prSet presAssocID="{63C36B8A-4DB6-4CDD-8FF7-C8C2AEF446AD}" presName="parentText2" presStyleLbl="node1" presStyleIdx="1" presStyleCnt="3">
        <dgm:presLayoutVars>
          <dgm:chMax/>
          <dgm:chPref val="3"/>
          <dgm:bulletEnabled val="1"/>
        </dgm:presLayoutVars>
      </dgm:prSet>
      <dgm:spPr/>
      <dgm:t>
        <a:bodyPr/>
        <a:lstStyle/>
        <a:p>
          <a:endParaRPr lang="en-US"/>
        </a:p>
      </dgm:t>
    </dgm:pt>
    <dgm:pt modelId="{52B277FB-F09A-4D0B-935D-E7B28141EF2F}" type="pres">
      <dgm:prSet presAssocID="{63C36B8A-4DB6-4CDD-8FF7-C8C2AEF446AD}" presName="childText2" presStyleLbl="solidAlignAcc1" presStyleIdx="1" presStyleCnt="3" custScaleY="120574" custLinFactNeighborX="0" custLinFactNeighborY="7536">
        <dgm:presLayoutVars>
          <dgm:chMax val="0"/>
          <dgm:chPref val="0"/>
          <dgm:bulletEnabled val="1"/>
        </dgm:presLayoutVars>
      </dgm:prSet>
      <dgm:spPr/>
      <dgm:t>
        <a:bodyPr/>
        <a:lstStyle/>
        <a:p>
          <a:endParaRPr lang="en-US"/>
        </a:p>
      </dgm:t>
    </dgm:pt>
    <dgm:pt modelId="{61A0D19E-EEF9-4DFF-AEC0-64CD3870B5A0}" type="pres">
      <dgm:prSet presAssocID="{55B33020-D27C-4742-B010-97376DCC8F4C}" presName="parentText3" presStyleLbl="node1" presStyleIdx="2" presStyleCnt="3" custScaleX="103475" custScaleY="116215" custLinFactNeighborX="2318" custLinFactNeighborY="-866">
        <dgm:presLayoutVars>
          <dgm:chMax/>
          <dgm:chPref val="3"/>
          <dgm:bulletEnabled val="1"/>
        </dgm:presLayoutVars>
      </dgm:prSet>
      <dgm:spPr/>
      <dgm:t>
        <a:bodyPr/>
        <a:lstStyle/>
        <a:p>
          <a:endParaRPr lang="en-US"/>
        </a:p>
      </dgm:t>
    </dgm:pt>
    <dgm:pt modelId="{E09450A5-382D-478E-8280-86D610274205}" type="pres">
      <dgm:prSet presAssocID="{55B33020-D27C-4742-B010-97376DCC8F4C}" presName="childText3" presStyleLbl="solidAlignAcc1" presStyleIdx="2" presStyleCnt="3" custLinFactNeighborX="480" custLinFactNeighborY="5222">
        <dgm:presLayoutVars>
          <dgm:chMax val="0"/>
          <dgm:chPref val="0"/>
          <dgm:bulletEnabled val="1"/>
        </dgm:presLayoutVars>
      </dgm:prSet>
      <dgm:spPr/>
      <dgm:t>
        <a:bodyPr/>
        <a:lstStyle/>
        <a:p>
          <a:endParaRPr lang="en-US"/>
        </a:p>
      </dgm:t>
    </dgm:pt>
  </dgm:ptLst>
  <dgm:cxnLst>
    <dgm:cxn modelId="{35BF1A63-954A-4B4B-9DF6-CE218C409815}" type="presOf" srcId="{8239DDD9-F67E-4B0B-BD46-CEDC75DA075F}" destId="{52B277FB-F09A-4D0B-935D-E7B28141EF2F}" srcOrd="0" destOrd="0" presId="urn:microsoft.com/office/officeart/2009/3/layout/IncreasingArrowsProcess"/>
    <dgm:cxn modelId="{C6188E34-E773-46B1-B368-5FE1A17942E6}" srcId="{7D88DF21-734D-4C6A-9EC2-CFA525286CC3}" destId="{A8CE3F7F-2722-4DC0-96A7-1BEE51AA837B}" srcOrd="0" destOrd="0" parTransId="{B1BBE9E3-0953-45B0-B4EE-ECB8B1FA7A37}" sibTransId="{73472E11-8838-41A5-83C3-D77179797627}"/>
    <dgm:cxn modelId="{3161D98A-E208-4349-9703-6B645D92644A}" type="presOf" srcId="{7D88DF21-734D-4C6A-9EC2-CFA525286CC3}" destId="{8FA7CBA4-3AEE-4EE1-8310-DE29C5DEB078}" srcOrd="0" destOrd="0" presId="urn:microsoft.com/office/officeart/2009/3/layout/IncreasingArrowsProcess"/>
    <dgm:cxn modelId="{5B4AD659-128C-47A1-A6AA-94AC2B5064F1}" type="presOf" srcId="{55B33020-D27C-4742-B010-97376DCC8F4C}" destId="{61A0D19E-EEF9-4DFF-AEC0-64CD3870B5A0}" srcOrd="0" destOrd="0" presId="urn:microsoft.com/office/officeart/2009/3/layout/IncreasingArrowsProcess"/>
    <dgm:cxn modelId="{1CB70319-08FB-4CC4-B2FF-87447C69E3A4}" srcId="{55B33020-D27C-4742-B010-97376DCC8F4C}" destId="{E715C19E-1A18-4114-90E3-66243D540C16}" srcOrd="0" destOrd="0" parTransId="{3108AF26-3C50-4797-B650-F4A032B8CF35}" sibTransId="{A48F12BB-D193-490A-8838-12D23FA5EA67}"/>
    <dgm:cxn modelId="{77767884-ECAE-41F1-94C6-FF37E6C2573D}" type="presOf" srcId="{E715C19E-1A18-4114-90E3-66243D540C16}" destId="{E09450A5-382D-478E-8280-86D610274205}" srcOrd="0" destOrd="0" presId="urn:microsoft.com/office/officeart/2009/3/layout/IncreasingArrowsProcess"/>
    <dgm:cxn modelId="{A41922B5-A824-4893-AC27-62C296C04BB7}" srcId="{014E884D-AF1D-47A1-8C2F-DD259149FB5E}" destId="{55B33020-D27C-4742-B010-97376DCC8F4C}" srcOrd="2" destOrd="0" parTransId="{A4E577EA-09C1-4AC2-AE57-B03592DD95BF}" sibTransId="{21322EE9-D872-4D8C-876C-C6ADC29EFDA4}"/>
    <dgm:cxn modelId="{C219F775-98D0-4ED0-A97A-F544003390CF}" srcId="{014E884D-AF1D-47A1-8C2F-DD259149FB5E}" destId="{63C36B8A-4DB6-4CDD-8FF7-C8C2AEF446AD}" srcOrd="1" destOrd="0" parTransId="{DC156E89-66B9-4DC0-9275-8B707DBB4B86}" sibTransId="{3C153FC3-BD58-465C-88C1-437959F6AAEA}"/>
    <dgm:cxn modelId="{FBA90B82-4866-4FAF-843A-B7F4D92B0AF9}" srcId="{63C36B8A-4DB6-4CDD-8FF7-C8C2AEF446AD}" destId="{8239DDD9-F67E-4B0B-BD46-CEDC75DA075F}" srcOrd="0" destOrd="0" parTransId="{118C3CB1-F56D-45D7-8383-E4E4F273471C}" sibTransId="{C2F3D11E-9332-44BF-BE9B-8C8684BCF6F0}"/>
    <dgm:cxn modelId="{8EBCF75C-803B-4AA8-9625-3BE94F25CA89}" type="presOf" srcId="{014E884D-AF1D-47A1-8C2F-DD259149FB5E}" destId="{B07AC7CF-B506-43BB-B680-FA3F9E62FC2A}" srcOrd="0" destOrd="0" presId="urn:microsoft.com/office/officeart/2009/3/layout/IncreasingArrowsProcess"/>
    <dgm:cxn modelId="{B43C971C-7E2B-4E7E-816F-A78E6BE80672}" type="presOf" srcId="{A8CE3F7F-2722-4DC0-96A7-1BEE51AA837B}" destId="{E20883E7-56D9-45D3-8C41-FAF7A5693459}" srcOrd="0" destOrd="0" presId="urn:microsoft.com/office/officeart/2009/3/layout/IncreasingArrowsProcess"/>
    <dgm:cxn modelId="{44BF047A-55A2-4031-9796-9905167C08EB}" srcId="{014E884D-AF1D-47A1-8C2F-DD259149FB5E}" destId="{7D88DF21-734D-4C6A-9EC2-CFA525286CC3}" srcOrd="0" destOrd="0" parTransId="{4D679EA0-C38D-492D-8D0C-7E3BFF7203C7}" sibTransId="{F0BE2997-3AC9-43A0-8B69-BC1CA5D12E22}"/>
    <dgm:cxn modelId="{4851C1CA-4037-475E-9F6A-2C6151409300}" type="presOf" srcId="{63C36B8A-4DB6-4CDD-8FF7-C8C2AEF446AD}" destId="{74BBE0E3-88C7-44B2-9764-5663587B2C7E}" srcOrd="0" destOrd="0" presId="urn:microsoft.com/office/officeart/2009/3/layout/IncreasingArrowsProcess"/>
    <dgm:cxn modelId="{B0DAC151-0676-4514-A161-380F7F40E71D}" type="presParOf" srcId="{B07AC7CF-B506-43BB-B680-FA3F9E62FC2A}" destId="{8FA7CBA4-3AEE-4EE1-8310-DE29C5DEB078}" srcOrd="0" destOrd="0" presId="urn:microsoft.com/office/officeart/2009/3/layout/IncreasingArrowsProcess"/>
    <dgm:cxn modelId="{2881946B-8BA1-4001-98CB-6FAB32818C6E}" type="presParOf" srcId="{B07AC7CF-B506-43BB-B680-FA3F9E62FC2A}" destId="{E20883E7-56D9-45D3-8C41-FAF7A5693459}" srcOrd="1" destOrd="0" presId="urn:microsoft.com/office/officeart/2009/3/layout/IncreasingArrowsProcess"/>
    <dgm:cxn modelId="{BBCB9B68-A26F-46B3-ABAA-EBD8BD95F4E4}" type="presParOf" srcId="{B07AC7CF-B506-43BB-B680-FA3F9E62FC2A}" destId="{74BBE0E3-88C7-44B2-9764-5663587B2C7E}" srcOrd="2" destOrd="0" presId="urn:microsoft.com/office/officeart/2009/3/layout/IncreasingArrowsProcess"/>
    <dgm:cxn modelId="{3AC3CA28-ED5E-43AA-A648-5F637B89D15C}" type="presParOf" srcId="{B07AC7CF-B506-43BB-B680-FA3F9E62FC2A}" destId="{52B277FB-F09A-4D0B-935D-E7B28141EF2F}" srcOrd="3" destOrd="0" presId="urn:microsoft.com/office/officeart/2009/3/layout/IncreasingArrowsProcess"/>
    <dgm:cxn modelId="{312DF801-8B97-4697-977D-290A10BDD766}" type="presParOf" srcId="{B07AC7CF-B506-43BB-B680-FA3F9E62FC2A}" destId="{61A0D19E-EEF9-4DFF-AEC0-64CD3870B5A0}" srcOrd="4" destOrd="0" presId="urn:microsoft.com/office/officeart/2009/3/layout/IncreasingArrowsProcess"/>
    <dgm:cxn modelId="{73218001-BF4C-420A-B354-00930372F11E}" type="presParOf" srcId="{B07AC7CF-B506-43BB-B680-FA3F9E62FC2A}" destId="{E09450A5-382D-478E-8280-86D610274205}"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A7CBA4-3AEE-4EE1-8310-DE29C5DEB078}">
      <dsp:nvSpPr>
        <dsp:cNvPr id="0" name=""/>
        <dsp:cNvSpPr/>
      </dsp:nvSpPr>
      <dsp:spPr>
        <a:xfrm>
          <a:off x="294400" y="12416"/>
          <a:ext cx="11039684" cy="1607798"/>
        </a:xfrm>
        <a:prstGeom prst="rightArrow">
          <a:avLst>
            <a:gd name="adj1" fmla="val 50000"/>
            <a:gd name="adj2" fmla="val 50000"/>
          </a:avLst>
        </a:prstGeom>
        <a:solidFill>
          <a:schemeClr val="tx1"/>
        </a:solidFill>
        <a:ln w="5715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255238" numCol="1" spcCol="1270" anchor="ctr" anchorCtr="0">
          <a:noAutofit/>
        </a:bodyPr>
        <a:lstStyle/>
        <a:p>
          <a:pPr lvl="0" algn="l" defTabSz="800100">
            <a:lnSpc>
              <a:spcPct val="90000"/>
            </a:lnSpc>
            <a:spcBef>
              <a:spcPct val="0"/>
            </a:spcBef>
            <a:spcAft>
              <a:spcPct val="35000"/>
            </a:spcAft>
          </a:pPr>
          <a:r>
            <a:rPr lang="lt-LT" sz="1800" b="1" kern="1200" dirty="0" smtClean="0">
              <a:latin typeface="Times New Roman" panose="02020603050405020304" pitchFamily="18" charset="0"/>
              <a:cs typeface="Times New Roman" panose="02020603050405020304" pitchFamily="18" charset="0"/>
            </a:rPr>
            <a:t>RUOŠIA SPECIALISTUS, ATLIEKA TYRIMUS</a:t>
          </a:r>
          <a:endParaRPr lang="en-US" sz="1800" b="1" kern="1200" dirty="0">
            <a:latin typeface="Times New Roman" panose="02020603050405020304" pitchFamily="18" charset="0"/>
            <a:cs typeface="Times New Roman" panose="02020603050405020304" pitchFamily="18" charset="0"/>
          </a:endParaRPr>
        </a:p>
      </dsp:txBody>
      <dsp:txXfrm>
        <a:off x="294400" y="414366"/>
        <a:ext cx="10637735" cy="803899"/>
      </dsp:txXfrm>
    </dsp:sp>
    <dsp:sp modelId="{E20883E7-56D9-45D3-8C41-FAF7A5693459}">
      <dsp:nvSpPr>
        <dsp:cNvPr id="0" name=""/>
        <dsp:cNvSpPr/>
      </dsp:nvSpPr>
      <dsp:spPr>
        <a:xfrm>
          <a:off x="310755" y="1258326"/>
          <a:ext cx="3400222" cy="4130101"/>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just" defTabSz="1600200">
            <a:lnSpc>
              <a:spcPct val="90000"/>
            </a:lnSpc>
            <a:spcBef>
              <a:spcPct val="0"/>
            </a:spcBef>
            <a:spcAft>
              <a:spcPct val="35000"/>
            </a:spcAft>
          </a:pPr>
          <a:endParaRPr lang="en-US" sz="3600" kern="1200" dirty="0" smtClean="0">
            <a:latin typeface="Times New Roman" panose="02020603050405020304" pitchFamily="18" charset="0"/>
            <a:cs typeface="Times New Roman" panose="02020603050405020304" pitchFamily="18" charset="0"/>
          </a:endParaRPr>
        </a:p>
        <a:p>
          <a:pPr lvl="0" algn="just" defTabSz="1600200">
            <a:lnSpc>
              <a:spcPct val="90000"/>
            </a:lnSpc>
            <a:spcBef>
              <a:spcPct val="0"/>
            </a:spcBef>
            <a:spcAft>
              <a:spcPct val="35000"/>
            </a:spcAft>
          </a:pPr>
          <a:endParaRPr lang="en-US" sz="3600" kern="1200" dirty="0" smtClean="0">
            <a:latin typeface="Times New Roman" panose="02020603050405020304" pitchFamily="18" charset="0"/>
            <a:cs typeface="Times New Roman" panose="02020603050405020304" pitchFamily="18" charset="0"/>
          </a:endParaRPr>
        </a:p>
        <a:p>
          <a:pPr lvl="0" algn="just" defTabSz="1600200">
            <a:lnSpc>
              <a:spcPct val="90000"/>
            </a:lnSpc>
            <a:spcBef>
              <a:spcPct val="0"/>
            </a:spcBef>
            <a:spcAft>
              <a:spcPct val="35000"/>
            </a:spcAft>
          </a:pPr>
          <a:r>
            <a:rPr lang="lt-LT" sz="3600" kern="1200" dirty="0" smtClean="0">
              <a:latin typeface="Times New Roman" panose="02020603050405020304" pitchFamily="18" charset="0"/>
              <a:cs typeface="Times New Roman" panose="02020603050405020304" pitchFamily="18" charset="0"/>
            </a:rPr>
            <a:t>Vilniaus universitetas, </a:t>
          </a:r>
        </a:p>
        <a:p>
          <a:pPr lvl="0" algn="l" defTabSz="1600200">
            <a:lnSpc>
              <a:spcPct val="90000"/>
            </a:lnSpc>
            <a:spcBef>
              <a:spcPct val="0"/>
            </a:spcBef>
            <a:spcAft>
              <a:spcPct val="35000"/>
            </a:spcAft>
          </a:pPr>
          <a:r>
            <a:rPr lang="lt-LT" sz="3600" kern="1200" dirty="0" smtClean="0">
              <a:latin typeface="Times New Roman" panose="02020603050405020304" pitchFamily="18" charset="0"/>
              <a:cs typeface="Times New Roman" panose="02020603050405020304" pitchFamily="18" charset="0"/>
            </a:rPr>
            <a:t>Chemijos ir geomokslų fakultetas</a:t>
          </a:r>
          <a:endParaRPr lang="en-US" sz="3600" kern="1200" dirty="0" smtClean="0">
            <a:latin typeface="Times New Roman" panose="02020603050405020304" pitchFamily="18" charset="0"/>
            <a:cs typeface="Times New Roman" panose="02020603050405020304" pitchFamily="18" charset="0"/>
          </a:endParaRPr>
        </a:p>
        <a:p>
          <a:pPr lvl="0" algn="l" defTabSz="1600200">
            <a:lnSpc>
              <a:spcPct val="90000"/>
            </a:lnSpc>
            <a:spcBef>
              <a:spcPct val="0"/>
            </a:spcBef>
            <a:spcAft>
              <a:spcPct val="35000"/>
            </a:spcAft>
          </a:pPr>
          <a:endParaRPr lang="en-US" sz="3600" kern="1200" dirty="0">
            <a:latin typeface="Times New Roman" panose="02020603050405020304" pitchFamily="18" charset="0"/>
            <a:cs typeface="Times New Roman" panose="02020603050405020304" pitchFamily="18" charset="0"/>
          </a:endParaRPr>
        </a:p>
      </dsp:txBody>
      <dsp:txXfrm>
        <a:off x="310755" y="1258326"/>
        <a:ext cx="3400222" cy="4130101"/>
      </dsp:txXfrm>
    </dsp:sp>
    <dsp:sp modelId="{74BBE0E3-88C7-44B2-9764-5663587B2C7E}">
      <dsp:nvSpPr>
        <dsp:cNvPr id="0" name=""/>
        <dsp:cNvSpPr/>
      </dsp:nvSpPr>
      <dsp:spPr>
        <a:xfrm>
          <a:off x="3694623" y="548349"/>
          <a:ext cx="7639461" cy="1607798"/>
        </a:xfrm>
        <a:prstGeom prst="rightArrow">
          <a:avLst>
            <a:gd name="adj1" fmla="val 50000"/>
            <a:gd name="adj2" fmla="val 50000"/>
          </a:avLst>
        </a:prstGeom>
        <a:solidFill>
          <a:schemeClr val="tx1"/>
        </a:solidFill>
        <a:ln w="57150" cap="flat" cmpd="sng" algn="ctr">
          <a:solidFill>
            <a:srgbClr val="00B0F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255238" numCol="1" spcCol="1270" anchor="ctr" anchorCtr="0">
          <a:noAutofit/>
        </a:bodyPr>
        <a:lstStyle/>
        <a:p>
          <a:pPr lvl="0" algn="l" defTabSz="800100">
            <a:lnSpc>
              <a:spcPct val="90000"/>
            </a:lnSpc>
            <a:spcBef>
              <a:spcPct val="0"/>
            </a:spcBef>
            <a:spcAft>
              <a:spcPct val="35000"/>
            </a:spcAft>
          </a:pPr>
          <a:r>
            <a:rPr lang="lt-LT" sz="1800" b="1" kern="1200" dirty="0" smtClean="0">
              <a:latin typeface="Times New Roman" panose="02020603050405020304" pitchFamily="18" charset="0"/>
              <a:cs typeface="Times New Roman" panose="02020603050405020304" pitchFamily="18" charset="0"/>
            </a:rPr>
            <a:t>ATLIEKA TYRIMUS</a:t>
          </a:r>
          <a:endParaRPr lang="en-US" sz="1800" b="1" kern="1200" dirty="0">
            <a:latin typeface="Times New Roman" panose="02020603050405020304" pitchFamily="18" charset="0"/>
            <a:cs typeface="Times New Roman" panose="02020603050405020304" pitchFamily="18" charset="0"/>
          </a:endParaRPr>
        </a:p>
      </dsp:txBody>
      <dsp:txXfrm>
        <a:off x="3694623" y="950299"/>
        <a:ext cx="7237512" cy="803899"/>
      </dsp:txXfrm>
    </dsp:sp>
    <dsp:sp modelId="{52B277FB-F09A-4D0B-935D-E7B28141EF2F}">
      <dsp:nvSpPr>
        <dsp:cNvPr id="0" name=""/>
        <dsp:cNvSpPr/>
      </dsp:nvSpPr>
      <dsp:spPr>
        <a:xfrm>
          <a:off x="3694623" y="1653995"/>
          <a:ext cx="3400222" cy="3734432"/>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a:lnSpc>
              <a:spcPct val="90000"/>
            </a:lnSpc>
            <a:spcBef>
              <a:spcPct val="0"/>
            </a:spcBef>
            <a:spcAft>
              <a:spcPct val="35000"/>
            </a:spcAft>
          </a:pPr>
          <a:endParaRPr lang="en-US" sz="3600" kern="1200" dirty="0" smtClean="0">
            <a:latin typeface="Times New Roman" panose="02020603050405020304" pitchFamily="18" charset="0"/>
            <a:cs typeface="Times New Roman" panose="02020603050405020304" pitchFamily="18" charset="0"/>
          </a:endParaRPr>
        </a:p>
        <a:p>
          <a:pPr lvl="0" algn="l" defTabSz="1600200">
            <a:lnSpc>
              <a:spcPct val="90000"/>
            </a:lnSpc>
            <a:spcBef>
              <a:spcPct val="0"/>
            </a:spcBef>
            <a:spcAft>
              <a:spcPct val="35000"/>
            </a:spcAft>
          </a:pPr>
          <a:endParaRPr lang="en-US" sz="3600" kern="1200" dirty="0" smtClean="0">
            <a:latin typeface="Times New Roman" panose="02020603050405020304" pitchFamily="18" charset="0"/>
            <a:cs typeface="Times New Roman" panose="02020603050405020304" pitchFamily="18" charset="0"/>
          </a:endParaRPr>
        </a:p>
        <a:p>
          <a:pPr lvl="0" algn="l" defTabSz="1600200">
            <a:lnSpc>
              <a:spcPct val="90000"/>
            </a:lnSpc>
            <a:spcBef>
              <a:spcPct val="0"/>
            </a:spcBef>
            <a:spcAft>
              <a:spcPct val="35000"/>
            </a:spcAft>
          </a:pPr>
          <a:r>
            <a:rPr lang="lt-LT" sz="3600" kern="1200" dirty="0" smtClean="0">
              <a:latin typeface="Times New Roman" panose="02020603050405020304" pitchFamily="18" charset="0"/>
              <a:cs typeface="Times New Roman" panose="02020603050405020304" pitchFamily="18" charset="0"/>
            </a:rPr>
            <a:t>GTC, </a:t>
          </a:r>
          <a:endParaRPr lang="en-US" sz="3600" kern="1200" dirty="0" smtClean="0">
            <a:latin typeface="Times New Roman" panose="02020603050405020304" pitchFamily="18" charset="0"/>
            <a:cs typeface="Times New Roman" panose="02020603050405020304" pitchFamily="18" charset="0"/>
          </a:endParaRPr>
        </a:p>
        <a:p>
          <a:pPr lvl="0" algn="l" defTabSz="1600200">
            <a:lnSpc>
              <a:spcPct val="90000"/>
            </a:lnSpc>
            <a:spcBef>
              <a:spcPct val="0"/>
            </a:spcBef>
            <a:spcAft>
              <a:spcPct val="35000"/>
            </a:spcAft>
          </a:pPr>
          <a:r>
            <a:rPr lang="lt-LT" sz="3600" kern="1200" dirty="0" smtClean="0">
              <a:latin typeface="Times New Roman" panose="02020603050405020304" pitchFamily="18" charset="0"/>
              <a:cs typeface="Times New Roman" panose="02020603050405020304" pitchFamily="18" charset="0"/>
            </a:rPr>
            <a:t>Geologijos ir geografijos institutas</a:t>
          </a:r>
          <a:endParaRPr lang="en-US" sz="3600" kern="1200" dirty="0">
            <a:latin typeface="Times New Roman" panose="02020603050405020304" pitchFamily="18" charset="0"/>
            <a:cs typeface="Times New Roman" panose="02020603050405020304" pitchFamily="18" charset="0"/>
          </a:endParaRPr>
        </a:p>
      </dsp:txBody>
      <dsp:txXfrm>
        <a:off x="3694623" y="1653995"/>
        <a:ext cx="3400222" cy="3734432"/>
      </dsp:txXfrm>
    </dsp:sp>
    <dsp:sp modelId="{61A0D19E-EEF9-4DFF-AEC0-64CD3870B5A0}">
      <dsp:nvSpPr>
        <dsp:cNvPr id="0" name=""/>
        <dsp:cNvSpPr/>
      </dsp:nvSpPr>
      <dsp:spPr>
        <a:xfrm>
          <a:off x="7119455" y="940006"/>
          <a:ext cx="4386552" cy="1868503"/>
        </a:xfrm>
        <a:prstGeom prst="rightArrow">
          <a:avLst>
            <a:gd name="adj1" fmla="val 50000"/>
            <a:gd name="adj2" fmla="val 50000"/>
          </a:avLst>
        </a:prstGeom>
        <a:solidFill>
          <a:schemeClr val="tx1"/>
        </a:solidFill>
        <a:ln w="57150" cap="flat" cmpd="sng" algn="ctr">
          <a:solidFill>
            <a:srgbClr val="FFFF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255238" numCol="1" spcCol="1270" anchor="ctr" anchorCtr="0">
          <a:noAutofit/>
        </a:bodyPr>
        <a:lstStyle/>
        <a:p>
          <a:pPr lvl="0" algn="l" defTabSz="800100">
            <a:lnSpc>
              <a:spcPct val="90000"/>
            </a:lnSpc>
            <a:spcBef>
              <a:spcPct val="0"/>
            </a:spcBef>
            <a:spcAft>
              <a:spcPct val="35000"/>
            </a:spcAft>
          </a:pPr>
          <a:r>
            <a:rPr lang="lt-LT" sz="1800" b="1" kern="1200" dirty="0" smtClean="0">
              <a:latin typeface="Times New Roman" panose="02020603050405020304" pitchFamily="18" charset="0"/>
              <a:cs typeface="Times New Roman" panose="02020603050405020304" pitchFamily="18" charset="0"/>
            </a:rPr>
            <a:t>GEOLOGINĖS INFORMACIJOS KAUPIMAS, SAUGOJIMAS, MONITORINGAS IR KONTROLĖ</a:t>
          </a:r>
          <a:endParaRPr lang="en-US" sz="1800" b="1" kern="1200" dirty="0">
            <a:latin typeface="Times New Roman" panose="02020603050405020304" pitchFamily="18" charset="0"/>
            <a:cs typeface="Times New Roman" panose="02020603050405020304" pitchFamily="18" charset="0"/>
          </a:endParaRPr>
        </a:p>
      </dsp:txBody>
      <dsp:txXfrm>
        <a:off x="7119455" y="1407132"/>
        <a:ext cx="3919426" cy="934251"/>
      </dsp:txXfrm>
    </dsp:sp>
    <dsp:sp modelId="{E09450A5-382D-478E-8280-86D610274205}">
      <dsp:nvSpPr>
        <dsp:cNvPr id="0" name=""/>
        <dsp:cNvSpPr/>
      </dsp:nvSpPr>
      <dsp:spPr>
        <a:xfrm>
          <a:off x="7111167" y="2336543"/>
          <a:ext cx="3400222" cy="3051884"/>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a:lnSpc>
              <a:spcPct val="90000"/>
            </a:lnSpc>
            <a:spcBef>
              <a:spcPct val="0"/>
            </a:spcBef>
            <a:spcAft>
              <a:spcPct val="35000"/>
            </a:spcAft>
          </a:pPr>
          <a:endParaRPr lang="en-US" sz="3600" kern="1200" dirty="0" smtClean="0">
            <a:latin typeface="Times New Roman" panose="02020603050405020304" pitchFamily="18" charset="0"/>
            <a:cs typeface="Times New Roman" panose="02020603050405020304" pitchFamily="18" charset="0"/>
          </a:endParaRPr>
        </a:p>
        <a:p>
          <a:pPr lvl="0" algn="l" defTabSz="1600200">
            <a:lnSpc>
              <a:spcPct val="90000"/>
            </a:lnSpc>
            <a:spcBef>
              <a:spcPct val="0"/>
            </a:spcBef>
            <a:spcAft>
              <a:spcPct val="35000"/>
            </a:spcAft>
          </a:pPr>
          <a:endParaRPr lang="en-US" sz="3600" kern="1200" dirty="0" smtClean="0">
            <a:latin typeface="Times New Roman" panose="02020603050405020304" pitchFamily="18" charset="0"/>
            <a:cs typeface="Times New Roman" panose="02020603050405020304" pitchFamily="18" charset="0"/>
          </a:endParaRPr>
        </a:p>
        <a:p>
          <a:pPr lvl="0" algn="l" defTabSz="1600200">
            <a:lnSpc>
              <a:spcPct val="90000"/>
            </a:lnSpc>
            <a:spcBef>
              <a:spcPct val="0"/>
            </a:spcBef>
            <a:spcAft>
              <a:spcPct val="35000"/>
            </a:spcAft>
          </a:pPr>
          <a:r>
            <a:rPr lang="lt-LT" sz="3600" kern="1200" dirty="0" smtClean="0">
              <a:latin typeface="Times New Roman" panose="02020603050405020304" pitchFamily="18" charset="0"/>
              <a:cs typeface="Times New Roman" panose="02020603050405020304" pitchFamily="18" charset="0"/>
            </a:rPr>
            <a:t>Lietuvos geologijos tarnyba</a:t>
          </a:r>
          <a:endParaRPr lang="en-US" sz="3600" kern="1200" dirty="0">
            <a:latin typeface="Times New Roman" panose="02020603050405020304" pitchFamily="18" charset="0"/>
            <a:cs typeface="Times New Roman" panose="02020603050405020304" pitchFamily="18" charset="0"/>
          </a:endParaRPr>
        </a:p>
      </dsp:txBody>
      <dsp:txXfrm>
        <a:off x="7111167" y="2336543"/>
        <a:ext cx="3400222" cy="3051884"/>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2EEEF3-749E-4A6F-828F-E2550C6CA72E}" type="datetimeFigureOut">
              <a:rPr lang="en-US" smtClean="0"/>
              <a:t>11/10/2017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B88CF9-EE32-4523-84B9-1C6C41D8C39A}" type="slidenum">
              <a:rPr lang="en-US" smtClean="0"/>
              <a:t>‹#›</a:t>
            </a:fld>
            <a:endParaRPr lang="en-US"/>
          </a:p>
        </p:txBody>
      </p:sp>
    </p:spTree>
    <p:extLst>
      <p:ext uri="{BB962C8B-B14F-4D97-AF65-F5344CB8AC3E}">
        <p14:creationId xmlns:p14="http://schemas.microsoft.com/office/powerpoint/2010/main" val="1130104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522B49-9A18-4F8F-A4A9-33F7B1A59B07}" type="slidenum">
              <a:rPr lang="en-US" smtClean="0"/>
              <a:t>1</a:t>
            </a:fld>
            <a:endParaRPr lang="en-US"/>
          </a:p>
        </p:txBody>
      </p:sp>
    </p:spTree>
    <p:extLst>
      <p:ext uri="{BB962C8B-B14F-4D97-AF65-F5344CB8AC3E}">
        <p14:creationId xmlns:p14="http://schemas.microsoft.com/office/powerpoint/2010/main" val="1401177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5B661E-8BAA-4342-8262-486E9F5943C1}" type="slidenum">
              <a:rPr lang="en-US" altLang="en-US"/>
              <a:pPr/>
              <a:t>2</a:t>
            </a:fld>
            <a:endParaRPr lang="en-US" altLang="en-US"/>
          </a:p>
        </p:txBody>
      </p:sp>
      <p:sp>
        <p:nvSpPr>
          <p:cNvPr id="537602" name="Rectangle 2"/>
          <p:cNvSpPr>
            <a:spLocks noGrp="1" noRot="1" noChangeAspect="1" noChangeArrowheads="1" noTextEdit="1"/>
          </p:cNvSpPr>
          <p:nvPr>
            <p:ph type="sldImg"/>
          </p:nvPr>
        </p:nvSpPr>
        <p:spPr>
          <a:ln/>
        </p:spPr>
      </p:sp>
      <p:sp>
        <p:nvSpPr>
          <p:cNvPr id="53760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802658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Praktikui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naudingąsias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iškasenas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kurios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taip</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reikalingos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besivystančiai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aukštųjų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technologijų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pramonei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teoretikui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arba</a:t>
            </a:r>
            <a:r>
              <a:rPr lang="en-US" sz="1200" kern="1200" dirty="0" smtClean="0">
                <a:solidFill>
                  <a:schemeClr val="tx1"/>
                </a:solidFill>
                <a:effectLst/>
                <a:latin typeface="+mn-lt"/>
                <a:ea typeface="+mn-ea"/>
                <a:cs typeface="+mn-cs"/>
              </a:rPr>
              <a:t> man tai </a:t>
            </a:r>
            <a:r>
              <a:rPr lang="en-US" sz="1200" kern="1200" dirty="0" err="1" smtClean="0">
                <a:solidFill>
                  <a:schemeClr val="tx1"/>
                </a:solidFill>
                <a:effectLst/>
                <a:latin typeface="+mn-lt"/>
                <a:ea typeface="+mn-ea"/>
                <a:cs typeface="+mn-cs"/>
              </a:rPr>
              <a:t>atsakyti</a:t>
            </a:r>
            <a:r>
              <a:rPr lang="en-US" sz="1200" kern="1200" dirty="0" smtClean="0">
                <a:solidFill>
                  <a:schemeClr val="tx1"/>
                </a:solidFill>
                <a:effectLst/>
                <a:latin typeface="+mn-lt"/>
                <a:ea typeface="+mn-ea"/>
                <a:cs typeface="+mn-cs"/>
              </a:rPr>
              <a:t> į </a:t>
            </a:r>
            <a:r>
              <a:rPr lang="en-US" sz="1200" kern="1200" dirty="0" err="1" smtClean="0">
                <a:solidFill>
                  <a:schemeClr val="tx1"/>
                </a:solidFill>
                <a:effectLst/>
                <a:latin typeface="+mn-lt"/>
                <a:ea typeface="+mn-ea"/>
                <a:cs typeface="+mn-cs"/>
              </a:rPr>
              <a:t>klausimą</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kaip</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tokios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uolienos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susidarė</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kokių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procesų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metu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galėjo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susidaryti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tokių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elementų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koncentracijos</a:t>
            </a:r>
            <a:r>
              <a:rPr lang="en-US" sz="1200" kern="1200" dirty="0" smtClean="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94EC3BF-560A-42C0-83DA-CA8D574B146E}" type="slidenum">
              <a:rPr lang="en-US" smtClean="0"/>
              <a:t>4</a:t>
            </a:fld>
            <a:endParaRPr lang="en-US"/>
          </a:p>
        </p:txBody>
      </p:sp>
    </p:spTree>
    <p:extLst>
      <p:ext uri="{BB962C8B-B14F-4D97-AF65-F5344CB8AC3E}">
        <p14:creationId xmlns:p14="http://schemas.microsoft.com/office/powerpoint/2010/main" val="2861100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Tai </a:t>
            </a:r>
            <a:r>
              <a:rPr lang="en-US" sz="1200" kern="1200" dirty="0" err="1" smtClean="0">
                <a:solidFill>
                  <a:schemeClr val="tx1"/>
                </a:solidFill>
                <a:effectLst/>
                <a:latin typeface="+mn-lt"/>
                <a:ea typeface="+mn-ea"/>
                <a:cs typeface="+mn-cs"/>
              </a:rPr>
              <a:t>lantanoidų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grupės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elementai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plačiai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naudojami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elektronikoje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kosmoso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pramonėje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atsinaujinačių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energijos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šaltinių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sektoriuje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ir</a:t>
            </a:r>
            <a:r>
              <a:rPr lang="en-US" sz="1200" kern="1200" dirty="0" smtClean="0">
                <a:solidFill>
                  <a:schemeClr val="tx1"/>
                </a:solidFill>
                <a:effectLst/>
                <a:latin typeface="+mn-lt"/>
                <a:ea typeface="+mn-ea"/>
                <a:cs typeface="+mn-cs"/>
              </a:rPr>
              <a:t> pan. Tai </a:t>
            </a:r>
            <a:r>
              <a:rPr lang="en-US" sz="1200" kern="1200" dirty="0" err="1" smtClean="0">
                <a:solidFill>
                  <a:schemeClr val="tx1"/>
                </a:solidFill>
                <a:effectLst/>
                <a:latin typeface="+mn-lt"/>
                <a:ea typeface="+mn-ea"/>
                <a:cs typeface="+mn-cs"/>
              </a:rPr>
              <a:t>plonesnis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lengvesnis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telefonas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hibridinis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automobilis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vėjo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jėgainės</a:t>
            </a:r>
            <a:r>
              <a:rPr lang="en-US" sz="1200" kern="1200" dirty="0" smtClean="0">
                <a:solidFill>
                  <a:schemeClr val="tx1"/>
                </a:solidFill>
                <a:effectLst/>
                <a:latin typeface="+mn-lt"/>
                <a:ea typeface="+mn-ea"/>
                <a:cs typeface="+mn-cs"/>
              </a:rPr>
              <a:t> turbine, </a:t>
            </a:r>
            <a:r>
              <a:rPr lang="en-US" sz="1200" kern="1200" dirty="0" err="1" smtClean="0">
                <a:solidFill>
                  <a:schemeClr val="tx1"/>
                </a:solidFill>
                <a:effectLst/>
                <a:latin typeface="+mn-lt"/>
                <a:ea typeface="+mn-ea"/>
                <a:cs typeface="+mn-cs"/>
              </a:rPr>
              <a:t>itin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stiprūs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lengvi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niodimio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magnetai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ir</a:t>
            </a:r>
            <a:r>
              <a:rPr lang="en-US" sz="1200" kern="1200" dirty="0" smtClean="0">
                <a:solidFill>
                  <a:schemeClr val="tx1"/>
                </a:solidFill>
                <a:effectLst/>
                <a:latin typeface="+mn-lt"/>
                <a:ea typeface="+mn-ea"/>
                <a:cs typeface="+mn-cs"/>
              </a:rPr>
              <a:t> kt. </a:t>
            </a:r>
            <a:r>
              <a:rPr lang="en-US" sz="1200" kern="1200" dirty="0" err="1" smtClean="0">
                <a:solidFill>
                  <a:schemeClr val="tx1"/>
                </a:solidFill>
                <a:effectLst/>
                <a:latin typeface="+mn-lt"/>
                <a:ea typeface="+mn-ea"/>
                <a:cs typeface="+mn-cs"/>
              </a:rPr>
              <a:t>Ir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kolkas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tokių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išteklių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pasaulyje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surasta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tik</a:t>
            </a:r>
            <a:r>
              <a:rPr lang="en-US" sz="1200"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15 </a:t>
            </a:r>
            <a:r>
              <a:rPr lang="en-US" sz="1200" kern="1200" dirty="0" smtClean="0">
                <a:solidFill>
                  <a:schemeClr val="tx1"/>
                </a:solidFill>
                <a:effectLst/>
                <a:latin typeface="+mn-lt"/>
                <a:ea typeface="+mn-ea"/>
                <a:cs typeface="+mn-cs"/>
              </a:rPr>
              <a:t>met</a:t>
            </a:r>
            <a:r>
              <a:rPr lang="lt-LT" sz="1200" kern="1200" dirty="0" smtClean="0">
                <a:solidFill>
                  <a:schemeClr val="tx1"/>
                </a:solidFill>
                <a:effectLst/>
                <a:latin typeface="+mn-lt"/>
                <a:ea typeface="+mn-ea"/>
                <a:cs typeface="+mn-cs"/>
              </a:rPr>
              <a:t>ų. </a:t>
            </a:r>
            <a:endParaRPr lang="en-US" sz="1200" kern="1200" dirty="0" smtClean="0">
              <a:solidFill>
                <a:schemeClr val="tx1"/>
              </a:solidFill>
              <a:effectLst/>
              <a:latin typeface="+mn-lt"/>
              <a:ea typeface="+mn-ea"/>
              <a:cs typeface="+mn-cs"/>
            </a:endParaRPr>
          </a:p>
          <a:p>
            <a:r>
              <a:rPr lang="lt-LT"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94EC3BF-560A-42C0-83DA-CA8D574B146E}" type="slidenum">
              <a:rPr lang="en-US" smtClean="0"/>
              <a:t>5</a:t>
            </a:fld>
            <a:endParaRPr lang="en-US"/>
          </a:p>
        </p:txBody>
      </p:sp>
    </p:spTree>
    <p:extLst>
      <p:ext uri="{BB962C8B-B14F-4D97-AF65-F5344CB8AC3E}">
        <p14:creationId xmlns:p14="http://schemas.microsoft.com/office/powerpoint/2010/main" val="218082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Kaip</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ieškau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atsakymo</a:t>
            </a:r>
            <a:r>
              <a:rPr lang="en-US" sz="1200" kern="1200" dirty="0" smtClean="0">
                <a:solidFill>
                  <a:schemeClr val="tx1"/>
                </a:solidFill>
                <a:effectLst/>
                <a:latin typeface="+mn-lt"/>
                <a:ea typeface="+mn-ea"/>
                <a:cs typeface="+mn-cs"/>
              </a:rPr>
              <a:t> į </a:t>
            </a:r>
            <a:r>
              <a:rPr lang="en-US" sz="1200" kern="1200" dirty="0" err="1" smtClean="0">
                <a:solidFill>
                  <a:schemeClr val="tx1"/>
                </a:solidFill>
                <a:effectLst/>
                <a:latin typeface="+mn-lt"/>
                <a:ea typeface="+mn-ea"/>
                <a:cs typeface="+mn-cs"/>
              </a:rPr>
              <a:t>šiuos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klausimus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Viskas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prasideda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nuo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kerno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Jį</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galima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susmulkinti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nustatyti</a:t>
            </a:r>
            <a:r>
              <a:rPr lang="en-US" sz="1200" kern="1200" dirty="0" smtClean="0">
                <a:solidFill>
                  <a:schemeClr val="tx1"/>
                </a:solidFill>
                <a:effectLst/>
                <a:latin typeface="+mn-lt"/>
                <a:ea typeface="+mn-ea"/>
                <a:cs typeface="+mn-cs"/>
              </a:rPr>
              <a:t> jo </a:t>
            </a:r>
            <a:r>
              <a:rPr lang="en-US" sz="1200" kern="1200" dirty="0" err="1" smtClean="0">
                <a:solidFill>
                  <a:schemeClr val="tx1"/>
                </a:solidFill>
                <a:effectLst/>
                <a:latin typeface="+mn-lt"/>
                <a:ea typeface="+mn-ea"/>
                <a:cs typeface="+mn-cs"/>
              </a:rPr>
              <a:t>bendrą</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cehminę</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sudėtį</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masių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spektrometrijos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būdu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Taip</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nustatome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uolienos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rūšį</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apibrėžiame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susidarymo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sąlygas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Galima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separuoti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atskirus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mineralus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iš</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kerno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pavyzdžiui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cirkoną</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Šis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mineralas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yra</a:t>
            </a:r>
            <a:r>
              <a:rPr lang="en-US" sz="1200" kern="1200" dirty="0" smtClean="0">
                <a:solidFill>
                  <a:schemeClr val="tx1"/>
                </a:solidFill>
                <a:effectLst/>
                <a:latin typeface="+mn-lt"/>
                <a:ea typeface="+mn-ea"/>
                <a:cs typeface="+mn-cs"/>
              </a:rPr>
              <a:t> labia </a:t>
            </a:r>
            <a:r>
              <a:rPr lang="en-US" sz="1200" kern="1200" dirty="0" err="1" smtClean="0">
                <a:solidFill>
                  <a:schemeClr val="tx1"/>
                </a:solidFill>
                <a:effectLst/>
                <a:latin typeface="+mn-lt"/>
                <a:ea typeface="+mn-ea"/>
                <a:cs typeface="+mn-cs"/>
              </a:rPr>
              <a:t>atsparus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kol</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kristalizuojasi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iš</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bendros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košės</a:t>
            </a:r>
            <a:r>
              <a:rPr lang="en-US" sz="1200" kern="1200" dirty="0" smtClean="0">
                <a:solidFill>
                  <a:schemeClr val="tx1"/>
                </a:solidFill>
                <a:effectLst/>
                <a:latin typeface="+mn-lt"/>
                <a:ea typeface="+mn-ea"/>
                <a:cs typeface="+mn-cs"/>
              </a:rPr>
              <a:t> į </a:t>
            </a:r>
            <a:r>
              <a:rPr lang="en-US" sz="1200" kern="1200" dirty="0" err="1" smtClean="0">
                <a:solidFill>
                  <a:schemeClr val="tx1"/>
                </a:solidFill>
                <a:effectLst/>
                <a:latin typeface="+mn-lt"/>
                <a:ea typeface="+mn-ea"/>
                <a:cs typeface="+mn-cs"/>
              </a:rPr>
              <a:t>savo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kristalinę</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gardelę</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jis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pagauna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radioaktyvaus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urano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sustingęs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tampa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uždara</a:t>
            </a:r>
            <a:r>
              <a:rPr lang="en-US" sz="1200" kern="1200" dirty="0" smtClean="0">
                <a:solidFill>
                  <a:schemeClr val="tx1"/>
                </a:solidFill>
                <a:effectLst/>
                <a:latin typeface="+mn-lt"/>
                <a:ea typeface="+mn-ea"/>
                <a:cs typeface="+mn-cs"/>
              </a:rPr>
              <a:t> Sistema. </a:t>
            </a:r>
            <a:r>
              <a:rPr lang="en-US" sz="1200" kern="1200" dirty="0" err="1" smtClean="0">
                <a:solidFill>
                  <a:schemeClr val="tx1"/>
                </a:solidFill>
                <a:effectLst/>
                <a:latin typeface="+mn-lt"/>
                <a:ea typeface="+mn-ea"/>
                <a:cs typeface="+mn-cs"/>
              </a:rPr>
              <a:t>Ištraukę</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tokį</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grūdėlį</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iš</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uolienos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apskaičiuojame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jame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likusio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urano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susidariusio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stabilaus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švino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kiekį</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tokiu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būdu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gauname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uolienos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amžių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milijonais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milijardais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metų</a:t>
            </a:r>
            <a:r>
              <a:rPr lang="en-US" sz="1200" kern="1200" dirty="0" smtClean="0">
                <a:solidFill>
                  <a:schemeClr val="tx1"/>
                </a:solidFill>
                <a:effectLst/>
                <a:latin typeface="+mn-lt"/>
                <a:ea typeface="+mn-ea"/>
                <a:cs typeface="+mn-cs"/>
              </a:rPr>
              <a:t>. Dar </a:t>
            </a:r>
            <a:r>
              <a:rPr lang="en-US" sz="1200" kern="1200" dirty="0" err="1" smtClean="0">
                <a:solidFill>
                  <a:schemeClr val="tx1"/>
                </a:solidFill>
                <a:effectLst/>
                <a:latin typeface="+mn-lt"/>
                <a:ea typeface="+mn-ea"/>
                <a:cs typeface="+mn-cs"/>
              </a:rPr>
              <a:t>vienas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tyrimo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metodais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šlifais</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gludiniai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tą</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patį</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kerno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gabaliuką</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šlifuojame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iki</a:t>
            </a:r>
            <a:r>
              <a:rPr lang="en-US" sz="1200" kern="1200" dirty="0" smtClean="0">
                <a:solidFill>
                  <a:schemeClr val="tx1"/>
                </a:solidFill>
                <a:effectLst/>
                <a:latin typeface="+mn-lt"/>
                <a:ea typeface="+mn-ea"/>
                <a:cs typeface="+mn-cs"/>
              </a:rPr>
              <a:t> 3 </a:t>
            </a:r>
            <a:r>
              <a:rPr lang="en-US" sz="1200" kern="1200" dirty="0" err="1" smtClean="0">
                <a:solidFill>
                  <a:schemeClr val="tx1"/>
                </a:solidFill>
                <a:effectLst/>
                <a:latin typeface="+mn-lt"/>
                <a:ea typeface="+mn-ea"/>
                <a:cs typeface="+mn-cs"/>
              </a:rPr>
              <a:t>mikromet</a:t>
            </a:r>
            <a:r>
              <a:rPr lang="lt-LT" sz="1200" kern="1200" dirty="0" smtClean="0">
                <a:solidFill>
                  <a:schemeClr val="tx1"/>
                </a:solidFill>
                <a:effectLst/>
                <a:latin typeface="+mn-lt"/>
                <a:ea typeface="+mn-ea"/>
                <a:cs typeface="+mn-cs"/>
              </a:rPr>
              <a:t>rų storio. Tuomet dauguma mineralų tampa skaidrūs ir galime tirti jų optines savybes, priklausomai nuo cheminės sudėtie sir kristalinės gardelės sandaros jie sugers skirtingų bangų spektrus. Taip nustatome slėgio ir temperatūros sąlygas kuriose jie susidarę, tai aišku svarbu ir modeliuojant bei sintetinant kristalus laboratoriniu būdu.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94EC3BF-560A-42C0-83DA-CA8D574B146E}" type="slidenum">
              <a:rPr lang="en-US" smtClean="0"/>
              <a:t>8</a:t>
            </a:fld>
            <a:endParaRPr lang="en-US"/>
          </a:p>
        </p:txBody>
      </p:sp>
    </p:spTree>
    <p:extLst>
      <p:ext uri="{BB962C8B-B14F-4D97-AF65-F5344CB8AC3E}">
        <p14:creationId xmlns:p14="http://schemas.microsoft.com/office/powerpoint/2010/main" val="3429555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200" kern="1200" dirty="0" smtClean="0">
                <a:solidFill>
                  <a:schemeClr val="tx1"/>
                </a:solidFill>
                <a:effectLst/>
                <a:latin typeface="+mn-lt"/>
                <a:ea typeface="+mn-ea"/>
                <a:cs typeface="+mn-cs"/>
              </a:rPr>
              <a:t>Geologija Lietuvoje remiasi į tris savotiškus polius. VU kolkas vienintelis ruošia geologijos specialistus, GTC sukoncentruota didžioji dalis laboratorinės bazės tyrimams, o LGT svarbiausia užduotis kaupti ir saugoti geologinius duomenis, užtikrinti monitoringą bei kontrolę.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94EC3BF-560A-42C0-83DA-CA8D574B146E}" type="slidenum">
              <a:rPr lang="en-US" smtClean="0"/>
              <a:t>9</a:t>
            </a:fld>
            <a:endParaRPr lang="en-US"/>
          </a:p>
        </p:txBody>
      </p:sp>
    </p:spTree>
    <p:extLst>
      <p:ext uri="{BB962C8B-B14F-4D97-AF65-F5344CB8AC3E}">
        <p14:creationId xmlns:p14="http://schemas.microsoft.com/office/powerpoint/2010/main" val="4261722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522B49-9A18-4F8F-A4A9-33F7B1A59B07}" type="slidenum">
              <a:rPr lang="en-US" smtClean="0"/>
              <a:t>10</a:t>
            </a:fld>
            <a:endParaRPr lang="en-US"/>
          </a:p>
        </p:txBody>
      </p:sp>
    </p:spTree>
    <p:extLst>
      <p:ext uri="{BB962C8B-B14F-4D97-AF65-F5344CB8AC3E}">
        <p14:creationId xmlns:p14="http://schemas.microsoft.com/office/powerpoint/2010/main" val="26654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IESO </a:t>
            </a:r>
            <a:r>
              <a:rPr lang="en-US" dirty="0" err="1" smtClean="0"/>
              <a:t>yra</a:t>
            </a:r>
            <a:r>
              <a:rPr lang="en-US" dirty="0" smtClean="0"/>
              <a:t> </a:t>
            </a:r>
            <a:r>
              <a:rPr lang="en-US" dirty="0" err="1" smtClean="0"/>
              <a:t>tarptautin</a:t>
            </a:r>
            <a:r>
              <a:rPr lang="lt-LT" dirty="0" smtClean="0"/>
              <a:t>ė</a:t>
            </a:r>
            <a:r>
              <a:rPr lang="lt-LT" baseline="0" dirty="0" smtClean="0"/>
              <a:t> Žemės mokslų olimpiada įkurta </a:t>
            </a:r>
            <a:r>
              <a:rPr lang="en-US" baseline="0" dirty="0" smtClean="0"/>
              <a:t>2007 </a:t>
            </a:r>
            <a:r>
              <a:rPr lang="en-US" baseline="0" dirty="0" err="1" smtClean="0"/>
              <a:t>metais</a:t>
            </a:r>
            <a:r>
              <a:rPr lang="en-US" baseline="0" dirty="0" smtClean="0"/>
              <a:t>. Tai </a:t>
            </a:r>
            <a:r>
              <a:rPr lang="lt-LT" baseline="0" dirty="0" smtClean="0"/>
              <a:t>yra viena iš IGEO (tarptautinės geomokslų švietimo organizacijos) veiklų gaunanti nedidelę parama, tačiau pagrindinis finansavimas atkeliauja iš valstybės institucijų, įmonių ir kitur. IGEO savo ruožtu yra IUGS padalinys. </a:t>
            </a:r>
          </a:p>
          <a:p>
            <a:r>
              <a:rPr lang="lt-LT" baseline="0" dirty="0" smtClean="0"/>
              <a:t>Pagrindiniai olimpiados tikslai: skatinti mokinių susidomėjimą Žemės mokslais, šviesti visuomenę gamtinių pavojų, taršos, racionaliaus išteklių naudojimo ir panašiais klausimais. Ugdyti jaunuosius mokslininkus nuo mažens bei sudaryti terpė, kurioje jie atrastų būsimus kolegas ir užmegstų kontaktus. Dar vienas svarbus aspektas tarptautinis bendradarbiavimas dalinantis tyrimų medžiaga, mokslo švietimo idėjomis bei mažinti atskirtį tarp mokytojų ir universitetų bendruomenių. </a:t>
            </a:r>
            <a:endParaRPr lang="en-US" dirty="0"/>
          </a:p>
        </p:txBody>
      </p:sp>
      <p:sp>
        <p:nvSpPr>
          <p:cNvPr id="4" name="Slide Number Placeholder 3"/>
          <p:cNvSpPr>
            <a:spLocks noGrp="1"/>
          </p:cNvSpPr>
          <p:nvPr>
            <p:ph type="sldNum" sz="quarter" idx="10"/>
          </p:nvPr>
        </p:nvSpPr>
        <p:spPr/>
        <p:txBody>
          <a:bodyPr/>
          <a:lstStyle/>
          <a:p>
            <a:fld id="{D3B88CF9-EE32-4523-84B9-1C6C41D8C39A}" type="slidenum">
              <a:rPr lang="en-US" smtClean="0"/>
              <a:t>12</a:t>
            </a:fld>
            <a:endParaRPr lang="en-US"/>
          </a:p>
        </p:txBody>
      </p:sp>
    </p:spTree>
    <p:extLst>
      <p:ext uri="{BB962C8B-B14F-4D97-AF65-F5344CB8AC3E}">
        <p14:creationId xmlns:p14="http://schemas.microsoft.com/office/powerpoint/2010/main" val="1535748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lt-LT" dirty="0" smtClean="0"/>
              <a:t>Tikslai:</a:t>
            </a:r>
          </a:p>
          <a:p>
            <a:pPr marL="0" indent="0">
              <a:buNone/>
            </a:pPr>
            <a:r>
              <a:rPr lang="lt-LT" dirty="0" smtClean="0"/>
              <a:t>Skatinti mokinių ir visuomenės domėjimąsi </a:t>
            </a:r>
            <a:r>
              <a:rPr lang="lt-LT" b="1" dirty="0" smtClean="0"/>
              <a:t>Žemės mokslais</a:t>
            </a:r>
            <a:r>
              <a:rPr lang="lt-LT" dirty="0" smtClean="0"/>
              <a:t>, o ypač fizine geografija ir geologija. </a:t>
            </a:r>
          </a:p>
          <a:p>
            <a:pPr marL="0" indent="0">
              <a:buNone/>
            </a:pPr>
            <a:r>
              <a:rPr lang="lt-LT" dirty="0" smtClean="0"/>
              <a:t>Suteikti mokiniams galimybę sudalyvauti </a:t>
            </a:r>
            <a:r>
              <a:rPr lang="lt-LT" b="1" dirty="0" smtClean="0"/>
              <a:t>IESO</a:t>
            </a:r>
            <a:r>
              <a:rPr lang="lt-LT" dirty="0" smtClean="0"/>
              <a:t>, kadangi tai tikrai įdomus ir naudingas renginys tiek žinių, tiek asmenybės formavimosi požiūriu. </a:t>
            </a:r>
          </a:p>
          <a:p>
            <a:pPr marL="0" indent="0">
              <a:buNone/>
            </a:pPr>
            <a:r>
              <a:rPr lang="lt-LT" dirty="0" smtClean="0"/>
              <a:t>Skatinti glaudesnį </a:t>
            </a:r>
            <a:r>
              <a:rPr lang="lt-LT" b="1" dirty="0" smtClean="0"/>
              <a:t>mokytojų ir universiteto dėstytojų bedradarbiavimą</a:t>
            </a:r>
            <a:r>
              <a:rPr lang="lt-LT" dirty="0" smtClean="0"/>
              <a:t>, dalinantis mokymo metodais ir medžiaga. </a:t>
            </a:r>
          </a:p>
          <a:p>
            <a:endParaRPr lang="en-US" dirty="0"/>
          </a:p>
        </p:txBody>
      </p:sp>
      <p:sp>
        <p:nvSpPr>
          <p:cNvPr id="4" name="Slide Number Placeholder 3"/>
          <p:cNvSpPr>
            <a:spLocks noGrp="1"/>
          </p:cNvSpPr>
          <p:nvPr>
            <p:ph type="sldNum" sz="quarter" idx="10"/>
          </p:nvPr>
        </p:nvSpPr>
        <p:spPr/>
        <p:txBody>
          <a:bodyPr/>
          <a:lstStyle/>
          <a:p>
            <a:fld id="{D3B88CF9-EE32-4523-84B9-1C6C41D8C39A}" type="slidenum">
              <a:rPr lang="en-US" smtClean="0"/>
              <a:t>17</a:t>
            </a:fld>
            <a:endParaRPr lang="en-US"/>
          </a:p>
        </p:txBody>
      </p:sp>
    </p:spTree>
    <p:extLst>
      <p:ext uri="{BB962C8B-B14F-4D97-AF65-F5344CB8AC3E}">
        <p14:creationId xmlns:p14="http://schemas.microsoft.com/office/powerpoint/2010/main" val="891094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206CAC-83D6-44F2-A877-84FD5A0A1A8E}" type="datetimeFigureOut">
              <a:rPr lang="en-US" smtClean="0"/>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03B041-CF3F-42F7-8023-218F8C99413E}" type="slidenum">
              <a:rPr lang="en-US" smtClean="0"/>
              <a:t>‹#›</a:t>
            </a:fld>
            <a:endParaRPr lang="en-US"/>
          </a:p>
        </p:txBody>
      </p:sp>
    </p:spTree>
    <p:extLst>
      <p:ext uri="{BB962C8B-B14F-4D97-AF65-F5344CB8AC3E}">
        <p14:creationId xmlns:p14="http://schemas.microsoft.com/office/powerpoint/2010/main" val="1164797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206CAC-83D6-44F2-A877-84FD5A0A1A8E}" type="datetimeFigureOut">
              <a:rPr lang="en-US" smtClean="0"/>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03B041-CF3F-42F7-8023-218F8C99413E}" type="slidenum">
              <a:rPr lang="en-US" smtClean="0"/>
              <a:t>‹#›</a:t>
            </a:fld>
            <a:endParaRPr lang="en-US"/>
          </a:p>
        </p:txBody>
      </p:sp>
    </p:spTree>
    <p:extLst>
      <p:ext uri="{BB962C8B-B14F-4D97-AF65-F5344CB8AC3E}">
        <p14:creationId xmlns:p14="http://schemas.microsoft.com/office/powerpoint/2010/main" val="3575573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206CAC-83D6-44F2-A877-84FD5A0A1A8E}" type="datetimeFigureOut">
              <a:rPr lang="en-US" smtClean="0"/>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03B041-CF3F-42F7-8023-218F8C99413E}" type="slidenum">
              <a:rPr lang="en-US" smtClean="0"/>
              <a:t>‹#›</a:t>
            </a:fld>
            <a:endParaRPr lang="en-US"/>
          </a:p>
        </p:txBody>
      </p:sp>
    </p:spTree>
    <p:extLst>
      <p:ext uri="{BB962C8B-B14F-4D97-AF65-F5344CB8AC3E}">
        <p14:creationId xmlns:p14="http://schemas.microsoft.com/office/powerpoint/2010/main" val="577668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206CAC-83D6-44F2-A877-84FD5A0A1A8E}" type="datetimeFigureOut">
              <a:rPr lang="en-US" smtClean="0"/>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03B041-CF3F-42F7-8023-218F8C99413E}" type="slidenum">
              <a:rPr lang="en-US" smtClean="0"/>
              <a:t>‹#›</a:t>
            </a:fld>
            <a:endParaRPr lang="en-US"/>
          </a:p>
        </p:txBody>
      </p:sp>
    </p:spTree>
    <p:extLst>
      <p:ext uri="{BB962C8B-B14F-4D97-AF65-F5344CB8AC3E}">
        <p14:creationId xmlns:p14="http://schemas.microsoft.com/office/powerpoint/2010/main" val="1090644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F206CAC-83D6-44F2-A877-84FD5A0A1A8E}" type="datetimeFigureOut">
              <a:rPr lang="en-US" smtClean="0"/>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03B041-CF3F-42F7-8023-218F8C99413E}" type="slidenum">
              <a:rPr lang="en-US" smtClean="0"/>
              <a:t>‹#›</a:t>
            </a:fld>
            <a:endParaRPr lang="en-US"/>
          </a:p>
        </p:txBody>
      </p:sp>
    </p:spTree>
    <p:extLst>
      <p:ext uri="{BB962C8B-B14F-4D97-AF65-F5344CB8AC3E}">
        <p14:creationId xmlns:p14="http://schemas.microsoft.com/office/powerpoint/2010/main" val="1339104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206CAC-83D6-44F2-A877-84FD5A0A1A8E}" type="datetimeFigureOut">
              <a:rPr lang="en-US" smtClean="0"/>
              <a:t>11/10/2017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03B041-CF3F-42F7-8023-218F8C99413E}" type="slidenum">
              <a:rPr lang="en-US" smtClean="0"/>
              <a:t>‹#›</a:t>
            </a:fld>
            <a:endParaRPr lang="en-US"/>
          </a:p>
        </p:txBody>
      </p:sp>
    </p:spTree>
    <p:extLst>
      <p:ext uri="{BB962C8B-B14F-4D97-AF65-F5344CB8AC3E}">
        <p14:creationId xmlns:p14="http://schemas.microsoft.com/office/powerpoint/2010/main" val="2664883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206CAC-83D6-44F2-A877-84FD5A0A1A8E}" type="datetimeFigureOut">
              <a:rPr lang="en-US" smtClean="0"/>
              <a:t>11/10/2017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03B041-CF3F-42F7-8023-218F8C99413E}" type="slidenum">
              <a:rPr lang="en-US" smtClean="0"/>
              <a:t>‹#›</a:t>
            </a:fld>
            <a:endParaRPr lang="en-US"/>
          </a:p>
        </p:txBody>
      </p:sp>
    </p:spTree>
    <p:extLst>
      <p:ext uri="{BB962C8B-B14F-4D97-AF65-F5344CB8AC3E}">
        <p14:creationId xmlns:p14="http://schemas.microsoft.com/office/powerpoint/2010/main" val="3550506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206CAC-83D6-44F2-A877-84FD5A0A1A8E}" type="datetimeFigureOut">
              <a:rPr lang="en-US" smtClean="0"/>
              <a:t>11/10/2017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03B041-CF3F-42F7-8023-218F8C99413E}" type="slidenum">
              <a:rPr lang="en-US" smtClean="0"/>
              <a:t>‹#›</a:t>
            </a:fld>
            <a:endParaRPr lang="en-US"/>
          </a:p>
        </p:txBody>
      </p:sp>
    </p:spTree>
    <p:extLst>
      <p:ext uri="{BB962C8B-B14F-4D97-AF65-F5344CB8AC3E}">
        <p14:creationId xmlns:p14="http://schemas.microsoft.com/office/powerpoint/2010/main" val="1065711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206CAC-83D6-44F2-A877-84FD5A0A1A8E}" type="datetimeFigureOut">
              <a:rPr lang="en-US" smtClean="0"/>
              <a:t>11/10/2017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03B041-CF3F-42F7-8023-218F8C99413E}" type="slidenum">
              <a:rPr lang="en-US" smtClean="0"/>
              <a:t>‹#›</a:t>
            </a:fld>
            <a:endParaRPr lang="en-US"/>
          </a:p>
        </p:txBody>
      </p:sp>
    </p:spTree>
    <p:extLst>
      <p:ext uri="{BB962C8B-B14F-4D97-AF65-F5344CB8AC3E}">
        <p14:creationId xmlns:p14="http://schemas.microsoft.com/office/powerpoint/2010/main" val="870267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F206CAC-83D6-44F2-A877-84FD5A0A1A8E}" type="datetimeFigureOut">
              <a:rPr lang="en-US" smtClean="0"/>
              <a:t>11/10/2017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03B041-CF3F-42F7-8023-218F8C99413E}" type="slidenum">
              <a:rPr lang="en-US" smtClean="0"/>
              <a:t>‹#›</a:t>
            </a:fld>
            <a:endParaRPr lang="en-US"/>
          </a:p>
        </p:txBody>
      </p:sp>
    </p:spTree>
    <p:extLst>
      <p:ext uri="{BB962C8B-B14F-4D97-AF65-F5344CB8AC3E}">
        <p14:creationId xmlns:p14="http://schemas.microsoft.com/office/powerpoint/2010/main" val="3735082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F206CAC-83D6-44F2-A877-84FD5A0A1A8E}" type="datetimeFigureOut">
              <a:rPr lang="en-US" smtClean="0"/>
              <a:t>11/10/2017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03B041-CF3F-42F7-8023-218F8C99413E}" type="slidenum">
              <a:rPr lang="en-US" smtClean="0"/>
              <a:t>‹#›</a:t>
            </a:fld>
            <a:endParaRPr lang="en-US"/>
          </a:p>
        </p:txBody>
      </p:sp>
    </p:spTree>
    <p:extLst>
      <p:ext uri="{BB962C8B-B14F-4D97-AF65-F5344CB8AC3E}">
        <p14:creationId xmlns:p14="http://schemas.microsoft.com/office/powerpoint/2010/main" val="3512968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206CAC-83D6-44F2-A877-84FD5A0A1A8E}" type="datetimeFigureOut">
              <a:rPr lang="en-US" smtClean="0"/>
              <a:t>11/10/2017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03B041-CF3F-42F7-8023-218F8C99413E}" type="slidenum">
              <a:rPr lang="en-US" smtClean="0"/>
              <a:t>‹#›</a:t>
            </a:fld>
            <a:endParaRPr lang="en-US"/>
          </a:p>
        </p:txBody>
      </p:sp>
    </p:spTree>
    <p:extLst>
      <p:ext uri="{BB962C8B-B14F-4D97-AF65-F5344CB8AC3E}">
        <p14:creationId xmlns:p14="http://schemas.microsoft.com/office/powerpoint/2010/main" val="809024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2.jpe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notesSlide" Target="../notesSlides/notesSlide5.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0.png"/><Relationship Id="rId11" Type="http://schemas.openxmlformats.org/officeDocument/2006/relationships/image" Target="../media/image23.png"/><Relationship Id="rId5" Type="http://schemas.openxmlformats.org/officeDocument/2006/relationships/image" Target="../media/image19.jpeg"/><Relationship Id="rId10" Type="http://schemas.openxmlformats.org/officeDocument/2006/relationships/image" Target="../media/image22.png"/><Relationship Id="rId4" Type="http://schemas.openxmlformats.org/officeDocument/2006/relationships/image" Target="../media/image18.png"/><Relationship Id="rId9" Type="http://schemas.openxmlformats.org/officeDocument/2006/relationships/image" Target="../media/image21.jpeg"/></Relationships>
</file>

<file path=ppt/slides/_rels/slide9.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png"/><Relationship Id="rId4" Type="http://schemas.openxmlformats.org/officeDocument/2006/relationships/diagramLayout" Target="../diagrams/layout1.xml"/><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ntraštė 1"/>
          <p:cNvSpPr>
            <a:spLocks noGrp="1"/>
          </p:cNvSpPr>
          <p:nvPr>
            <p:ph type="ctrTitle"/>
          </p:nvPr>
        </p:nvSpPr>
        <p:spPr>
          <a:xfrm>
            <a:off x="2166938" y="404814"/>
            <a:ext cx="7772400" cy="1944687"/>
          </a:xfrm>
        </p:spPr>
        <p:txBody>
          <a:bodyPr/>
          <a:lstStyle/>
          <a:p>
            <a:pPr eaLnBrk="1" hangingPunct="1"/>
            <a:r>
              <a:rPr lang="lt-LT" altLang="en-US" sz="2800" dirty="0">
                <a:latin typeface="Times New Roman" panose="02020603050405020304" pitchFamily="18" charset="0"/>
                <a:cs typeface="Times New Roman" panose="02020603050405020304" pitchFamily="18" charset="0"/>
              </a:rPr>
              <a:t>Vilniaus universitetas</a:t>
            </a:r>
            <a:br>
              <a:rPr lang="lt-LT" altLang="en-US" sz="2800" dirty="0">
                <a:latin typeface="Times New Roman" panose="02020603050405020304" pitchFamily="18" charset="0"/>
                <a:cs typeface="Times New Roman" panose="02020603050405020304" pitchFamily="18" charset="0"/>
              </a:rPr>
            </a:br>
            <a:r>
              <a:rPr lang="ru-RU" altLang="en-US" sz="2800" dirty="0">
                <a:latin typeface="Times New Roman" panose="02020603050405020304" pitchFamily="18" charset="0"/>
                <a:cs typeface="Times New Roman" panose="02020603050405020304" pitchFamily="18" charset="0"/>
              </a:rPr>
              <a:t>С</a:t>
            </a:r>
            <a:r>
              <a:rPr lang="lt-LT" altLang="en-US" sz="2800" dirty="0">
                <a:latin typeface="Times New Roman" panose="02020603050405020304" pitchFamily="18" charset="0"/>
                <a:cs typeface="Times New Roman" panose="02020603050405020304" pitchFamily="18" charset="0"/>
              </a:rPr>
              <a:t>hemijos ir geomokslų fakultetas</a:t>
            </a:r>
            <a:br>
              <a:rPr lang="lt-LT" altLang="en-US" sz="2800" dirty="0">
                <a:latin typeface="Times New Roman" panose="02020603050405020304" pitchFamily="18" charset="0"/>
                <a:cs typeface="Times New Roman" panose="02020603050405020304" pitchFamily="18" charset="0"/>
              </a:rPr>
            </a:br>
            <a:r>
              <a:rPr lang="lt-LT" altLang="en-US" sz="2800" dirty="0">
                <a:latin typeface="Times New Roman" panose="02020603050405020304" pitchFamily="18" charset="0"/>
                <a:cs typeface="Times New Roman" panose="02020603050405020304" pitchFamily="18" charset="0"/>
              </a:rPr>
              <a:t>Geomokslų institutas</a:t>
            </a:r>
            <a:br>
              <a:rPr lang="lt-LT" altLang="en-US" sz="2800" dirty="0">
                <a:latin typeface="Times New Roman" panose="02020603050405020304" pitchFamily="18" charset="0"/>
                <a:cs typeface="Times New Roman" panose="02020603050405020304" pitchFamily="18" charset="0"/>
              </a:rPr>
            </a:br>
            <a:endParaRPr lang="lt-LT" altLang="en-US" sz="2800" dirty="0">
              <a:latin typeface="Times New Roman" panose="02020603050405020304" pitchFamily="18" charset="0"/>
              <a:cs typeface="Times New Roman" panose="02020603050405020304" pitchFamily="18" charset="0"/>
            </a:endParaRPr>
          </a:p>
        </p:txBody>
      </p:sp>
      <p:sp>
        <p:nvSpPr>
          <p:cNvPr id="3" name="Paantraštė 2"/>
          <p:cNvSpPr>
            <a:spLocks noGrp="1"/>
          </p:cNvSpPr>
          <p:nvPr>
            <p:ph type="subTitle" idx="1"/>
          </p:nvPr>
        </p:nvSpPr>
        <p:spPr>
          <a:xfrm>
            <a:off x="4192588" y="4495800"/>
            <a:ext cx="6400800" cy="1752600"/>
          </a:xfrm>
        </p:spPr>
        <p:txBody>
          <a:bodyPr rtlCol="0">
            <a:normAutofit/>
          </a:bodyPr>
          <a:lstStyle/>
          <a:p>
            <a:pPr algn="r">
              <a:defRPr/>
            </a:pPr>
            <a:r>
              <a:rPr lang="lt-LT" dirty="0" smtClean="0">
                <a:solidFill>
                  <a:schemeClr val="tx1"/>
                </a:solidFill>
              </a:rPr>
              <a:t> </a:t>
            </a:r>
          </a:p>
          <a:p>
            <a:pPr algn="r">
              <a:defRPr/>
            </a:pPr>
            <a:r>
              <a:rPr lang="lt-LT" sz="2000" dirty="0">
                <a:latin typeface="Times New Roman" panose="02020603050405020304" pitchFamily="18" charset="0"/>
                <a:cs typeface="Times New Roman" panose="02020603050405020304" pitchFamily="18" charset="0"/>
              </a:rPr>
              <a:t>Vaida </a:t>
            </a:r>
            <a:r>
              <a:rPr lang="lt-LT" sz="2000" dirty="0" err="1">
                <a:latin typeface="Times New Roman" panose="02020603050405020304" pitchFamily="18" charset="0"/>
                <a:cs typeface="Times New Roman" panose="02020603050405020304" pitchFamily="18" charset="0"/>
              </a:rPr>
              <a:t>Kirkliauskaitė</a:t>
            </a:r>
            <a:endParaRPr lang="en-US" sz="2000" dirty="0">
              <a:latin typeface="Times New Roman" panose="02020603050405020304" pitchFamily="18" charset="0"/>
              <a:cs typeface="Times New Roman" panose="02020603050405020304" pitchFamily="18" charset="0"/>
            </a:endParaRPr>
          </a:p>
          <a:p>
            <a:pPr algn="r">
              <a:defRPr/>
            </a:pPr>
            <a:r>
              <a:rPr lang="en-US" sz="2000" i="1" dirty="0" err="1">
                <a:latin typeface="Times New Roman" panose="02020603050405020304" pitchFamily="18" charset="0"/>
                <a:cs typeface="Times New Roman" panose="02020603050405020304" pitchFamily="18" charset="0"/>
              </a:rPr>
              <a:t>Vilniaus</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universitetas</a:t>
            </a:r>
            <a:endParaRPr lang="lt-LT" sz="2000" i="1" dirty="0">
              <a:latin typeface="Times New Roman" panose="02020603050405020304" pitchFamily="18" charset="0"/>
              <a:cs typeface="Times New Roman" panose="02020603050405020304" pitchFamily="18" charset="0"/>
            </a:endParaRPr>
          </a:p>
        </p:txBody>
      </p:sp>
      <p:pic>
        <p:nvPicPr>
          <p:cNvPr id="3076" name="Paveikslėlis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8651" y="322262"/>
            <a:ext cx="1739899" cy="2108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ntraštė 1"/>
          <p:cNvSpPr txBox="1">
            <a:spLocks/>
          </p:cNvSpPr>
          <p:nvPr/>
        </p:nvSpPr>
        <p:spPr bwMode="auto">
          <a:xfrm>
            <a:off x="2245014" y="2241767"/>
            <a:ext cx="7772400" cy="1944688"/>
          </a:xfrm>
          <a:prstGeom prst="rect">
            <a:avLst/>
          </a:prstGeom>
          <a:noFill/>
          <a:ln w="9525">
            <a:noFill/>
            <a:miter lim="800000"/>
            <a:headEnd/>
            <a:tailEnd/>
          </a:ln>
        </p:spPr>
        <p:txBody>
          <a:bodyPr anchor="ctr"/>
          <a:lstStyle/>
          <a:p>
            <a:pPr algn="ctr">
              <a:defRPr/>
            </a:pPr>
            <a:r>
              <a:rPr lang="lt-LT" sz="3200" b="1" dirty="0" smtClean="0">
                <a:latin typeface="Times New Roman" panose="02020603050405020304" pitchFamily="18" charset="0"/>
                <a:ea typeface="+mj-ea"/>
                <a:cs typeface="Times New Roman" panose="02020603050405020304" pitchFamily="18" charset="0"/>
              </a:rPr>
              <a:t>Strateginiai ištekliai ir Lietuvos gelmių tyrimai</a:t>
            </a:r>
            <a:endParaRPr lang="lt-LT" sz="3200" b="1" dirty="0">
              <a:latin typeface="Times New Roman" panose="02020603050405020304" pitchFamily="18" charset="0"/>
              <a:ea typeface="+mj-ea"/>
              <a:cs typeface="Times New Roman" panose="02020603050405020304" pitchFamily="18" charset="0"/>
            </a:endParaRPr>
          </a:p>
        </p:txBody>
      </p:sp>
      <p:sp>
        <p:nvSpPr>
          <p:cNvPr id="3078" name="TextBox 6"/>
          <p:cNvSpPr txBox="1">
            <a:spLocks noChangeArrowheads="1"/>
          </p:cNvSpPr>
          <p:nvPr/>
        </p:nvSpPr>
        <p:spPr bwMode="auto">
          <a:xfrm>
            <a:off x="4656139" y="6488114"/>
            <a:ext cx="25923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000" dirty="0">
                <a:latin typeface="Times New Roman" panose="02020603050405020304" pitchFamily="18" charset="0"/>
                <a:cs typeface="Times New Roman" panose="02020603050405020304" pitchFamily="18" charset="0"/>
              </a:rPr>
              <a:t>Vilnius, 201</a:t>
            </a:r>
            <a:r>
              <a:rPr lang="ru-RU" altLang="en-US" sz="2000" dirty="0">
                <a:latin typeface="Times New Roman" panose="02020603050405020304" pitchFamily="18" charset="0"/>
                <a:cs typeface="Times New Roman" panose="02020603050405020304" pitchFamily="18" charset="0"/>
              </a:rPr>
              <a:t>7</a:t>
            </a:r>
            <a:endParaRPr lang="lt-LT"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81237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ntraštė 1"/>
          <p:cNvSpPr>
            <a:spLocks noGrp="1"/>
          </p:cNvSpPr>
          <p:nvPr>
            <p:ph type="ctrTitle"/>
          </p:nvPr>
        </p:nvSpPr>
        <p:spPr>
          <a:xfrm>
            <a:off x="2166938" y="404814"/>
            <a:ext cx="7772400" cy="1944687"/>
          </a:xfrm>
        </p:spPr>
        <p:txBody>
          <a:bodyPr/>
          <a:lstStyle/>
          <a:p>
            <a:pPr eaLnBrk="1" hangingPunct="1"/>
            <a:r>
              <a:rPr lang="lt-LT" altLang="en-US" sz="2800" dirty="0">
                <a:latin typeface="Times New Roman" panose="02020603050405020304" pitchFamily="18" charset="0"/>
                <a:cs typeface="Times New Roman" panose="02020603050405020304" pitchFamily="18" charset="0"/>
              </a:rPr>
              <a:t>Vilniaus universitetas</a:t>
            </a:r>
            <a:br>
              <a:rPr lang="lt-LT" altLang="en-US" sz="2800" dirty="0">
                <a:latin typeface="Times New Roman" panose="02020603050405020304" pitchFamily="18" charset="0"/>
                <a:cs typeface="Times New Roman" panose="02020603050405020304" pitchFamily="18" charset="0"/>
              </a:rPr>
            </a:br>
            <a:r>
              <a:rPr lang="ru-RU" altLang="en-US" sz="2800" dirty="0">
                <a:latin typeface="Times New Roman" panose="02020603050405020304" pitchFamily="18" charset="0"/>
                <a:cs typeface="Times New Roman" panose="02020603050405020304" pitchFamily="18" charset="0"/>
              </a:rPr>
              <a:t>С</a:t>
            </a:r>
            <a:r>
              <a:rPr lang="lt-LT" altLang="en-US" sz="2800" dirty="0">
                <a:latin typeface="Times New Roman" panose="02020603050405020304" pitchFamily="18" charset="0"/>
                <a:cs typeface="Times New Roman" panose="02020603050405020304" pitchFamily="18" charset="0"/>
              </a:rPr>
              <a:t>hemijos ir geomokslų fakultetas</a:t>
            </a:r>
            <a:br>
              <a:rPr lang="lt-LT" altLang="en-US" sz="2800" dirty="0">
                <a:latin typeface="Times New Roman" panose="02020603050405020304" pitchFamily="18" charset="0"/>
                <a:cs typeface="Times New Roman" panose="02020603050405020304" pitchFamily="18" charset="0"/>
              </a:rPr>
            </a:br>
            <a:r>
              <a:rPr lang="lt-LT" altLang="en-US" sz="2800" dirty="0">
                <a:latin typeface="Times New Roman" panose="02020603050405020304" pitchFamily="18" charset="0"/>
                <a:cs typeface="Times New Roman" panose="02020603050405020304" pitchFamily="18" charset="0"/>
              </a:rPr>
              <a:t>Geomokslų institutas</a:t>
            </a:r>
            <a:br>
              <a:rPr lang="lt-LT" altLang="en-US" sz="2800" dirty="0">
                <a:latin typeface="Times New Roman" panose="02020603050405020304" pitchFamily="18" charset="0"/>
                <a:cs typeface="Times New Roman" panose="02020603050405020304" pitchFamily="18" charset="0"/>
              </a:rPr>
            </a:br>
            <a:endParaRPr lang="lt-LT" altLang="en-US" sz="2800" dirty="0">
              <a:latin typeface="Times New Roman" panose="02020603050405020304" pitchFamily="18" charset="0"/>
              <a:cs typeface="Times New Roman" panose="02020603050405020304" pitchFamily="18" charset="0"/>
            </a:endParaRPr>
          </a:p>
        </p:txBody>
      </p:sp>
      <p:sp>
        <p:nvSpPr>
          <p:cNvPr id="3" name="Paantraštė 2"/>
          <p:cNvSpPr>
            <a:spLocks noGrp="1"/>
          </p:cNvSpPr>
          <p:nvPr>
            <p:ph type="subTitle" idx="1"/>
          </p:nvPr>
        </p:nvSpPr>
        <p:spPr>
          <a:xfrm>
            <a:off x="4192588" y="4495800"/>
            <a:ext cx="6400800" cy="1752600"/>
          </a:xfrm>
        </p:spPr>
        <p:txBody>
          <a:bodyPr rtlCol="0">
            <a:normAutofit/>
          </a:bodyPr>
          <a:lstStyle/>
          <a:p>
            <a:pPr algn="r">
              <a:defRPr/>
            </a:pPr>
            <a:r>
              <a:rPr lang="lt-LT" dirty="0" smtClean="0">
                <a:solidFill>
                  <a:schemeClr val="tx1"/>
                </a:solidFill>
              </a:rPr>
              <a:t> </a:t>
            </a:r>
          </a:p>
          <a:p>
            <a:pPr algn="r">
              <a:defRPr/>
            </a:pPr>
            <a:r>
              <a:rPr lang="lt-LT" sz="2000" dirty="0">
                <a:latin typeface="Times New Roman" panose="02020603050405020304" pitchFamily="18" charset="0"/>
                <a:cs typeface="Times New Roman" panose="02020603050405020304" pitchFamily="18" charset="0"/>
              </a:rPr>
              <a:t>Vaida </a:t>
            </a:r>
            <a:r>
              <a:rPr lang="lt-LT" sz="2000" dirty="0" err="1">
                <a:latin typeface="Times New Roman" panose="02020603050405020304" pitchFamily="18" charset="0"/>
                <a:cs typeface="Times New Roman" panose="02020603050405020304" pitchFamily="18" charset="0"/>
              </a:rPr>
              <a:t>Kirkliauskaitė</a:t>
            </a:r>
            <a:endParaRPr lang="en-US" sz="2000" dirty="0">
              <a:latin typeface="Times New Roman" panose="02020603050405020304" pitchFamily="18" charset="0"/>
              <a:cs typeface="Times New Roman" panose="02020603050405020304" pitchFamily="18" charset="0"/>
            </a:endParaRPr>
          </a:p>
          <a:p>
            <a:pPr algn="r">
              <a:defRPr/>
            </a:pPr>
            <a:r>
              <a:rPr lang="en-US" sz="2000" i="1" dirty="0" err="1">
                <a:latin typeface="Times New Roman" panose="02020603050405020304" pitchFamily="18" charset="0"/>
                <a:cs typeface="Times New Roman" panose="02020603050405020304" pitchFamily="18" charset="0"/>
              </a:rPr>
              <a:t>Vilniaus</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universitetas</a:t>
            </a:r>
            <a:endParaRPr lang="lt-LT" sz="2000" i="1" dirty="0">
              <a:latin typeface="Times New Roman" panose="02020603050405020304" pitchFamily="18" charset="0"/>
              <a:cs typeface="Times New Roman" panose="02020603050405020304" pitchFamily="18" charset="0"/>
            </a:endParaRPr>
          </a:p>
        </p:txBody>
      </p:sp>
      <p:pic>
        <p:nvPicPr>
          <p:cNvPr id="3076" name="Paveikslėlis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8651" y="322262"/>
            <a:ext cx="1739899" cy="2108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ntraštė 1"/>
          <p:cNvSpPr txBox="1">
            <a:spLocks/>
          </p:cNvSpPr>
          <p:nvPr/>
        </p:nvSpPr>
        <p:spPr bwMode="auto">
          <a:xfrm>
            <a:off x="2245014" y="2241767"/>
            <a:ext cx="7772400" cy="1944688"/>
          </a:xfrm>
          <a:prstGeom prst="rect">
            <a:avLst/>
          </a:prstGeom>
          <a:noFill/>
          <a:ln w="9525">
            <a:noFill/>
            <a:miter lim="800000"/>
            <a:headEnd/>
            <a:tailEnd/>
          </a:ln>
        </p:spPr>
        <p:txBody>
          <a:bodyPr anchor="ctr"/>
          <a:lstStyle/>
          <a:p>
            <a:pPr algn="ctr">
              <a:defRPr/>
            </a:pPr>
            <a:r>
              <a:rPr lang="lt-LT" sz="3200" b="1" dirty="0" smtClean="0">
                <a:latin typeface="Times New Roman" panose="02020603050405020304" pitchFamily="18" charset="0"/>
                <a:ea typeface="+mj-ea"/>
                <a:cs typeface="Times New Roman" panose="02020603050405020304" pitchFamily="18" charset="0"/>
              </a:rPr>
              <a:t>Lietuvos Žemės mokslų olimpiada</a:t>
            </a:r>
            <a:endParaRPr lang="lt-LT" sz="3200" b="1" dirty="0">
              <a:latin typeface="Times New Roman" panose="02020603050405020304" pitchFamily="18" charset="0"/>
              <a:ea typeface="+mj-ea"/>
              <a:cs typeface="Times New Roman" panose="02020603050405020304" pitchFamily="18" charset="0"/>
            </a:endParaRPr>
          </a:p>
        </p:txBody>
      </p:sp>
      <p:sp>
        <p:nvSpPr>
          <p:cNvPr id="3078" name="TextBox 6"/>
          <p:cNvSpPr txBox="1">
            <a:spLocks noChangeArrowheads="1"/>
          </p:cNvSpPr>
          <p:nvPr/>
        </p:nvSpPr>
        <p:spPr bwMode="auto">
          <a:xfrm>
            <a:off x="4656139" y="6488114"/>
            <a:ext cx="25923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000" dirty="0">
                <a:latin typeface="Times New Roman" panose="02020603050405020304" pitchFamily="18" charset="0"/>
                <a:cs typeface="Times New Roman" panose="02020603050405020304" pitchFamily="18" charset="0"/>
              </a:rPr>
              <a:t>Vilnius, 201</a:t>
            </a:r>
            <a:r>
              <a:rPr lang="ru-RU" altLang="en-US" sz="2000" dirty="0">
                <a:latin typeface="Times New Roman" panose="02020603050405020304" pitchFamily="18" charset="0"/>
                <a:cs typeface="Times New Roman" panose="02020603050405020304" pitchFamily="18" charset="0"/>
              </a:rPr>
              <a:t>7</a:t>
            </a:r>
            <a:endParaRPr lang="lt-LT"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49796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5273"/>
            <a:ext cx="10515600" cy="992967"/>
          </a:xfrm>
        </p:spPr>
        <p:txBody>
          <a:bodyPr>
            <a:normAutofit/>
          </a:bodyPr>
          <a:lstStyle/>
          <a:p>
            <a:pPr algn="ctr"/>
            <a:r>
              <a:rPr lang="lt-LT" sz="3600" b="1" dirty="0" smtClean="0">
                <a:latin typeface="Times New Roman" panose="02020603050405020304" pitchFamily="18" charset="0"/>
                <a:cs typeface="Times New Roman" panose="02020603050405020304" pitchFamily="18" charset="0"/>
              </a:rPr>
              <a:t>Mokykla - Universitetas</a:t>
            </a: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 y="6391469"/>
            <a:ext cx="11943184" cy="466532"/>
          </a:xfrm>
        </p:spPr>
        <p:txBody>
          <a:bodyPr>
            <a:normAutofit fontScale="62500" lnSpcReduction="20000"/>
          </a:bodyPr>
          <a:lstStyle/>
          <a:p>
            <a:pPr marL="0" indent="0">
              <a:buNone/>
            </a:pPr>
            <a:r>
              <a:rPr lang="en-US" dirty="0"/>
              <a:t>https://www.scholastic.com/teachers/blog-posts/alycia-zimmerman/building-teamwork-and-bridges-stem-icebreaker/</a:t>
            </a:r>
          </a:p>
        </p:txBody>
      </p:sp>
      <p:pic>
        <p:nvPicPr>
          <p:cNvPr id="1026" name="Picture 2" descr="https://www.scholastic.com/content/dam/teachers/blogs/migrated-featured-images/az_gumdropbrid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1730" y="1008529"/>
            <a:ext cx="7775417" cy="5181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2503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22263"/>
            <a:ext cx="9144000" cy="592137"/>
          </a:xfrm>
        </p:spPr>
        <p:txBody>
          <a:bodyPr anchor="t">
            <a:normAutofit/>
          </a:bodyPr>
          <a:lstStyle/>
          <a:p>
            <a:r>
              <a:rPr lang="lt-LT" sz="2800" b="1" dirty="0" smtClean="0">
                <a:latin typeface="Times New Roman" panose="02020603050405020304" pitchFamily="18" charset="0"/>
                <a:cs typeface="Times New Roman" panose="02020603050405020304" pitchFamily="18" charset="0"/>
              </a:rPr>
              <a:t>Kas yra IESO?</a:t>
            </a:r>
            <a:endParaRPr lang="en-US" sz="28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85763" y="1071563"/>
            <a:ext cx="11372849" cy="5372099"/>
          </a:xfrm>
        </p:spPr>
        <p:txBody>
          <a:bodyPr/>
          <a:lstStyle/>
          <a:p>
            <a:pPr algn="just"/>
            <a:r>
              <a:rPr lang="lt-LT" dirty="0" smtClean="0">
                <a:latin typeface="Times New Roman" panose="02020603050405020304" pitchFamily="18" charset="0"/>
                <a:cs typeface="Times New Roman" panose="02020603050405020304" pitchFamily="18" charset="0"/>
              </a:rPr>
              <a:t>IESO (The International Earth Science Olympiad) – tarptautinė Žemės mokslų olimpiada.</a:t>
            </a:r>
          </a:p>
          <a:p>
            <a:pPr algn="just"/>
            <a:r>
              <a:rPr lang="lt-LT" dirty="0" smtClean="0">
                <a:latin typeface="Times New Roman" panose="02020603050405020304" pitchFamily="18" charset="0"/>
                <a:cs typeface="Times New Roman" panose="02020603050405020304" pitchFamily="18" charset="0"/>
              </a:rPr>
              <a:t>Įkurta IGEO </a:t>
            </a:r>
            <a:r>
              <a:rPr lang="en-US" dirty="0" smtClean="0">
                <a:latin typeface="Times New Roman" panose="02020603050405020304" pitchFamily="18" charset="0"/>
                <a:cs typeface="Times New Roman" panose="02020603050405020304" pitchFamily="18" charset="0"/>
              </a:rPr>
              <a:t>2007 </a:t>
            </a:r>
            <a:r>
              <a:rPr lang="en-US" dirty="0" err="1" smtClean="0">
                <a:latin typeface="Times New Roman" panose="02020603050405020304" pitchFamily="18" charset="0"/>
                <a:cs typeface="Times New Roman" panose="02020603050405020304" pitchFamily="18" charset="0"/>
              </a:rPr>
              <a:t>metais</a:t>
            </a:r>
            <a:r>
              <a:rPr lang="en-US" dirty="0" smtClean="0">
                <a:latin typeface="Times New Roman" panose="02020603050405020304" pitchFamily="18" charset="0"/>
                <a:cs typeface="Times New Roman" panose="02020603050405020304" pitchFamily="18" charset="0"/>
              </a:rPr>
              <a:t>. </a:t>
            </a:r>
            <a:endParaRPr lang="lt-LT" dirty="0" smtClean="0">
              <a:latin typeface="Times New Roman" panose="02020603050405020304" pitchFamily="18" charset="0"/>
              <a:cs typeface="Times New Roman" panose="02020603050405020304" pitchFamily="18" charset="0"/>
            </a:endParaRPr>
          </a:p>
          <a:p>
            <a:pPr algn="just"/>
            <a:endParaRPr lang="lt-LT" dirty="0">
              <a:latin typeface="Times New Roman" panose="02020603050405020304" pitchFamily="18" charset="0"/>
              <a:cs typeface="Times New Roman" panose="02020603050405020304" pitchFamily="18" charset="0"/>
            </a:endParaRPr>
          </a:p>
          <a:p>
            <a:pPr algn="just"/>
            <a:endParaRPr lang="lt-LT" dirty="0" smtClean="0">
              <a:latin typeface="Times New Roman" panose="02020603050405020304" pitchFamily="18" charset="0"/>
              <a:cs typeface="Times New Roman" panose="02020603050405020304" pitchFamily="18" charset="0"/>
            </a:endParaRPr>
          </a:p>
          <a:p>
            <a:pPr algn="just"/>
            <a:endParaRPr lang="en-US" dirty="0" smtClean="0">
              <a:latin typeface="Times New Roman" panose="02020603050405020304" pitchFamily="18" charset="0"/>
              <a:cs typeface="Times New Roman" panose="02020603050405020304" pitchFamily="18" charset="0"/>
            </a:endParaRPr>
          </a:p>
          <a:p>
            <a:pPr algn="just"/>
            <a:endParaRPr lang="lt-LT" dirty="0" smtClean="0">
              <a:latin typeface="Times New Roman" panose="02020603050405020304" pitchFamily="18" charset="0"/>
              <a:cs typeface="Times New Roman" panose="02020603050405020304" pitchFamily="18" charset="0"/>
            </a:endParaRPr>
          </a:p>
          <a:p>
            <a:pPr algn="just"/>
            <a:r>
              <a:rPr lang="en-US" dirty="0" err="1" smtClean="0">
                <a:latin typeface="Times New Roman" panose="02020603050405020304" pitchFamily="18" charset="0"/>
                <a:cs typeface="Times New Roman" panose="02020603050405020304" pitchFamily="18" charset="0"/>
              </a:rPr>
              <a:t>Tikslai</a:t>
            </a:r>
            <a:r>
              <a:rPr lang="en-US" dirty="0" smtClean="0">
                <a:latin typeface="Times New Roman" panose="02020603050405020304" pitchFamily="18" charset="0"/>
                <a:cs typeface="Times New Roman" panose="02020603050405020304" pitchFamily="18" charset="0"/>
              </a:rPr>
              <a:t>:</a:t>
            </a:r>
          </a:p>
          <a:p>
            <a:pPr marL="342900" indent="-342900" algn="just">
              <a:buFontTx/>
              <a:buChar char="-"/>
            </a:pPr>
            <a:r>
              <a:rPr lang="en-US" dirty="0" err="1" smtClean="0">
                <a:latin typeface="Times New Roman" panose="02020603050405020304" pitchFamily="18" charset="0"/>
                <a:cs typeface="Times New Roman" panose="02020603050405020304" pitchFamily="18" charset="0"/>
              </a:rPr>
              <a:t>Skatinti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mokini</a:t>
            </a:r>
            <a:r>
              <a:rPr lang="lt-LT" dirty="0" smtClean="0">
                <a:latin typeface="Times New Roman" panose="02020603050405020304" pitchFamily="18" charset="0"/>
                <a:cs typeface="Times New Roman" panose="02020603050405020304" pitchFamily="18" charset="0"/>
              </a:rPr>
              <a:t>ų bei visuomenės </a:t>
            </a:r>
            <a:r>
              <a:rPr lang="lt-LT" b="1" dirty="0" smtClean="0">
                <a:latin typeface="Times New Roman" panose="02020603050405020304" pitchFamily="18" charset="0"/>
                <a:cs typeface="Times New Roman" panose="02020603050405020304" pitchFamily="18" charset="0"/>
              </a:rPr>
              <a:t>susidomėjimą</a:t>
            </a:r>
            <a:r>
              <a:rPr lang="en-US" dirty="0" smtClean="0">
                <a:latin typeface="Times New Roman" panose="02020603050405020304" pitchFamily="18" charset="0"/>
                <a:cs typeface="Times New Roman" panose="02020603050405020304" pitchFamily="18" charset="0"/>
              </a:rPr>
              <a:t> </a:t>
            </a:r>
            <a:r>
              <a:rPr lang="lt-LT" dirty="0" smtClean="0">
                <a:latin typeface="Times New Roman" panose="02020603050405020304" pitchFamily="18" charset="0"/>
                <a:cs typeface="Times New Roman" panose="02020603050405020304" pitchFamily="18" charset="0"/>
              </a:rPr>
              <a:t>Žemės mokslais. </a:t>
            </a:r>
          </a:p>
          <a:p>
            <a:pPr marL="342900" indent="-342900" algn="just">
              <a:buFontTx/>
              <a:buChar char="-"/>
            </a:pPr>
            <a:r>
              <a:rPr lang="lt-LT" dirty="0" smtClean="0">
                <a:latin typeface="Times New Roman" panose="02020603050405020304" pitchFamily="18" charset="0"/>
                <a:cs typeface="Times New Roman" panose="02020603050405020304" pitchFamily="18" charset="0"/>
              </a:rPr>
              <a:t>Tarptautiškumas ir </a:t>
            </a:r>
            <a:r>
              <a:rPr lang="lt-LT" b="1" dirty="0" smtClean="0">
                <a:latin typeface="Times New Roman" panose="02020603050405020304" pitchFamily="18" charset="0"/>
                <a:cs typeface="Times New Roman" panose="02020603050405020304" pitchFamily="18" charset="0"/>
              </a:rPr>
              <a:t>jaunųjų mokslininkų ugdymas </a:t>
            </a:r>
          </a:p>
          <a:p>
            <a:pPr marL="342900" indent="-342900" algn="just">
              <a:buFontTx/>
              <a:buChar char="-"/>
            </a:pPr>
            <a:r>
              <a:rPr lang="lt-LT" dirty="0" smtClean="0">
                <a:latin typeface="Times New Roman" panose="02020603050405020304" pitchFamily="18" charset="0"/>
                <a:cs typeface="Times New Roman" panose="02020603050405020304" pitchFamily="18" charset="0"/>
              </a:rPr>
              <a:t>Skatinti </a:t>
            </a:r>
            <a:r>
              <a:rPr lang="lt-LT" b="1" dirty="0" smtClean="0">
                <a:latin typeface="Times New Roman" panose="02020603050405020304" pitchFamily="18" charset="0"/>
                <a:cs typeface="Times New Roman" panose="02020603050405020304" pitchFamily="18" charset="0"/>
              </a:rPr>
              <a:t>tarptautinį bendradarbiavimą </a:t>
            </a:r>
            <a:r>
              <a:rPr lang="lt-LT" dirty="0" smtClean="0">
                <a:latin typeface="Times New Roman" panose="02020603050405020304" pitchFamily="18" charset="0"/>
                <a:cs typeface="Times New Roman" panose="02020603050405020304" pitchFamily="18" charset="0"/>
              </a:rPr>
              <a:t>tarp mokymo įstaigų bei specialistų, siekiant aktyvesnių mainų tyrimų bei mokymo medžiaga ne tik Žemės mokslų bei ir švietimo mokslų srityse.</a:t>
            </a:r>
            <a:endParaRPr lang="en-US" dirty="0">
              <a:latin typeface="Times New Roman" panose="02020603050405020304" pitchFamily="18" charset="0"/>
              <a:cs typeface="Times New Roman" panose="02020603050405020304" pitchFamily="18" charset="0"/>
            </a:endParaRPr>
          </a:p>
        </p:txBody>
      </p:sp>
      <p:pic>
        <p:nvPicPr>
          <p:cNvPr id="1026" name="Picture 2" descr="IGE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87431" y="2175184"/>
            <a:ext cx="2770681" cy="1314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IUGS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2175184"/>
            <a:ext cx="3054158" cy="1314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http://www.ieso-info.org/wp-content/uploads/2012/11/ieso-logo-final-300x3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96097" y="1769423"/>
            <a:ext cx="2159640" cy="21596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Right Arrow 3"/>
          <p:cNvSpPr/>
          <p:nvPr/>
        </p:nvSpPr>
        <p:spPr>
          <a:xfrm>
            <a:off x="3557342" y="2514600"/>
            <a:ext cx="1243258" cy="542925"/>
          </a:xfrm>
          <a:prstGeom prst="righ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7905475" y="2577780"/>
            <a:ext cx="1243258" cy="542925"/>
          </a:xfrm>
          <a:prstGeom prst="righ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34378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IESO </a:t>
            </a:r>
            <a:r>
              <a:rPr lang="en-US" dirty="0" err="1" smtClean="0"/>
              <a:t>strukt</a:t>
            </a:r>
            <a:r>
              <a:rPr lang="lt-LT" dirty="0" smtClean="0"/>
              <a:t>ūra</a:t>
            </a:r>
            <a:endParaRPr lang="en-US" dirty="0"/>
          </a:p>
        </p:txBody>
      </p:sp>
      <p:sp>
        <p:nvSpPr>
          <p:cNvPr id="3" name="Content Placeholder 2"/>
          <p:cNvSpPr>
            <a:spLocks noGrp="1"/>
          </p:cNvSpPr>
          <p:nvPr>
            <p:ph idx="1"/>
          </p:nvPr>
        </p:nvSpPr>
        <p:spPr>
          <a:xfrm>
            <a:off x="838200" y="1524000"/>
            <a:ext cx="10515600" cy="5021943"/>
          </a:xfrm>
        </p:spPr>
        <p:txBody>
          <a:bodyPr>
            <a:normAutofit/>
          </a:bodyPr>
          <a:lstStyle/>
          <a:p>
            <a:pPr marL="0" indent="0" algn="ctr">
              <a:buNone/>
            </a:pPr>
            <a:r>
              <a:rPr lang="en-US" dirty="0" smtClean="0"/>
              <a:t>10 </a:t>
            </a:r>
            <a:r>
              <a:rPr lang="en-US" dirty="0" err="1" smtClean="0"/>
              <a:t>dien</a:t>
            </a:r>
            <a:r>
              <a:rPr lang="lt-LT" dirty="0" smtClean="0"/>
              <a:t>ų: mokinių integravimas, individualios ir komandinės užduotys, ekskursijos, seminarai</a:t>
            </a:r>
            <a:r>
              <a:rPr lang="en-US" dirty="0" smtClean="0"/>
              <a:t>,</a:t>
            </a:r>
            <a:r>
              <a:rPr lang="lt-LT" dirty="0" smtClean="0"/>
              <a:t> diskusijos, apdovanojimai. </a:t>
            </a:r>
            <a:endParaRPr lang="lt-LT" dirty="0" smtClean="0">
              <a:solidFill>
                <a:srgbClr val="FF0000"/>
              </a:solidFill>
            </a:endParaRPr>
          </a:p>
          <a:p>
            <a:pPr marL="0" indent="0">
              <a:buNone/>
            </a:pPr>
            <a:r>
              <a:rPr lang="en-US" dirty="0" smtClean="0"/>
              <a:t>1. U</a:t>
            </a:r>
            <a:r>
              <a:rPr lang="lt-LT" dirty="0" smtClean="0"/>
              <a:t>žduočių peržiūra, taisymas, vertimai. </a:t>
            </a:r>
            <a:endParaRPr lang="en-US" dirty="0" smtClean="0"/>
          </a:p>
          <a:p>
            <a:pPr marL="0" indent="0">
              <a:buNone/>
            </a:pPr>
            <a:r>
              <a:rPr lang="en-US" dirty="0" smtClean="0"/>
              <a:t>2. </a:t>
            </a:r>
            <a:r>
              <a:rPr lang="lt-LT" dirty="0"/>
              <a:t>Individualios rungtys:</a:t>
            </a:r>
          </a:p>
          <a:p>
            <a:pPr lvl="1"/>
            <a:r>
              <a:rPr lang="lt-LT" dirty="0"/>
              <a:t>Du rašytiniai testai </a:t>
            </a:r>
            <a:r>
              <a:rPr lang="lt-LT" dirty="0" smtClean="0"/>
              <a:t>(Geosferos</a:t>
            </a:r>
            <a:r>
              <a:rPr lang="en-US" dirty="0" smtClean="0"/>
              <a:t> (45%)</a:t>
            </a:r>
            <a:r>
              <a:rPr lang="lt-LT" dirty="0" smtClean="0"/>
              <a:t>, Hidrosfera</a:t>
            </a:r>
            <a:r>
              <a:rPr lang="en-US" dirty="0" smtClean="0"/>
              <a:t> (15%)</a:t>
            </a:r>
            <a:r>
              <a:rPr lang="lt-LT" dirty="0" smtClean="0"/>
              <a:t>, Atmosfera</a:t>
            </a:r>
            <a:r>
              <a:rPr lang="en-US" dirty="0" smtClean="0"/>
              <a:t> (20%)</a:t>
            </a:r>
            <a:r>
              <a:rPr lang="lt-LT" dirty="0" smtClean="0"/>
              <a:t>, Astronomija</a:t>
            </a:r>
            <a:r>
              <a:rPr lang="en-US" dirty="0" smtClean="0"/>
              <a:t> (20%)</a:t>
            </a:r>
            <a:r>
              <a:rPr lang="lt-LT" dirty="0" smtClean="0"/>
              <a:t>).</a:t>
            </a:r>
            <a:endParaRPr lang="lt-LT" dirty="0"/>
          </a:p>
          <a:p>
            <a:pPr lvl="1"/>
            <a:r>
              <a:rPr lang="en-US" dirty="0"/>
              <a:t>4</a:t>
            </a:r>
            <a:r>
              <a:rPr lang="lt-LT" dirty="0"/>
              <a:t> praktinės užduotys</a:t>
            </a:r>
          </a:p>
          <a:p>
            <a:pPr marL="0" indent="0">
              <a:buNone/>
            </a:pPr>
            <a:r>
              <a:rPr lang="en-US" dirty="0" smtClean="0"/>
              <a:t>3. </a:t>
            </a:r>
            <a:r>
              <a:rPr lang="lt-LT" dirty="0"/>
              <a:t>Komandinės rungtys:</a:t>
            </a:r>
          </a:p>
          <a:p>
            <a:pPr lvl="1"/>
            <a:r>
              <a:rPr lang="lt-LT" dirty="0"/>
              <a:t>Prezentacija (ITFI – International team </a:t>
            </a:r>
            <a:r>
              <a:rPr lang="lt-LT" dirty="0" smtClean="0"/>
              <a:t>fiel</a:t>
            </a:r>
            <a:r>
              <a:rPr lang="en-US" dirty="0" smtClean="0"/>
              <a:t>d</a:t>
            </a:r>
            <a:r>
              <a:rPr lang="lt-LT" dirty="0" smtClean="0"/>
              <a:t> </a:t>
            </a:r>
            <a:r>
              <a:rPr lang="lt-LT" dirty="0"/>
              <a:t>investigation)</a:t>
            </a:r>
          </a:p>
          <a:p>
            <a:pPr lvl="1"/>
            <a:r>
              <a:rPr lang="lt-LT" dirty="0"/>
              <a:t>Plakatas (ESP – </a:t>
            </a:r>
            <a:r>
              <a:rPr lang="en-US" dirty="0"/>
              <a:t>Earth System Project</a:t>
            </a:r>
            <a:r>
              <a:rPr lang="en-US" dirty="0" smtClean="0"/>
              <a:t>)</a:t>
            </a:r>
            <a:endParaRPr lang="lt-LT" dirty="0" smtClean="0"/>
          </a:p>
          <a:p>
            <a:pPr marL="0" indent="0">
              <a:buNone/>
            </a:pPr>
            <a:r>
              <a:rPr lang="en-US" dirty="0" smtClean="0"/>
              <a:t>4. </a:t>
            </a:r>
            <a:r>
              <a:rPr lang="en-US" dirty="0" err="1" smtClean="0"/>
              <a:t>Ekskursijos</a:t>
            </a:r>
            <a:r>
              <a:rPr lang="en-US" dirty="0" smtClean="0"/>
              <a:t>, </a:t>
            </a:r>
            <a:r>
              <a:rPr lang="en-US" dirty="0" err="1" smtClean="0"/>
              <a:t>seminarai</a:t>
            </a:r>
            <a:r>
              <a:rPr lang="en-US" dirty="0" smtClean="0"/>
              <a:t>, </a:t>
            </a:r>
            <a:r>
              <a:rPr lang="en-US" dirty="0" err="1" smtClean="0"/>
              <a:t>diskusijos</a:t>
            </a:r>
            <a:r>
              <a:rPr lang="en-US" dirty="0" smtClean="0"/>
              <a:t>. </a:t>
            </a:r>
          </a:p>
          <a:p>
            <a:pPr marL="457200" lvl="1" indent="0">
              <a:buNone/>
            </a:pPr>
            <a:endParaRPr lang="lt-LT" dirty="0"/>
          </a:p>
        </p:txBody>
      </p:sp>
    </p:spTree>
    <p:extLst>
      <p:ext uri="{BB962C8B-B14F-4D97-AF65-F5344CB8AC3E}">
        <p14:creationId xmlns:p14="http://schemas.microsoft.com/office/powerpoint/2010/main" val="26745283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2976" y="154175"/>
            <a:ext cx="9144000" cy="639199"/>
          </a:xfrm>
        </p:spPr>
        <p:txBody>
          <a:bodyPr>
            <a:normAutofit/>
          </a:bodyPr>
          <a:lstStyle/>
          <a:p>
            <a:r>
              <a:rPr lang="lt-LT" sz="3600" b="1" dirty="0" smtClean="0">
                <a:latin typeface="Times New Roman" panose="02020603050405020304" pitchFamily="18" charset="0"/>
                <a:cs typeface="Times New Roman" panose="02020603050405020304" pitchFamily="18" charset="0"/>
              </a:rPr>
              <a:t>Kultūra-mokslas-integracija</a:t>
            </a:r>
            <a:endParaRPr lang="en-US" sz="36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endParaRPr lang="en-US"/>
          </a:p>
        </p:txBody>
      </p:sp>
      <p:pic>
        <p:nvPicPr>
          <p:cNvPr id="2050" name="Picture 2" descr="Photo from @ieso2017/ on Facebook by IESO 2017 : 11th International Earth Science Olympiad, Côte d'Azur, Fra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169" y="793374"/>
            <a:ext cx="4265149" cy="568686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hoto from @ieso2017/ on Facebook by IESO 2017 : 11th International Earth Science Olympiad, Côte d'Azur, Fra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1507" y="793374"/>
            <a:ext cx="5700918" cy="5700919"/>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681446" y="6510791"/>
            <a:ext cx="10515600" cy="31625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1800" dirty="0" err="1" smtClean="0">
                <a:latin typeface="Times New Roman" panose="02020603050405020304" pitchFamily="18" charset="0"/>
                <a:cs typeface="Times New Roman" panose="02020603050405020304" pitchFamily="18" charset="0"/>
              </a:rPr>
              <a:t>Nuotrauk</a:t>
            </a:r>
            <a:r>
              <a:rPr lang="lt-LT" sz="1800" dirty="0" smtClean="0">
                <a:latin typeface="Times New Roman" panose="02020603050405020304" pitchFamily="18" charset="0"/>
                <a:cs typeface="Times New Roman" panose="02020603050405020304" pitchFamily="18" charset="0"/>
              </a:rPr>
              <a:t>os</a:t>
            </a:r>
            <a:r>
              <a:rPr lang="en-US" sz="1800" dirty="0" smtClean="0">
                <a:latin typeface="Times New Roman" panose="02020603050405020304" pitchFamily="18" charset="0"/>
                <a:cs typeface="Times New Roman" panose="02020603050405020304" pitchFamily="18" charset="0"/>
              </a:rPr>
              <a:t> </a:t>
            </a:r>
            <a:r>
              <a:rPr lang="en-US" sz="1800" dirty="0" err="1" smtClean="0">
                <a:latin typeface="Times New Roman" panose="02020603050405020304" pitchFamily="18" charset="0"/>
                <a:cs typeface="Times New Roman" panose="02020603050405020304" pitchFamily="18" charset="0"/>
              </a:rPr>
              <a:t>i</a:t>
            </a:r>
            <a:r>
              <a:rPr lang="lt-LT" sz="1800" dirty="0" smtClean="0">
                <a:latin typeface="Times New Roman" panose="02020603050405020304" pitchFamily="18" charset="0"/>
                <a:cs typeface="Times New Roman" panose="02020603050405020304" pitchFamily="18" charset="0"/>
              </a:rPr>
              <a:t>š</a:t>
            </a:r>
            <a:r>
              <a:rPr lang="en-US" sz="1800" dirty="0" smtClean="0">
                <a:latin typeface="Times New Roman" panose="02020603050405020304" pitchFamily="18" charset="0"/>
                <a:cs typeface="Times New Roman" panose="02020603050405020304" pitchFamily="18" charset="0"/>
              </a:rPr>
              <a:t> IESO2017 </a:t>
            </a:r>
            <a:r>
              <a:rPr lang="en-US" sz="1800" dirty="0" err="1" smtClean="0">
                <a:latin typeface="Times New Roman" panose="02020603050405020304" pitchFamily="18" charset="0"/>
                <a:cs typeface="Times New Roman" panose="02020603050405020304" pitchFamily="18" charset="0"/>
              </a:rPr>
              <a:t>archyvo</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12742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1570" y="74951"/>
            <a:ext cx="10515600" cy="870290"/>
          </a:xfrm>
        </p:spPr>
        <p:txBody>
          <a:bodyPr/>
          <a:lstStyle/>
          <a:p>
            <a:pPr algn="ctr"/>
            <a:r>
              <a:rPr lang="lt-LT" b="1" dirty="0">
                <a:latin typeface="Times New Roman" panose="02020603050405020304" pitchFamily="18" charset="0"/>
                <a:cs typeface="Times New Roman" panose="02020603050405020304" pitchFamily="18" charset="0"/>
              </a:rPr>
              <a:t>Calern observatorija</a:t>
            </a:r>
            <a:endParaRPr lang="en-US" b="1"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a:xfrm>
            <a:off x="3028697" y="6342516"/>
            <a:ext cx="4542971" cy="304800"/>
          </a:xfrm>
        </p:spPr>
        <p:txBody>
          <a:bodyPr>
            <a:normAutofit fontScale="92500" lnSpcReduction="20000"/>
          </a:bodyPr>
          <a:lstStyle/>
          <a:p>
            <a:pPr marL="0" indent="0">
              <a:buNone/>
            </a:pPr>
            <a:r>
              <a:rPr lang="en-US" sz="2000" dirty="0" err="1" smtClean="0">
                <a:latin typeface="Times New Roman" panose="02020603050405020304" pitchFamily="18" charset="0"/>
                <a:cs typeface="Times New Roman" panose="02020603050405020304" pitchFamily="18" charset="0"/>
              </a:rPr>
              <a:t>Nuotrauka</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Magali</a:t>
            </a:r>
            <a:r>
              <a:rPr lang="en-US" sz="2000" dirty="0" smtClean="0">
                <a:latin typeface="Times New Roman" panose="02020603050405020304" pitchFamily="18" charset="0"/>
                <a:cs typeface="Times New Roman" panose="02020603050405020304" pitchFamily="18" charset="0"/>
              </a:rPr>
              <a:t> Perrin</a:t>
            </a:r>
            <a:endParaRPr lang="en-US" sz="2000" dirty="0">
              <a:latin typeface="Times New Roman" panose="02020603050405020304" pitchFamily="18" charset="0"/>
              <a:cs typeface="Times New Roman" panose="02020603050405020304" pitchFamily="18" charset="0"/>
            </a:endParaRPr>
          </a:p>
        </p:txBody>
      </p:sp>
      <p:pic>
        <p:nvPicPr>
          <p:cNvPr id="7"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535" y="870290"/>
            <a:ext cx="6227428" cy="4168775"/>
          </a:xfrm>
          <a:prstGeom prst="rect">
            <a:avLst/>
          </a:prstGeom>
        </p:spPr>
      </p:pic>
      <p:pic>
        <p:nvPicPr>
          <p:cNvPr id="1028" name="Picture 4" descr="Photo from @ieso2017/ on Facebook by IESO 2017 : 11th International Earth Science Olympiad, Côte d'Azur, Fra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1359" y="2954677"/>
            <a:ext cx="6285343" cy="36926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1668" y="224659"/>
            <a:ext cx="4000299" cy="2677886"/>
          </a:xfrm>
          <a:prstGeom prst="rect">
            <a:avLst/>
          </a:prstGeom>
        </p:spPr>
      </p:pic>
    </p:spTree>
    <p:extLst>
      <p:ext uri="{BB962C8B-B14F-4D97-AF65-F5344CB8AC3E}">
        <p14:creationId xmlns:p14="http://schemas.microsoft.com/office/powerpoint/2010/main" val="31856603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55675"/>
          </a:xfrm>
        </p:spPr>
        <p:txBody>
          <a:bodyPr>
            <a:noAutofit/>
          </a:bodyPr>
          <a:lstStyle/>
          <a:p>
            <a:pPr algn="ctr"/>
            <a:r>
              <a:rPr lang="lt-LT" sz="3600" b="1" dirty="0">
                <a:latin typeface="Times New Roman" panose="02020603050405020304" pitchFamily="18" charset="0"/>
                <a:cs typeface="Times New Roman" panose="02020603050405020304" pitchFamily="18" charset="0"/>
              </a:rPr>
              <a:t>Thales Alenia Space. (Copernicus, Exomars).</a:t>
            </a:r>
            <a:br>
              <a:rPr lang="lt-LT" sz="3600" b="1" dirty="0">
                <a:latin typeface="Times New Roman" panose="02020603050405020304" pitchFamily="18" charset="0"/>
                <a:cs typeface="Times New Roman" panose="02020603050405020304" pitchFamily="18" charset="0"/>
              </a:rPr>
            </a:b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81446" y="6510791"/>
            <a:ext cx="10515600" cy="316253"/>
          </a:xfrm>
        </p:spPr>
        <p:txBody>
          <a:bodyPr>
            <a:normAutofit fontScale="70000" lnSpcReduction="20000"/>
          </a:bodyPr>
          <a:lstStyle/>
          <a:p>
            <a:pPr marL="0" indent="0" algn="r">
              <a:buNone/>
            </a:pPr>
            <a:r>
              <a:rPr lang="en-US" dirty="0" err="1" smtClean="0"/>
              <a:t>Nuotrauka</a:t>
            </a:r>
            <a:r>
              <a:rPr lang="en-US" dirty="0" smtClean="0"/>
              <a:t> </a:t>
            </a:r>
            <a:r>
              <a:rPr lang="en-US" dirty="0" err="1" smtClean="0"/>
              <a:t>i</a:t>
            </a:r>
            <a:r>
              <a:rPr lang="lt-LT" dirty="0" smtClean="0"/>
              <a:t>š</a:t>
            </a:r>
            <a:r>
              <a:rPr lang="en-US" dirty="0" smtClean="0"/>
              <a:t> IESO2017 </a:t>
            </a:r>
            <a:r>
              <a:rPr lang="en-US" dirty="0" err="1" smtClean="0"/>
              <a:t>archyvo</a:t>
            </a:r>
            <a:endParaRPr lang="en-US" dirty="0"/>
          </a:p>
        </p:txBody>
      </p:sp>
      <p:pic>
        <p:nvPicPr>
          <p:cNvPr id="2050" name="Picture 2" descr="Photo from @ieso2017/ on Facebook by IESO 2017 : 11th International Earth Science Olympiad, Côte d'Azur, Fra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4954" y="842962"/>
            <a:ext cx="10202092" cy="5667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08739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t-LT" dirty="0" smtClean="0">
                <a:latin typeface="Times New Roman" panose="02020603050405020304" pitchFamily="18" charset="0"/>
                <a:cs typeface="Times New Roman" panose="02020603050405020304" pitchFamily="18" charset="0"/>
              </a:rPr>
              <a:t>Lietuvos Žemės mokslų olimpiados poreikis ir svarba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lt-LT" dirty="0" smtClean="0"/>
              <a:t>Tikslai (mokyklų ir universitetų bendradarbiavimas).</a:t>
            </a:r>
          </a:p>
          <a:p>
            <a:r>
              <a:rPr lang="lt-LT" dirty="0" smtClean="0"/>
              <a:t>Sudėtinga tematika: (Geosferos</a:t>
            </a:r>
            <a:r>
              <a:rPr lang="en-US" dirty="0" smtClean="0"/>
              <a:t> </a:t>
            </a:r>
            <a:r>
              <a:rPr lang="en-US" dirty="0"/>
              <a:t>(45%)</a:t>
            </a:r>
            <a:r>
              <a:rPr lang="lt-LT" dirty="0"/>
              <a:t>, Hidrosfera</a:t>
            </a:r>
            <a:r>
              <a:rPr lang="en-US" dirty="0"/>
              <a:t> (15%)</a:t>
            </a:r>
            <a:r>
              <a:rPr lang="lt-LT" dirty="0"/>
              <a:t>, Atmosfera</a:t>
            </a:r>
            <a:r>
              <a:rPr lang="en-US" dirty="0"/>
              <a:t> (20%)</a:t>
            </a:r>
            <a:r>
              <a:rPr lang="lt-LT" dirty="0"/>
              <a:t>, Astronomija</a:t>
            </a:r>
            <a:r>
              <a:rPr lang="en-US" dirty="0"/>
              <a:t> (20</a:t>
            </a:r>
            <a:r>
              <a:rPr lang="en-US" dirty="0" smtClean="0"/>
              <a:t>%)</a:t>
            </a:r>
            <a:r>
              <a:rPr lang="lt-LT" dirty="0" smtClean="0"/>
              <a:t>).</a:t>
            </a:r>
          </a:p>
          <a:p>
            <a:r>
              <a:rPr lang="lt-LT" dirty="0" smtClean="0"/>
              <a:t>Anglų kalba – konkurencija, tarptautiškumas. </a:t>
            </a:r>
          </a:p>
          <a:p>
            <a:r>
              <a:rPr lang="lt-LT" dirty="0" smtClean="0"/>
              <a:t>Komandinis darbas – mokslo ateitis. </a:t>
            </a:r>
          </a:p>
          <a:p>
            <a:r>
              <a:rPr lang="lt-LT" dirty="0" smtClean="0"/>
              <a:t>Nuo teorijos prie praktikos. </a:t>
            </a:r>
          </a:p>
          <a:p>
            <a:r>
              <a:rPr lang="lt-LT" dirty="0" smtClean="0"/>
              <a:t>Statistinių duomenų analizė – mokymo programų tobulinimas.</a:t>
            </a:r>
          </a:p>
        </p:txBody>
      </p:sp>
    </p:spTree>
    <p:extLst>
      <p:ext uri="{BB962C8B-B14F-4D97-AF65-F5344CB8AC3E}">
        <p14:creationId xmlns:p14="http://schemas.microsoft.com/office/powerpoint/2010/main" val="6218764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3600" b="1" dirty="0" smtClean="0">
                <a:latin typeface="Times New Roman" panose="02020603050405020304" pitchFamily="18" charset="0"/>
                <a:cs typeface="Times New Roman" panose="02020603050405020304" pitchFamily="18" charset="0"/>
              </a:rPr>
              <a:t>Lietuvos Žemės mokslų olimpiados stru</a:t>
            </a:r>
            <a:r>
              <a:rPr lang="en-US" sz="3600" b="1" dirty="0" smtClean="0">
                <a:latin typeface="Times New Roman" panose="02020603050405020304" pitchFamily="18" charset="0"/>
                <a:cs typeface="Times New Roman" panose="02020603050405020304" pitchFamily="18" charset="0"/>
              </a:rPr>
              <a:t>k</a:t>
            </a:r>
            <a:r>
              <a:rPr lang="lt-LT" sz="3600" b="1" dirty="0" smtClean="0">
                <a:latin typeface="Times New Roman" panose="02020603050405020304" pitchFamily="18" charset="0"/>
                <a:cs typeface="Times New Roman" panose="02020603050405020304" pitchFamily="18" charset="0"/>
              </a:rPr>
              <a:t>tūra</a:t>
            </a: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lt-LT" dirty="0" smtClean="0"/>
              <a:t>Pirmas etapas lietuvių kalba, teorinės žinios, </a:t>
            </a:r>
            <a:r>
              <a:rPr lang="ru-RU" dirty="0" smtClean="0"/>
              <a:t>40 </a:t>
            </a:r>
            <a:r>
              <a:rPr lang="en-US" dirty="0" err="1" smtClean="0"/>
              <a:t>klausim</a:t>
            </a:r>
            <a:r>
              <a:rPr lang="lt-LT" dirty="0" smtClean="0"/>
              <a:t>ų</a:t>
            </a:r>
            <a:r>
              <a:rPr lang="en-US" dirty="0" smtClean="0"/>
              <a:t> </a:t>
            </a:r>
            <a:r>
              <a:rPr lang="en-US" dirty="0" err="1" smtClean="0"/>
              <a:t>testas</a:t>
            </a:r>
            <a:r>
              <a:rPr lang="en-US" dirty="0" smtClean="0"/>
              <a:t>. </a:t>
            </a:r>
          </a:p>
          <a:p>
            <a:r>
              <a:rPr lang="lt-LT" dirty="0" smtClean="0"/>
              <a:t>Antras etapas, anglų kalba, praktinės ir komandinės užduotys. </a:t>
            </a:r>
          </a:p>
          <a:p>
            <a:r>
              <a:rPr lang="lt-LT" dirty="0" smtClean="0"/>
              <a:t>Trečias žingsnis. Individualus darbas su atrinktų mokinių grupe. </a:t>
            </a:r>
            <a:endParaRPr lang="en-US" dirty="0"/>
          </a:p>
        </p:txBody>
      </p:sp>
    </p:spTree>
    <p:extLst>
      <p:ext uri="{BB962C8B-B14F-4D97-AF65-F5344CB8AC3E}">
        <p14:creationId xmlns:p14="http://schemas.microsoft.com/office/powerpoint/2010/main" val="1172285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89616"/>
          </a:xfrm>
        </p:spPr>
        <p:txBody>
          <a:bodyPr>
            <a:noAutofit/>
          </a:bodyPr>
          <a:lstStyle/>
          <a:p>
            <a:pPr algn="ctr"/>
            <a:r>
              <a:rPr lang="lt-LT" sz="4000" dirty="0" smtClean="0">
                <a:latin typeface="Times New Roman" panose="02020603050405020304" pitchFamily="18" charset="0"/>
                <a:cs typeface="Times New Roman" panose="02020603050405020304" pitchFamily="18" charset="0"/>
              </a:rPr>
              <a:t>Ačiū už dėmesį, susitiksime:</a:t>
            </a:r>
            <a:endParaRPr lang="en-US" sz="40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rotWithShape="1">
          <a:blip r:embed="rId2"/>
          <a:srcRect l="5873" t="17411" r="20837" b="7844"/>
          <a:stretch/>
        </p:blipFill>
        <p:spPr>
          <a:xfrm>
            <a:off x="1132914" y="954742"/>
            <a:ext cx="9926171" cy="5691522"/>
          </a:xfrm>
          <a:prstGeom prst="rect">
            <a:avLst/>
          </a:prstGeom>
        </p:spPr>
      </p:pic>
    </p:spTree>
    <p:extLst>
      <p:ext uri="{BB962C8B-B14F-4D97-AF65-F5344CB8AC3E}">
        <p14:creationId xmlns:p14="http://schemas.microsoft.com/office/powerpoint/2010/main" val="3444152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6578" name="Picture 2" descr="KRISTALINIS_aut"/>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2449604" y="1011333"/>
            <a:ext cx="8077200" cy="4605337"/>
          </a:xfrm>
        </p:spPr>
      </p:pic>
      <p:pic>
        <p:nvPicPr>
          <p:cNvPr id="536579" name="Picture 3" descr="Vare106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72600" y="283461"/>
            <a:ext cx="2590800" cy="171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6580" name="Picture 4" descr="scan000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79104" y="2115161"/>
            <a:ext cx="1854200" cy="3164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6581" name="Picture 5" descr="Gabro 105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24800" y="4800600"/>
            <a:ext cx="1752600"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6582" name="Picture 6" descr="Vydmantai"/>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8234" y="172640"/>
            <a:ext cx="1371600" cy="1752600"/>
          </a:xfrm>
          <a:prstGeom prst="rect">
            <a:avLst/>
          </a:prstGeom>
          <a:noFill/>
          <a:extLst>
            <a:ext uri="{909E8E84-426E-40DD-AFC4-6F175D3DCCD1}">
              <a14:hiddenFill xmlns:a14="http://schemas.microsoft.com/office/drawing/2010/main">
                <a:solidFill>
                  <a:srgbClr val="FFFFFF"/>
                </a:solidFill>
              </a14:hiddenFill>
            </a:ext>
          </a:extLst>
        </p:spPr>
      </p:pic>
      <p:pic>
        <p:nvPicPr>
          <p:cNvPr id="536583" name="Picture 7" descr="ZemNaum-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3862" y="2167287"/>
            <a:ext cx="1743076" cy="1852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6584" name="Picture 8" descr="Virbal_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35406" y="4245069"/>
            <a:ext cx="12573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6585" name="Line 9"/>
          <p:cNvSpPr>
            <a:spLocks noChangeShapeType="1"/>
          </p:cNvSpPr>
          <p:nvPr/>
        </p:nvSpPr>
        <p:spPr bwMode="auto">
          <a:xfrm flipH="1">
            <a:off x="7010399" y="3863976"/>
            <a:ext cx="3182471" cy="860424"/>
          </a:xfrm>
          <a:prstGeom prst="line">
            <a:avLst/>
          </a:prstGeom>
          <a:noFill/>
          <a:ln w="28575">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6586" name="Line 10"/>
          <p:cNvSpPr>
            <a:spLocks noChangeShapeType="1"/>
          </p:cNvSpPr>
          <p:nvPr/>
        </p:nvSpPr>
        <p:spPr bwMode="auto">
          <a:xfrm flipH="1" flipV="1">
            <a:off x="6019800" y="5334000"/>
            <a:ext cx="2057400" cy="0"/>
          </a:xfrm>
          <a:prstGeom prst="line">
            <a:avLst/>
          </a:prstGeom>
          <a:noFill/>
          <a:ln w="28575">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6587" name="Line 11"/>
          <p:cNvSpPr>
            <a:spLocks noChangeShapeType="1"/>
          </p:cNvSpPr>
          <p:nvPr/>
        </p:nvSpPr>
        <p:spPr bwMode="auto">
          <a:xfrm flipH="1">
            <a:off x="7238998" y="1680883"/>
            <a:ext cx="2438401" cy="1290918"/>
          </a:xfrm>
          <a:prstGeom prst="line">
            <a:avLst/>
          </a:prstGeom>
          <a:noFill/>
          <a:ln w="28575">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6588" name="Line 12"/>
          <p:cNvSpPr>
            <a:spLocks noChangeShapeType="1"/>
          </p:cNvSpPr>
          <p:nvPr/>
        </p:nvSpPr>
        <p:spPr bwMode="auto">
          <a:xfrm flipV="1">
            <a:off x="4343400" y="4419600"/>
            <a:ext cx="914400" cy="685800"/>
          </a:xfrm>
          <a:prstGeom prst="line">
            <a:avLst/>
          </a:prstGeom>
          <a:noFill/>
          <a:ln w="28575">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6589" name="Line 13"/>
          <p:cNvSpPr>
            <a:spLocks noChangeShapeType="1"/>
          </p:cNvSpPr>
          <p:nvPr/>
        </p:nvSpPr>
        <p:spPr bwMode="auto">
          <a:xfrm flipV="1">
            <a:off x="2590800" y="3200400"/>
            <a:ext cx="1828800" cy="1219200"/>
          </a:xfrm>
          <a:prstGeom prst="line">
            <a:avLst/>
          </a:prstGeom>
          <a:noFill/>
          <a:ln w="28575">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6590" name="Line 14"/>
          <p:cNvSpPr>
            <a:spLocks noChangeShapeType="1"/>
          </p:cNvSpPr>
          <p:nvPr/>
        </p:nvSpPr>
        <p:spPr bwMode="auto">
          <a:xfrm flipV="1">
            <a:off x="1819834" y="3124199"/>
            <a:ext cx="1837766" cy="15203"/>
          </a:xfrm>
          <a:prstGeom prst="line">
            <a:avLst/>
          </a:prstGeom>
          <a:noFill/>
          <a:ln w="28575">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6591" name="Line 15"/>
          <p:cNvSpPr>
            <a:spLocks noChangeShapeType="1"/>
          </p:cNvSpPr>
          <p:nvPr/>
        </p:nvSpPr>
        <p:spPr bwMode="auto">
          <a:xfrm>
            <a:off x="1676401" y="1510505"/>
            <a:ext cx="2209799" cy="470695"/>
          </a:xfrm>
          <a:prstGeom prst="line">
            <a:avLst/>
          </a:prstGeom>
          <a:noFill/>
          <a:ln w="28575">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36592" name="Picture 16" descr="X Kabeliai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00600" y="5715001"/>
            <a:ext cx="2438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6593" name="Line 17"/>
          <p:cNvSpPr>
            <a:spLocks noChangeShapeType="1"/>
          </p:cNvSpPr>
          <p:nvPr/>
        </p:nvSpPr>
        <p:spPr bwMode="auto">
          <a:xfrm flipH="1" flipV="1">
            <a:off x="6145306" y="5432332"/>
            <a:ext cx="26894" cy="511268"/>
          </a:xfrm>
          <a:prstGeom prst="line">
            <a:avLst/>
          </a:prstGeom>
          <a:noFill/>
          <a:ln w="38100">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36594" name="Picture 18" descr="Crd-Grt I"/>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77801" y="4076027"/>
            <a:ext cx="2007227"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Content Placeholder 5"/>
          <p:cNvSpPr txBox="1">
            <a:spLocks/>
          </p:cNvSpPr>
          <p:nvPr/>
        </p:nvSpPr>
        <p:spPr>
          <a:xfrm>
            <a:off x="2590800" y="305932"/>
            <a:ext cx="9282952" cy="6252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lt-LT" sz="2400" b="1" dirty="0" smtClean="0">
                <a:latin typeface="Times New Roman" panose="02020603050405020304" pitchFamily="18" charset="0"/>
                <a:cs typeface="Times New Roman" panose="02020603050405020304" pitchFamily="18" charset="0"/>
              </a:rPr>
              <a:t>Lietuvos kristalinio pamato geologinis žemėlapis </a:t>
            </a:r>
            <a:endParaRPr lang="en-US" sz="24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9372600" y="6428859"/>
            <a:ext cx="2971800" cy="369332"/>
          </a:xfrm>
          <a:prstGeom prst="rect">
            <a:avLst/>
          </a:prstGeom>
          <a:noFill/>
        </p:spPr>
        <p:txBody>
          <a:bodyPr wrap="square" rtlCol="0">
            <a:spAutoFit/>
          </a:bodyPr>
          <a:lstStyle/>
          <a:p>
            <a:r>
              <a:rPr lang="lt-LT" dirty="0">
                <a:latin typeface="Times New Roman" panose="02020603050405020304" pitchFamily="18" charset="0"/>
                <a:cs typeface="Times New Roman" panose="02020603050405020304" pitchFamily="18" charset="0"/>
              </a:rPr>
              <a:t>Sudarė G. Motuza, </a:t>
            </a:r>
            <a:r>
              <a:rPr lang="ru-RU" dirty="0">
                <a:latin typeface="Times New Roman" panose="02020603050405020304" pitchFamily="18" charset="0"/>
                <a:cs typeface="Times New Roman" panose="02020603050405020304" pitchFamily="18" charset="0"/>
              </a:rPr>
              <a:t>2004 </a:t>
            </a:r>
            <a:r>
              <a:rPr lang="en-US" dirty="0">
                <a:latin typeface="Times New Roman" panose="02020603050405020304" pitchFamily="18" charset="0"/>
                <a:cs typeface="Times New Roman" panose="02020603050405020304" pitchFamily="18" charset="0"/>
              </a:rPr>
              <a:t>m.</a:t>
            </a:r>
            <a:endParaRPr lang="en-US" dirty="0"/>
          </a:p>
        </p:txBody>
      </p:sp>
    </p:spTree>
    <p:extLst>
      <p:ext uri="{BB962C8B-B14F-4D97-AF65-F5344CB8AC3E}">
        <p14:creationId xmlns:p14="http://schemas.microsoft.com/office/powerpoint/2010/main" val="32757015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580" y="-68292"/>
            <a:ext cx="10515600" cy="1015806"/>
          </a:xfrm>
        </p:spPr>
        <p:txBody>
          <a:bodyPr>
            <a:normAutofit/>
          </a:bodyPr>
          <a:lstStyle/>
          <a:p>
            <a:pPr algn="ctr"/>
            <a:r>
              <a:rPr lang="lt-LT" sz="3200" b="1" dirty="0" smtClean="0">
                <a:latin typeface="Times New Roman" panose="02020603050405020304" pitchFamily="18" charset="0"/>
                <a:cs typeface="Times New Roman" panose="02020603050405020304" pitchFamily="18" charset="0"/>
              </a:rPr>
              <a:t>Kristalinio pamato tyrimai</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8890" y="1148566"/>
            <a:ext cx="10999237" cy="5599599"/>
          </a:xfrm>
        </p:spPr>
        <p:txBody>
          <a:bodyPr>
            <a:normAutofit/>
          </a:bodyPr>
          <a:lstStyle/>
          <a:p>
            <a:r>
              <a:rPr lang="en-US" sz="2400" b="1" dirty="0" smtClean="0">
                <a:latin typeface="Times New Roman" panose="02020603050405020304" pitchFamily="18" charset="0"/>
                <a:cs typeface="Times New Roman" panose="02020603050405020304" pitchFamily="18" charset="0"/>
              </a:rPr>
              <a:t>Fun</a:t>
            </a:r>
            <a:r>
              <a:rPr lang="lt-LT" sz="2400" b="1" dirty="0" smtClean="0">
                <a:latin typeface="Times New Roman" panose="02020603050405020304" pitchFamily="18" charset="0"/>
                <a:cs typeface="Times New Roman" panose="02020603050405020304" pitchFamily="18" charset="0"/>
              </a:rPr>
              <a:t>damentalūs klausimai:</a:t>
            </a:r>
          </a:p>
          <a:p>
            <a:pPr lvl="1"/>
            <a:r>
              <a:rPr lang="lt-LT" dirty="0">
                <a:latin typeface="Times New Roman" panose="02020603050405020304" pitchFamily="18" charset="0"/>
                <a:cs typeface="Times New Roman" panose="02020603050405020304" pitchFamily="18" charset="0"/>
              </a:rPr>
              <a:t>Kada ir kaip susidarė </a:t>
            </a:r>
            <a:r>
              <a:rPr lang="lt-LT" dirty="0" smtClean="0">
                <a:latin typeface="Times New Roman" panose="02020603050405020304" pitchFamily="18" charset="0"/>
                <a:cs typeface="Times New Roman" panose="02020603050405020304" pitchFamily="18" charset="0"/>
              </a:rPr>
              <a:t>Lietuva?</a:t>
            </a:r>
            <a:endParaRPr lang="lt-LT" dirty="0">
              <a:latin typeface="Times New Roman" panose="02020603050405020304" pitchFamily="18" charset="0"/>
              <a:cs typeface="Times New Roman" panose="02020603050405020304" pitchFamily="18" charset="0"/>
            </a:endParaRPr>
          </a:p>
          <a:p>
            <a:pPr lvl="1"/>
            <a:r>
              <a:rPr lang="lt-LT" dirty="0" smtClean="0">
                <a:latin typeface="Times New Roman" panose="02020603050405020304" pitchFamily="18" charset="0"/>
                <a:cs typeface="Times New Roman" panose="02020603050405020304" pitchFamily="18" charset="0"/>
              </a:rPr>
              <a:t>Kalnai</a:t>
            </a:r>
            <a:r>
              <a:rPr lang="en-US" dirty="0" smtClean="0">
                <a:latin typeface="Times New Roman" panose="02020603050405020304" pitchFamily="18" charset="0"/>
                <a:cs typeface="Times New Roman" panose="02020603050405020304" pitchFamily="18" charset="0"/>
              </a:rPr>
              <a:t>?</a:t>
            </a:r>
            <a:r>
              <a:rPr lang="lt-LT" dirty="0" smtClean="0">
                <a:latin typeface="Times New Roman" panose="02020603050405020304" pitchFamily="18" charset="0"/>
                <a:cs typeface="Times New Roman" panose="02020603050405020304" pitchFamily="18" charset="0"/>
              </a:rPr>
              <a:t> </a:t>
            </a:r>
            <a:r>
              <a:rPr lang="lt-LT" dirty="0">
                <a:latin typeface="Times New Roman" panose="02020603050405020304" pitchFamily="18" charset="0"/>
                <a:cs typeface="Times New Roman" panose="02020603050405020304" pitchFamily="18" charset="0"/>
              </a:rPr>
              <a:t>ir </a:t>
            </a:r>
            <a:r>
              <a:rPr lang="lt-LT" dirty="0" smtClean="0">
                <a:latin typeface="Times New Roman" panose="02020603050405020304" pitchFamily="18" charset="0"/>
                <a:cs typeface="Times New Roman" panose="02020603050405020304" pitchFamily="18" charset="0"/>
              </a:rPr>
              <a:t>ledynai</a:t>
            </a:r>
            <a:endParaRPr lang="en-US" dirty="0" smtClean="0">
              <a:latin typeface="Times New Roman" panose="02020603050405020304" pitchFamily="18" charset="0"/>
              <a:cs typeface="Times New Roman" panose="02020603050405020304" pitchFamily="18" charset="0"/>
            </a:endParaRPr>
          </a:p>
          <a:p>
            <a:pPr lvl="1"/>
            <a:r>
              <a:rPr lang="lt-LT" dirty="0" smtClean="0">
                <a:latin typeface="Times New Roman" panose="02020603050405020304" pitchFamily="18" charset="0"/>
                <a:cs typeface="Times New Roman" panose="02020603050405020304" pitchFamily="18" charset="0"/>
              </a:rPr>
              <a:t>Meteoritiniai krateriai (Mizarų, Veprių)</a:t>
            </a:r>
            <a:endParaRPr lang="lt-LT" dirty="0">
              <a:latin typeface="Times New Roman" panose="02020603050405020304" pitchFamily="18" charset="0"/>
              <a:cs typeface="Times New Roman" panose="02020603050405020304" pitchFamily="18" charset="0"/>
            </a:endParaRPr>
          </a:p>
          <a:p>
            <a:pPr lvl="1"/>
            <a:r>
              <a:rPr lang="lt-LT" dirty="0" smtClean="0">
                <a:latin typeface="Times New Roman" panose="02020603050405020304" pitchFamily="18" charset="0"/>
                <a:cs typeface="Times New Roman" panose="02020603050405020304" pitchFamily="18" charset="0"/>
              </a:rPr>
              <a:t>Uolienų genezė (Vilsono ciklas)</a:t>
            </a:r>
            <a:endParaRPr lang="lt-LT" dirty="0">
              <a:latin typeface="Times New Roman" panose="02020603050405020304" pitchFamily="18" charset="0"/>
              <a:cs typeface="Times New Roman" panose="02020603050405020304" pitchFamily="18" charset="0"/>
            </a:endParaRPr>
          </a:p>
          <a:p>
            <a:pPr marL="0" indent="0">
              <a:buNone/>
            </a:pPr>
            <a:endParaRPr lang="lt-LT" sz="2400" dirty="0" smtClean="0">
              <a:latin typeface="Times New Roman" panose="02020603050405020304" pitchFamily="18" charset="0"/>
              <a:cs typeface="Times New Roman" panose="02020603050405020304" pitchFamily="18" charset="0"/>
            </a:endParaRPr>
          </a:p>
          <a:p>
            <a:r>
              <a:rPr lang="lt-LT" sz="2400" b="1" dirty="0" smtClean="0">
                <a:latin typeface="Times New Roman" panose="02020603050405020304" pitchFamily="18" charset="0"/>
                <a:cs typeface="Times New Roman" panose="02020603050405020304" pitchFamily="18" charset="0"/>
              </a:rPr>
              <a:t>Praktinis pritaikymas</a:t>
            </a:r>
          </a:p>
          <a:p>
            <a:pPr lvl="1"/>
            <a:r>
              <a:rPr lang="lt-LT" dirty="0" smtClean="0">
                <a:latin typeface="Times New Roman" panose="02020603050405020304" pitchFamily="18" charset="0"/>
                <a:cs typeface="Times New Roman" panose="02020603050405020304" pitchFamily="18" charset="0"/>
              </a:rPr>
              <a:t>Geoterminės anomalijos vakarų Lietuvoje </a:t>
            </a:r>
          </a:p>
          <a:p>
            <a:pPr lvl="1"/>
            <a:r>
              <a:rPr lang="lt-LT" dirty="0" smtClean="0">
                <a:latin typeface="Times New Roman" panose="02020603050405020304" pitchFamily="18" charset="0"/>
                <a:cs typeface="Times New Roman" panose="02020603050405020304" pitchFamily="18" charset="0"/>
              </a:rPr>
              <a:t>Radioaktyvių atliekų saugyklos</a:t>
            </a:r>
          </a:p>
          <a:p>
            <a:pPr lvl="1"/>
            <a:r>
              <a:rPr lang="lt-LT" dirty="0" smtClean="0">
                <a:latin typeface="Times New Roman" panose="02020603050405020304" pitchFamily="18" charset="0"/>
                <a:cs typeface="Times New Roman" panose="02020603050405020304" pitchFamily="18" charset="0"/>
              </a:rPr>
              <a:t>Seisminiai tyrimai (IAE)</a:t>
            </a:r>
          </a:p>
          <a:p>
            <a:pPr lvl="1"/>
            <a:r>
              <a:rPr lang="lt-LT" dirty="0" smtClean="0">
                <a:latin typeface="Times New Roman" panose="02020603050405020304" pitchFamily="18" charset="0"/>
                <a:cs typeface="Times New Roman" panose="02020603050405020304" pitchFamily="18" charset="0"/>
              </a:rPr>
              <a:t>Geležies rūda, retųjų žemių elementai, </a:t>
            </a:r>
          </a:p>
          <a:p>
            <a:pPr marL="457200" lvl="1" indent="0">
              <a:buNone/>
            </a:pPr>
            <a:r>
              <a:rPr lang="lt-LT" dirty="0">
                <a:latin typeface="Times New Roman" panose="02020603050405020304" pitchFamily="18" charset="0"/>
                <a:cs typeface="Times New Roman" panose="02020603050405020304" pitchFamily="18" charset="0"/>
              </a:rPr>
              <a:t>f</a:t>
            </a:r>
            <a:r>
              <a:rPr lang="lt-LT" dirty="0" smtClean="0">
                <a:latin typeface="Times New Roman" panose="02020603050405020304" pitchFamily="18" charset="0"/>
                <a:cs typeface="Times New Roman" panose="02020603050405020304" pitchFamily="18" charset="0"/>
              </a:rPr>
              <a:t>osforas</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a:t>
            </a:r>
            <a:r>
              <a:rPr lang="en-US" dirty="0" smtClean="0">
                <a:latin typeface="Times New Roman" panose="02020603050405020304" pitchFamily="18" charset="0"/>
                <a:cs typeface="Times New Roman" panose="02020603050405020304" pitchFamily="18" charset="0"/>
              </a:rPr>
              <a:t>, U.</a:t>
            </a:r>
            <a:endParaRPr lang="lt-LT" dirty="0" smtClean="0">
              <a:latin typeface="Times New Roman" panose="02020603050405020304" pitchFamily="18" charset="0"/>
              <a:cs typeface="Times New Roman" panose="02020603050405020304" pitchFamily="18" charset="0"/>
            </a:endParaRPr>
          </a:p>
          <a:p>
            <a:pPr lvl="1"/>
            <a:endParaRPr lang="lt-LT" dirty="0">
              <a:latin typeface="Times New Roman" panose="02020603050405020304" pitchFamily="18" charset="0"/>
              <a:cs typeface="Times New Roman" panose="02020603050405020304" pitchFamily="18" charset="0"/>
            </a:endParaRPr>
          </a:p>
        </p:txBody>
      </p:sp>
      <p:grpSp>
        <p:nvGrpSpPr>
          <p:cNvPr id="15" name="Group 14"/>
          <p:cNvGrpSpPr/>
          <p:nvPr/>
        </p:nvGrpSpPr>
        <p:grpSpPr>
          <a:xfrm>
            <a:off x="5943600" y="4007224"/>
            <a:ext cx="6248400" cy="2845153"/>
            <a:chOff x="2874003" y="890868"/>
            <a:chExt cx="9144000" cy="3932238"/>
          </a:xfrm>
        </p:grpSpPr>
        <p:graphicFrame>
          <p:nvGraphicFramePr>
            <p:cNvPr id="10" name="Object 2"/>
            <p:cNvGraphicFramePr>
              <a:graphicFrameLocks noGrp="1" noChangeAspect="1"/>
            </p:cNvGraphicFramePr>
            <p:nvPr>
              <p:ph/>
              <p:extLst>
                <p:ext uri="{D42A27DB-BD31-4B8C-83A1-F6EECF244321}">
                  <p14:modId xmlns:p14="http://schemas.microsoft.com/office/powerpoint/2010/main" val="1800362179"/>
                </p:ext>
              </p:extLst>
            </p:nvPr>
          </p:nvGraphicFramePr>
          <p:xfrm>
            <a:off x="2874003" y="890868"/>
            <a:ext cx="9144000" cy="3932238"/>
          </p:xfrm>
          <a:graphic>
            <a:graphicData uri="http://schemas.openxmlformats.org/presentationml/2006/ole">
              <mc:AlternateContent xmlns:mc="http://schemas.openxmlformats.org/markup-compatibility/2006">
                <mc:Choice xmlns:v="urn:schemas-microsoft-com:vml" Requires="v">
                  <p:oleObj spid="_x0000_s3086" r:id="rId3" imgW="11792446" imgH="5070244" progId="">
                    <p:embed/>
                  </p:oleObj>
                </mc:Choice>
                <mc:Fallback>
                  <p:oleObj r:id="rId3" imgW="11792446" imgH="5070244" progId="">
                    <p:embed/>
                    <p:pic>
                      <p:nvPicPr>
                        <p:cNvPr id="143362"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4003" y="890868"/>
                          <a:ext cx="9144000" cy="3932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Line 3"/>
            <p:cNvSpPr>
              <a:spLocks noChangeShapeType="1"/>
            </p:cNvSpPr>
            <p:nvPr/>
          </p:nvSpPr>
          <p:spPr bwMode="auto">
            <a:xfrm flipV="1">
              <a:off x="5053862" y="1395707"/>
              <a:ext cx="71438" cy="3095625"/>
            </a:xfrm>
            <a:prstGeom prst="line">
              <a:avLst/>
            </a:prstGeom>
            <a:noFill/>
            <a:ln w="76200">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Line 4"/>
            <p:cNvSpPr>
              <a:spLocks noChangeShapeType="1"/>
            </p:cNvSpPr>
            <p:nvPr/>
          </p:nvSpPr>
          <p:spPr bwMode="auto">
            <a:xfrm flipV="1">
              <a:off x="6299287" y="1604717"/>
              <a:ext cx="0" cy="1439863"/>
            </a:xfrm>
            <a:prstGeom prst="line">
              <a:avLst/>
            </a:prstGeom>
            <a:noFill/>
            <a:ln w="76200">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Line 5"/>
            <p:cNvSpPr>
              <a:spLocks noChangeShapeType="1"/>
            </p:cNvSpPr>
            <p:nvPr/>
          </p:nvSpPr>
          <p:spPr bwMode="auto">
            <a:xfrm flipV="1">
              <a:off x="7410070" y="1892055"/>
              <a:ext cx="0" cy="1152524"/>
            </a:xfrm>
            <a:prstGeom prst="line">
              <a:avLst/>
            </a:prstGeom>
            <a:noFill/>
            <a:ln w="57150">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16" name="Picture 2" descr="Mizaru_pjuv"/>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7006640" y="723138"/>
            <a:ext cx="5058602" cy="2895523"/>
          </a:xfrm>
          <a:prstGeom prst="rect">
            <a:avLst/>
          </a:prstGeom>
        </p:spPr>
      </p:pic>
      <p:sp>
        <p:nvSpPr>
          <p:cNvPr id="17" name="TextBox 16"/>
          <p:cNvSpPr txBox="1"/>
          <p:nvPr/>
        </p:nvSpPr>
        <p:spPr>
          <a:xfrm>
            <a:off x="6054380" y="6062550"/>
            <a:ext cx="4787791" cy="369332"/>
          </a:xfrm>
          <a:prstGeom prst="rect">
            <a:avLst/>
          </a:prstGeom>
          <a:noFill/>
        </p:spPr>
        <p:txBody>
          <a:bodyPr wrap="square" rtlCol="0">
            <a:spAutoFit/>
          </a:bodyPr>
          <a:lstStyle/>
          <a:p>
            <a:endParaRPr lang="en-US" dirty="0"/>
          </a:p>
        </p:txBody>
      </p:sp>
      <p:sp>
        <p:nvSpPr>
          <p:cNvPr id="18" name="Text Box 3"/>
          <p:cNvSpPr txBox="1">
            <a:spLocks noChangeArrowheads="1"/>
          </p:cNvSpPr>
          <p:nvPr/>
        </p:nvSpPr>
        <p:spPr bwMode="auto">
          <a:xfrm>
            <a:off x="7305455" y="3566195"/>
            <a:ext cx="54864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lt-LT" altLang="en-US" sz="1600" dirty="0">
                <a:latin typeface="Times New Roman" panose="02020603050405020304" pitchFamily="18" charset="0"/>
                <a:cs typeface="Times New Roman" panose="02020603050405020304" pitchFamily="18" charset="0"/>
              </a:rPr>
              <a:t>Sudarė: G.Motuza, L.Korabliova, A.Baliukevičius </a:t>
            </a:r>
            <a:endParaRPr lang="en-US"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3128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10161"/>
            <a:ext cx="12192000" cy="520351"/>
          </a:xfrm>
        </p:spPr>
        <p:txBody>
          <a:bodyPr>
            <a:normAutofit fontScale="90000"/>
          </a:bodyPr>
          <a:lstStyle/>
          <a:p>
            <a:pPr algn="ctr"/>
            <a:r>
              <a:rPr lang="lt-LT" sz="3600" dirty="0" smtClean="0">
                <a:latin typeface="Times New Roman" panose="02020603050405020304" pitchFamily="18" charset="0"/>
                <a:cs typeface="Times New Roman" panose="02020603050405020304" pitchFamily="18" charset="0"/>
              </a:rPr>
              <a:t/>
            </a:r>
            <a:br>
              <a:rPr lang="lt-LT" sz="3600" dirty="0" smtClean="0">
                <a:latin typeface="Times New Roman" panose="02020603050405020304" pitchFamily="18" charset="0"/>
                <a:cs typeface="Times New Roman" panose="02020603050405020304" pitchFamily="18" charset="0"/>
              </a:rPr>
            </a:br>
            <a:r>
              <a:rPr lang="lt-LT" sz="2700" dirty="0" smtClean="0">
                <a:latin typeface="Times New Roman" panose="02020603050405020304" pitchFamily="18" charset="0"/>
                <a:cs typeface="Times New Roman" panose="02020603050405020304" pitchFamily="18" charset="0"/>
              </a:rPr>
              <a:t>RETŲJŲ ŽEMIŲ ELEMENTŲ IR SUSIJUSIOS TH, U, P MINERALIZACIJOS GENEZĖ PIETŲ LIETUVOS KRISTALINIAME PAMATE</a:t>
            </a:r>
            <a:endParaRPr lang="en-US" sz="2700" dirty="0">
              <a:latin typeface="Times New Roman" panose="02020603050405020304" pitchFamily="18" charset="0"/>
              <a:cs typeface="Times New Roman" panose="02020603050405020304" pitchFamily="18" charset="0"/>
            </a:endParaRPr>
          </a:p>
        </p:txBody>
      </p:sp>
      <p:grpSp>
        <p:nvGrpSpPr>
          <p:cNvPr id="5" name="Group 4"/>
          <p:cNvGrpSpPr/>
          <p:nvPr/>
        </p:nvGrpSpPr>
        <p:grpSpPr>
          <a:xfrm>
            <a:off x="2071604" y="1827190"/>
            <a:ext cx="7464790" cy="4533131"/>
            <a:chOff x="1289959" y="1175656"/>
            <a:chExt cx="9196318" cy="5568043"/>
          </a:xfrm>
        </p:grpSpPr>
        <p:pic>
          <p:nvPicPr>
            <p:cNvPr id="6"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9959" y="1175656"/>
              <a:ext cx="9196318" cy="5568043"/>
            </a:xfrm>
            <a:prstGeom prst="rect">
              <a:avLst/>
            </a:prstGeom>
            <a:ln>
              <a:solidFill>
                <a:schemeClr val="tx1"/>
              </a:solidFill>
              <a:prstDash val="dash"/>
            </a:ln>
          </p:spPr>
        </p:pic>
        <p:sp>
          <p:nvSpPr>
            <p:cNvPr id="7" name="Oval 6"/>
            <p:cNvSpPr/>
            <p:nvPr/>
          </p:nvSpPr>
          <p:spPr>
            <a:xfrm>
              <a:off x="4953000" y="4131128"/>
              <a:ext cx="2514600" cy="2188029"/>
            </a:xfrm>
            <a:prstGeom prst="ellipse">
              <a:avLst/>
            </a:prstGeom>
            <a:noFill/>
            <a:ln w="762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Content Placeholder 5"/>
          <p:cNvSpPr txBox="1">
            <a:spLocks/>
          </p:cNvSpPr>
          <p:nvPr/>
        </p:nvSpPr>
        <p:spPr>
          <a:xfrm>
            <a:off x="2071604" y="6360321"/>
            <a:ext cx="10515600" cy="6252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lt-LT" sz="2000" dirty="0" smtClean="0">
                <a:latin typeface="Times New Roman" panose="02020603050405020304" pitchFamily="18" charset="0"/>
                <a:cs typeface="Times New Roman" panose="02020603050405020304" pitchFamily="18" charset="0"/>
              </a:rPr>
              <a:t>Lietuvos kristalinio pamato geologinis žemėlapis. Sudarė G. Motuza, </a:t>
            </a:r>
            <a:r>
              <a:rPr lang="ru-RU" sz="2000" dirty="0" smtClean="0">
                <a:latin typeface="Times New Roman" panose="02020603050405020304" pitchFamily="18" charset="0"/>
                <a:cs typeface="Times New Roman" panose="02020603050405020304" pitchFamily="18" charset="0"/>
              </a:rPr>
              <a:t>2004 </a:t>
            </a:r>
            <a:r>
              <a:rPr lang="en-US" sz="2000" dirty="0" smtClean="0">
                <a:latin typeface="Times New Roman" panose="02020603050405020304" pitchFamily="18" charset="0"/>
                <a:cs typeface="Times New Roman" panose="02020603050405020304" pitchFamily="18" charset="0"/>
              </a:rPr>
              <a:t>m. </a:t>
            </a:r>
            <a:endParaRPr lang="en-US" sz="20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4144369" y="190317"/>
            <a:ext cx="5258937" cy="584775"/>
          </a:xfrm>
          <a:prstGeom prst="rect">
            <a:avLst/>
          </a:prstGeom>
          <a:noFill/>
        </p:spPr>
        <p:txBody>
          <a:bodyPr wrap="square" rtlCol="0">
            <a:spAutoFit/>
          </a:bodyPr>
          <a:lstStyle/>
          <a:p>
            <a:r>
              <a:rPr lang="lt-LT" sz="3200" b="1" dirty="0" smtClean="0">
                <a:latin typeface="Times New Roman" panose="02020603050405020304" pitchFamily="18" charset="0"/>
                <a:cs typeface="Times New Roman" panose="02020603050405020304" pitchFamily="18" charset="0"/>
              </a:rPr>
              <a:t>,,Šių laikų“ tyrimai</a:t>
            </a:r>
            <a:endParaRPr lang="en-US" sz="3200" dirty="0"/>
          </a:p>
        </p:txBody>
      </p:sp>
    </p:spTree>
    <p:extLst>
      <p:ext uri="{BB962C8B-B14F-4D97-AF65-F5344CB8AC3E}">
        <p14:creationId xmlns:p14="http://schemas.microsoft.com/office/powerpoint/2010/main" val="2299575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515" y="0"/>
            <a:ext cx="10515600" cy="1325563"/>
          </a:xfrm>
        </p:spPr>
        <p:txBody>
          <a:bodyPr>
            <a:normAutofit/>
          </a:bodyPr>
          <a:lstStyle/>
          <a:p>
            <a:pPr algn="ctr"/>
            <a:r>
              <a:rPr lang="lt-LT" sz="3600" b="1" dirty="0" smtClean="0">
                <a:latin typeface="Times New Roman" panose="02020603050405020304" pitchFamily="18" charset="0"/>
                <a:cs typeface="Times New Roman" panose="02020603050405020304" pitchFamily="18" charset="0"/>
              </a:rPr>
              <a:t>Kas yra retųjų žemių elementai?</a:t>
            </a:r>
            <a:br>
              <a:rPr lang="lt-LT" sz="3600" b="1" dirty="0" smtClean="0">
                <a:latin typeface="Times New Roman" panose="02020603050405020304" pitchFamily="18" charset="0"/>
                <a:cs typeface="Times New Roman" panose="02020603050405020304" pitchFamily="18" charset="0"/>
              </a:rPr>
            </a:br>
            <a:r>
              <a:rPr lang="lt-LT" sz="3600" b="1" dirty="0" smtClean="0">
                <a:latin typeface="Times New Roman" panose="02020603050405020304" pitchFamily="18" charset="0"/>
                <a:cs typeface="Times New Roman" panose="02020603050405020304" pitchFamily="18" charset="0"/>
              </a:rPr>
              <a:t>Ir kas yra strateginiai ištekliai ir kritiniai metalai?</a:t>
            </a: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84238" y="6226277"/>
            <a:ext cx="10515600" cy="307105"/>
          </a:xfrm>
        </p:spPr>
        <p:txBody>
          <a:bodyPr>
            <a:normAutofit fontScale="70000" lnSpcReduction="20000"/>
          </a:bodyPr>
          <a:lstStyle/>
          <a:p>
            <a:pPr marL="0" indent="0">
              <a:buNone/>
            </a:pPr>
            <a:r>
              <a:rPr lang="lt-LT" dirty="0" smtClean="0">
                <a:latin typeface="Times New Roman" panose="02020603050405020304" pitchFamily="18" charset="0"/>
                <a:cs typeface="Times New Roman" panose="02020603050405020304" pitchFamily="18" charset="0"/>
              </a:rPr>
              <a:t>www.stockhouse.com</a:t>
            </a: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1991031" y="1374876"/>
            <a:ext cx="8023123" cy="4885723"/>
          </a:xfrm>
          <a:prstGeom prst="rect">
            <a:avLst/>
          </a:prstGeom>
        </p:spPr>
      </p:pic>
    </p:spTree>
    <p:extLst>
      <p:ext uri="{BB962C8B-B14F-4D97-AF65-F5344CB8AC3E}">
        <p14:creationId xmlns:p14="http://schemas.microsoft.com/office/powerpoint/2010/main" val="42791054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988" y="161365"/>
            <a:ext cx="12062012" cy="630177"/>
          </a:xfrm>
        </p:spPr>
        <p:txBody>
          <a:bodyPr>
            <a:noAutofit/>
          </a:bodyPr>
          <a:lstStyle/>
          <a:p>
            <a:r>
              <a:rPr lang="lt-LT" sz="2800" b="1" dirty="0" smtClean="0">
                <a:latin typeface="Times New Roman" panose="02020603050405020304" pitchFamily="18" charset="0"/>
                <a:cs typeface="Times New Roman" panose="02020603050405020304" pitchFamily="18" charset="0"/>
              </a:rPr>
              <a:t>Žaliavos tiekimo svyravimai priklauso nuo politinės ir ekonominės padėties</a:t>
            </a:r>
            <a:endParaRPr lang="en-US"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9988" y="6509384"/>
            <a:ext cx="11534192" cy="329138"/>
          </a:xfrm>
        </p:spPr>
        <p:txBody>
          <a:bodyPr>
            <a:noAutofit/>
          </a:bodyPr>
          <a:lstStyle/>
          <a:p>
            <a:pPr marL="0" indent="0">
              <a:buNone/>
            </a:pPr>
            <a:r>
              <a:rPr lang="en-US" sz="1800" dirty="0">
                <a:latin typeface="Times New Roman" panose="02020603050405020304" pitchFamily="18" charset="0"/>
                <a:cs typeface="Times New Roman" panose="02020603050405020304" pitchFamily="18" charset="0"/>
              </a:rPr>
              <a:t>http://ec.europa.eu/growth/sectors/raw-materials/specific-interest/critical_en</a:t>
            </a:r>
          </a:p>
        </p:txBody>
      </p:sp>
      <p:pic>
        <p:nvPicPr>
          <p:cNvPr id="1026" name="Picture 2" descr="Supply risk and economic importance of raw materia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1494" y="791542"/>
            <a:ext cx="6957070" cy="571784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954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2050" name="Picture 2" descr="https://ec.europa.eu/growth/sites/growth/files/global_suppliers_of_crm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47680"/>
            <a:ext cx="10183867" cy="611032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838200" y="365126"/>
            <a:ext cx="10515600" cy="58961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lt-LT" sz="4000" dirty="0" smtClean="0">
                <a:latin typeface="Times New Roman" panose="02020603050405020304" pitchFamily="18" charset="0"/>
                <a:cs typeface="Times New Roman" panose="02020603050405020304" pitchFamily="18" charset="0"/>
              </a:rPr>
              <a:t>Monopolija</a:t>
            </a:r>
            <a:endParaRPr lang="en-US" sz="4000" dirty="0">
              <a:latin typeface="Times New Roman" panose="02020603050405020304" pitchFamily="18" charset="0"/>
              <a:cs typeface="Times New Roman" panose="02020603050405020304" pitchFamily="18" charset="0"/>
            </a:endParaRPr>
          </a:p>
        </p:txBody>
      </p:sp>
      <p:sp>
        <p:nvSpPr>
          <p:cNvPr id="7" name="Content Placeholder 2"/>
          <p:cNvSpPr txBox="1">
            <a:spLocks/>
          </p:cNvSpPr>
          <p:nvPr/>
        </p:nvSpPr>
        <p:spPr>
          <a:xfrm>
            <a:off x="129988" y="6509384"/>
            <a:ext cx="11534192" cy="3291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smtClean="0">
                <a:latin typeface="Times New Roman" panose="02020603050405020304" pitchFamily="18" charset="0"/>
                <a:cs typeface="Times New Roman" panose="02020603050405020304" pitchFamily="18" charset="0"/>
              </a:rPr>
              <a:t>http://ec.europa.eu/growth/sectors/raw-materials/specific-interest/critical_en</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3336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4"/>
          <a:stretch>
            <a:fillRect/>
          </a:stretch>
        </p:blipFill>
        <p:spPr>
          <a:xfrm>
            <a:off x="8836068" y="3913214"/>
            <a:ext cx="3006520" cy="2761090"/>
          </a:xfrm>
          <a:prstGeom prst="rect">
            <a:avLst/>
          </a:prstGeom>
        </p:spPr>
      </p:pic>
      <p:pic>
        <p:nvPicPr>
          <p:cNvPr id="19" name="Picture 6" descr="DSC_0010"/>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2043" t="11101" r="15192" b="44490"/>
          <a:stretch/>
        </p:blipFill>
        <p:spPr bwMode="auto">
          <a:xfrm>
            <a:off x="3938517" y="1650086"/>
            <a:ext cx="4017154" cy="1647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6"/>
          <a:stretch>
            <a:fillRect/>
          </a:stretch>
        </p:blipFill>
        <p:spPr>
          <a:xfrm>
            <a:off x="345059" y="409573"/>
            <a:ext cx="2311968" cy="1915170"/>
          </a:xfrm>
          <a:prstGeom prst="rect">
            <a:avLst/>
          </a:prstGeom>
        </p:spPr>
      </p:pic>
      <p:graphicFrame>
        <p:nvGraphicFramePr>
          <p:cNvPr id="10" name="Object 4"/>
          <p:cNvGraphicFramePr>
            <a:graphicFrameLocks noGrp="1" noChangeAspect="1"/>
          </p:cNvGraphicFramePr>
          <p:nvPr>
            <p:ph/>
            <p:extLst/>
          </p:nvPr>
        </p:nvGraphicFramePr>
        <p:xfrm>
          <a:off x="118059" y="2734294"/>
          <a:ext cx="2628689" cy="4026928"/>
        </p:xfrm>
        <a:graphic>
          <a:graphicData uri="http://schemas.openxmlformats.org/presentationml/2006/ole">
            <mc:AlternateContent xmlns:mc="http://schemas.openxmlformats.org/markup-compatibility/2006">
              <mc:Choice xmlns:v="urn:schemas-microsoft-com:vml" Requires="v">
                <p:oleObj spid="_x0000_s4106" name="CorelDRAW" r:id="rId7" imgW="6726528" imgH="10302180" progId="CorelDRAW.Graphic.9">
                  <p:embed/>
                </p:oleObj>
              </mc:Choice>
              <mc:Fallback>
                <p:oleObj name="CorelDRAW" r:id="rId7" imgW="6726528" imgH="10302180" progId="CorelDRAW.Graphic.9">
                  <p:embed/>
                  <p:pic>
                    <p:nvPicPr>
                      <p:cNvPr id="1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8059" y="2734294"/>
                        <a:ext cx="2628689" cy="4026928"/>
                      </a:xfrm>
                      <a:prstGeom prst="rect">
                        <a:avLst/>
                      </a:prstGeom>
                      <a:noFill/>
                      <a:ln>
                        <a:noFill/>
                      </a:ln>
                      <a:effectLst/>
                    </p:spPr>
                  </p:pic>
                </p:oleObj>
              </mc:Fallback>
            </mc:AlternateContent>
          </a:graphicData>
        </a:graphic>
      </p:graphicFrame>
      <p:pic>
        <p:nvPicPr>
          <p:cNvPr id="11" name="Picture 6" descr="Lz2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73667" y="2734294"/>
            <a:ext cx="2454752" cy="184225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902125" y="980815"/>
            <a:ext cx="3053439" cy="240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p:cNvPicPr>
          <p:nvPr/>
        </p:nvPicPr>
        <p:blipFill>
          <a:blip r:embed="rId11"/>
          <a:stretch>
            <a:fillRect/>
          </a:stretch>
        </p:blipFill>
        <p:spPr>
          <a:xfrm>
            <a:off x="3552796" y="4097880"/>
            <a:ext cx="4804086" cy="2576424"/>
          </a:xfrm>
          <a:prstGeom prst="rect">
            <a:avLst/>
          </a:prstGeom>
        </p:spPr>
      </p:pic>
      <p:sp>
        <p:nvSpPr>
          <p:cNvPr id="3" name="TextBox 2"/>
          <p:cNvSpPr txBox="1"/>
          <p:nvPr/>
        </p:nvSpPr>
        <p:spPr>
          <a:xfrm>
            <a:off x="4931283" y="3728548"/>
            <a:ext cx="2659212" cy="369332"/>
          </a:xfrm>
          <a:prstGeom prst="rect">
            <a:avLst/>
          </a:prstGeom>
          <a:noFill/>
        </p:spPr>
        <p:txBody>
          <a:bodyPr wrap="square" rtlCol="0">
            <a:spAutoFit/>
          </a:bodyPr>
          <a:lstStyle/>
          <a:p>
            <a:r>
              <a:rPr lang="lt-LT" b="1" dirty="0" smtClean="0">
                <a:latin typeface="Times New Roman" panose="02020603050405020304" pitchFamily="18" charset="0"/>
                <a:cs typeface="Times New Roman" panose="02020603050405020304" pitchFamily="18" charset="0"/>
              </a:rPr>
              <a:t>GEOFIZIKA</a:t>
            </a:r>
            <a:endParaRPr lang="en-US" b="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522491" y="33285"/>
            <a:ext cx="2659212" cy="369332"/>
          </a:xfrm>
          <a:prstGeom prst="rect">
            <a:avLst/>
          </a:prstGeom>
          <a:noFill/>
        </p:spPr>
        <p:txBody>
          <a:bodyPr wrap="square" rtlCol="0">
            <a:spAutoFit/>
          </a:bodyPr>
          <a:lstStyle/>
          <a:p>
            <a:r>
              <a:rPr lang="lt-LT" b="1" dirty="0" smtClean="0">
                <a:latin typeface="Times New Roman" panose="02020603050405020304" pitchFamily="18" charset="0"/>
                <a:cs typeface="Times New Roman" panose="02020603050405020304" pitchFamily="18" charset="0"/>
              </a:rPr>
              <a:t>GEOCHEMIJA</a:t>
            </a:r>
            <a:endParaRPr lang="en-US" b="1"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8836068" y="3437928"/>
            <a:ext cx="3255427" cy="369332"/>
          </a:xfrm>
          <a:prstGeom prst="rect">
            <a:avLst/>
          </a:prstGeom>
          <a:noFill/>
        </p:spPr>
        <p:txBody>
          <a:bodyPr wrap="square" rtlCol="0">
            <a:spAutoFit/>
          </a:bodyPr>
          <a:lstStyle/>
          <a:p>
            <a:r>
              <a:rPr lang="lt-LT" b="1" dirty="0" smtClean="0">
                <a:latin typeface="Times New Roman" panose="02020603050405020304" pitchFamily="18" charset="0"/>
                <a:cs typeface="Times New Roman" panose="02020603050405020304" pitchFamily="18" charset="0"/>
              </a:rPr>
              <a:t>SEM (EMPA), LA-ICP-MS</a:t>
            </a:r>
            <a:endParaRPr lang="en-US" b="1" dirty="0">
              <a:latin typeface="Times New Roman" panose="02020603050405020304" pitchFamily="18" charset="0"/>
              <a:cs typeface="Times New Roman" panose="02020603050405020304" pitchFamily="18" charset="0"/>
            </a:endParaRPr>
          </a:p>
        </p:txBody>
      </p:sp>
      <p:sp>
        <p:nvSpPr>
          <p:cNvPr id="21" name="TextBox 20"/>
          <p:cNvSpPr txBox="1"/>
          <p:nvPr/>
        </p:nvSpPr>
        <p:spPr>
          <a:xfrm>
            <a:off x="9532788" y="506730"/>
            <a:ext cx="2659212" cy="369332"/>
          </a:xfrm>
          <a:prstGeom prst="rect">
            <a:avLst/>
          </a:prstGeom>
          <a:noFill/>
        </p:spPr>
        <p:txBody>
          <a:bodyPr wrap="square" rtlCol="0">
            <a:spAutoFit/>
          </a:bodyPr>
          <a:lstStyle/>
          <a:p>
            <a:r>
              <a:rPr lang="lt-LT" b="1" dirty="0" smtClean="0">
                <a:latin typeface="Times New Roman" panose="02020603050405020304" pitchFamily="18" charset="0"/>
                <a:cs typeface="Times New Roman" panose="02020603050405020304" pitchFamily="18" charset="0"/>
              </a:rPr>
              <a:t>PETROGRAFIJA</a:t>
            </a:r>
            <a:endParaRPr lang="en-US" b="1"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249395" y="2305919"/>
            <a:ext cx="2659212" cy="369332"/>
          </a:xfrm>
          <a:prstGeom prst="rect">
            <a:avLst/>
          </a:prstGeom>
          <a:noFill/>
        </p:spPr>
        <p:txBody>
          <a:bodyPr wrap="square" rtlCol="0">
            <a:spAutoFit/>
          </a:bodyPr>
          <a:lstStyle/>
          <a:p>
            <a:r>
              <a:rPr lang="lt-LT" b="1" dirty="0" smtClean="0">
                <a:latin typeface="Times New Roman" panose="02020603050405020304" pitchFamily="18" charset="0"/>
                <a:cs typeface="Times New Roman" panose="02020603050405020304" pitchFamily="18" charset="0"/>
              </a:rPr>
              <a:t>GEOCHRONOLOGIJA</a:t>
            </a:r>
            <a:endParaRPr lang="en-US"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3406170" y="176018"/>
            <a:ext cx="4746812" cy="954107"/>
          </a:xfrm>
          <a:prstGeom prst="rect">
            <a:avLst/>
          </a:prstGeom>
          <a:noFill/>
          <a:ln>
            <a:solidFill>
              <a:schemeClr val="tx1"/>
            </a:solidFill>
          </a:ln>
        </p:spPr>
        <p:txBody>
          <a:bodyPr wrap="square" rtlCol="0">
            <a:spAutoFit/>
          </a:bodyPr>
          <a:lstStyle/>
          <a:p>
            <a:pPr algn="ctr"/>
            <a:r>
              <a:rPr lang="lt-LT" sz="2800" b="1" dirty="0" smtClean="0">
                <a:latin typeface="Times New Roman" panose="02020603050405020304" pitchFamily="18" charset="0"/>
                <a:cs typeface="Times New Roman" panose="02020603050405020304" pitchFamily="18" charset="0"/>
              </a:rPr>
              <a:t>Kuo svarbūs Lietuvos tyrimai?</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703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24832"/>
          </a:xfrm>
        </p:spPr>
        <p:txBody>
          <a:bodyPr>
            <a:normAutofit/>
          </a:bodyPr>
          <a:lstStyle/>
          <a:p>
            <a:pPr algn="ctr"/>
            <a:r>
              <a:rPr lang="lt-LT" sz="3600" b="1" dirty="0" smtClean="0">
                <a:latin typeface="Times New Roman" panose="02020603050405020304" pitchFamily="18" charset="0"/>
                <a:cs typeface="Times New Roman" panose="02020603050405020304" pitchFamily="18" charset="0"/>
              </a:rPr>
              <a:t>Geologija Lietuvoje.</a:t>
            </a:r>
            <a:endParaRPr lang="en-US" sz="3600" b="1"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nvPr>
        </p:nvGraphicFramePr>
        <p:xfrm>
          <a:off x="489857" y="1077686"/>
          <a:ext cx="11702143" cy="53884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30676" y="3474460"/>
            <a:ext cx="1614087" cy="1391454"/>
          </a:xfrm>
          <a:prstGeom prst="rect">
            <a:avLst/>
          </a:prstGeom>
          <a:ln>
            <a:solidFill>
              <a:schemeClr val="tx1"/>
            </a:solidFill>
          </a:ln>
        </p:spPr>
      </p:pic>
      <p:pic>
        <p:nvPicPr>
          <p:cNvPr id="6" name="Picture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78817" y="2772331"/>
            <a:ext cx="1685369" cy="1685369"/>
          </a:xfrm>
          <a:prstGeom prst="rect">
            <a:avLst/>
          </a:prstGeom>
          <a:solidFill>
            <a:srgbClr val="FFFFFF">
              <a:shade val="85000"/>
            </a:srgbClr>
          </a:solidFill>
          <a:ln w="3175" cap="rnd">
            <a:solidFill>
              <a:schemeClr val="tx1"/>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Paveikslėlis 1"/>
          <p:cNvPicPr/>
          <p:nvPr/>
        </p:nvPicPr>
        <p:blipFill>
          <a:blip r:embed="rId10" cstate="print"/>
          <a:srcRect/>
          <a:stretch>
            <a:fillRect/>
          </a:stretch>
        </p:blipFill>
        <p:spPr bwMode="auto">
          <a:xfrm>
            <a:off x="2530927" y="2464006"/>
            <a:ext cx="1338943" cy="1650794"/>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695279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740</TotalTime>
  <Words>961</Words>
  <Application>Microsoft Office PowerPoint</Application>
  <PresentationFormat>Widescreen</PresentationFormat>
  <Paragraphs>119</Paragraphs>
  <Slides>19</Slides>
  <Notes>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5" baseType="lpstr">
      <vt:lpstr>Arial</vt:lpstr>
      <vt:lpstr>Calibri</vt:lpstr>
      <vt:lpstr>Calibri Light</vt:lpstr>
      <vt:lpstr>Times New Roman</vt:lpstr>
      <vt:lpstr>Office Theme</vt:lpstr>
      <vt:lpstr>CorelDRAW</vt:lpstr>
      <vt:lpstr>Vilniaus universitetas Сhemijos ir geomokslų fakultetas Geomokslų institutas </vt:lpstr>
      <vt:lpstr>PowerPoint Presentation</vt:lpstr>
      <vt:lpstr>Kristalinio pamato tyrimai</vt:lpstr>
      <vt:lpstr> RETŲJŲ ŽEMIŲ ELEMENTŲ IR SUSIJUSIOS TH, U, P MINERALIZACIJOS GENEZĖ PIETŲ LIETUVOS KRISTALINIAME PAMATE</vt:lpstr>
      <vt:lpstr>Kas yra retųjų žemių elementai? Ir kas yra strateginiai ištekliai ir kritiniai metalai?</vt:lpstr>
      <vt:lpstr>Žaliavos tiekimo svyravimai priklauso nuo politinės ir ekonominės padėties</vt:lpstr>
      <vt:lpstr>PowerPoint Presentation</vt:lpstr>
      <vt:lpstr>PowerPoint Presentation</vt:lpstr>
      <vt:lpstr>Geologija Lietuvoje.</vt:lpstr>
      <vt:lpstr>Vilniaus universitetas Сhemijos ir geomokslų fakultetas Geomokslų institutas </vt:lpstr>
      <vt:lpstr>Mokykla - Universitetas</vt:lpstr>
      <vt:lpstr>Kas yra IESO?</vt:lpstr>
      <vt:lpstr>IESO struktūra</vt:lpstr>
      <vt:lpstr>Kultūra-mokslas-integracija</vt:lpstr>
      <vt:lpstr>Calern observatorija</vt:lpstr>
      <vt:lpstr>Thales Alenia Space. (Copernicus, Exomars). </vt:lpstr>
      <vt:lpstr>Lietuvos Žemės mokslų olimpiados poreikis ir svarba </vt:lpstr>
      <vt:lpstr>Lietuvos Žemės mokslų olimpiados struktūra</vt:lpstr>
      <vt:lpstr>Ačiū už dėmesį, susitiksime: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Kas yra IESO?</dc:title>
  <dc:creator>Vaida</dc:creator>
  <cp:lastModifiedBy>Vaida</cp:lastModifiedBy>
  <cp:revision>71</cp:revision>
  <dcterms:created xsi:type="dcterms:W3CDTF">2017-09-04T12:53:31Z</dcterms:created>
  <dcterms:modified xsi:type="dcterms:W3CDTF">2017-11-10T11:34:12Z</dcterms:modified>
</cp:coreProperties>
</file>