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6" r:id="rId2"/>
    <p:sldId id="257" r:id="rId3"/>
    <p:sldId id="258" r:id="rId4"/>
    <p:sldId id="264" r:id="rId5"/>
    <p:sldId id="262" r:id="rId6"/>
    <p:sldId id="259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8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4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/>
              <a:t>Spustelėkite norėdami redaguoti šablono paantraštės stilių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59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nė nuotrauka su antraš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lt-LT"/>
              <a:t>Spustelėkite piktogramą norėdami įtraukti paveikslėlį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215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vadinima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419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siūlymas su antraš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87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ortelės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4857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lpel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565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aveikslėlis skilty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lt-LT"/>
              <a:t>Spustelėkite piktogramą norėdami įtraukti paveikslėlį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lt-LT"/>
              <a:t>Spustelėkite piktogramą norėdami įtraukti paveikslėlį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lt-LT"/>
              <a:t>Spustelėkite piktogramą norėdami įtraukti paveikslėlį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748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040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8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21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77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51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30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378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777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lt-LT"/>
              <a:t>Spustelėkite piktogramą norėdami įtraukti paveikslėlį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82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lt-LT"/>
              <a:t>Spustelėję redaguokite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FE9FA1A-2F04-46FC-8FBA-842A90431F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0AAE7E3-BDB2-405B-9B6D-E33D683D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79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sodas.ugdome.lt/metodiniai-dokumentai/perziura/815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duomenys.ugdome.lt/?/mm/dry/med=2/213/74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uomenys.ugdome.lt/?/mm/dry/med=126" TargetMode="External"/><Relationship Id="rId2" Type="http://schemas.openxmlformats.org/officeDocument/2006/relationships/hyperlink" Target="https://duomenys.ugdome.lt/?/mm/dry/med=2/214/75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file/d/195pWLrttAXaZGDxKp1pLi4-y1iUsNZ9d/view?ts=5d975a3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lt-LT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Metodinė pagalba mokytojui dirbančiam nacionalinio saugumo ir medijų raštingumo ugdymo srityje</a:t>
            </a:r>
            <a:endParaRPr lang="en-US" sz="4000" dirty="0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lt-LT" dirty="0"/>
              <a:t>Salomėja Bitlieriūtė</a:t>
            </a:r>
          </a:p>
          <a:p>
            <a:r>
              <a:rPr lang="lt-LT" dirty="0"/>
              <a:t>Nacionalinė švietimo agentūra</a:t>
            </a:r>
          </a:p>
          <a:p>
            <a:r>
              <a:rPr lang="lt-LT" dirty="0"/>
              <a:t>2019-12-03</a:t>
            </a:r>
          </a:p>
          <a:p>
            <a:r>
              <a:rPr lang="lt-LT" dirty="0"/>
              <a:t>Kaunas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56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/>
              <a:t>Medijų ir informacinio raštingumo kompetencija ( UNESCO 2013)</a:t>
            </a:r>
            <a:endParaRPr lang="en-US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dirty="0"/>
              <a:t>Informacijos šaltinių paieška</a:t>
            </a:r>
          </a:p>
          <a:p>
            <a:r>
              <a:rPr lang="lt-LT" dirty="0"/>
              <a:t>Pateiktos informacijos supratimas ir analizavimas</a:t>
            </a:r>
          </a:p>
          <a:p>
            <a:r>
              <a:rPr lang="lt-LT" dirty="0"/>
              <a:t>Vertinimas</a:t>
            </a:r>
          </a:p>
          <a:p>
            <a:r>
              <a:rPr lang="lt-LT" dirty="0"/>
              <a:t>Sisteminimas</a:t>
            </a:r>
          </a:p>
          <a:p>
            <a:r>
              <a:rPr lang="lt-LT" dirty="0"/>
              <a:t>Informacijos kūrimas ir aktyvus dalyvavimas</a:t>
            </a:r>
          </a:p>
          <a:p>
            <a:r>
              <a:rPr lang="lt-LT" dirty="0"/>
              <a:t>Paskelbtos informacijos stebėjimas, atpažinimas ir tikslingas pasinaudojimas grįžtamuoju ryšiu</a:t>
            </a:r>
          </a:p>
          <a:p>
            <a:r>
              <a:rPr lang="lt-LT" dirty="0"/>
              <a:t>Sukurtos informacijos stebėjimas ir pasinaudojimas grįžtamuoju ryšiu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332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Pamokų pavyzdžiai</a:t>
            </a:r>
            <a:endParaRPr lang="en-US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Pradinis  ir vidurinis ugdymas:</a:t>
            </a:r>
          </a:p>
          <a:p>
            <a:pPr marL="0" indent="0">
              <a:buNone/>
            </a:pPr>
            <a:r>
              <a:rPr lang="lt-LT" b="1" i="0" dirty="0" smtClean="0">
                <a:solidFill>
                  <a:srgbClr val="333333"/>
                </a:solidFill>
                <a:effectLst/>
                <a:latin typeface="Open Sans"/>
              </a:rPr>
              <a:t>Idėjos </a:t>
            </a:r>
            <a:r>
              <a:rPr lang="lt-LT" b="1" i="0" dirty="0">
                <a:solidFill>
                  <a:srgbClr val="333333"/>
                </a:solidFill>
                <a:effectLst/>
                <a:latin typeface="Open Sans"/>
              </a:rPr>
              <a:t>ugdymui: kaip atskleisti medijų raštingumo ir </a:t>
            </a:r>
            <a:endParaRPr lang="lt-LT" b="1" i="0" dirty="0" smtClean="0">
              <a:solidFill>
                <a:srgbClr val="333333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lt-LT" b="1" i="0" dirty="0" smtClean="0">
                <a:solidFill>
                  <a:srgbClr val="333333"/>
                </a:solidFill>
                <a:effectLst/>
                <a:latin typeface="Open Sans"/>
              </a:rPr>
              <a:t>nacionalinio </a:t>
            </a:r>
            <a:r>
              <a:rPr lang="lt-LT" b="1" i="0" dirty="0">
                <a:solidFill>
                  <a:srgbClr val="333333"/>
                </a:solidFill>
                <a:effectLst/>
                <a:latin typeface="Open Sans"/>
              </a:rPr>
              <a:t>saugumo temas </a:t>
            </a:r>
            <a:endParaRPr lang="lt-LT" b="1" i="0" dirty="0" smtClean="0">
              <a:solidFill>
                <a:srgbClr val="333333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lt-LT" b="1" i="0" dirty="0" smtClean="0">
                <a:solidFill>
                  <a:srgbClr val="333333"/>
                </a:solidFill>
                <a:effectLst/>
                <a:latin typeface="Open Sans"/>
              </a:rPr>
              <a:t>(</a:t>
            </a:r>
            <a:r>
              <a:rPr lang="lt-LT" b="1" i="0" dirty="0">
                <a:solidFill>
                  <a:srgbClr val="333333"/>
                </a:solidFill>
                <a:effectLst/>
                <a:latin typeface="Open Sans"/>
              </a:rPr>
              <a:t>pradinio, pagrindinio ir vidurinio ugdymo mokytojams</a:t>
            </a:r>
            <a:r>
              <a:rPr lang="lt-LT" b="1" i="0" dirty="0" smtClean="0">
                <a:solidFill>
                  <a:srgbClr val="333333"/>
                </a:solidFill>
                <a:effectLst/>
                <a:latin typeface="Open Sans"/>
              </a:rPr>
              <a:t>)</a:t>
            </a:r>
            <a:r>
              <a:rPr lang="en-US" b="1" dirty="0">
                <a:hlinkClick r:id="rId2"/>
              </a:rPr>
              <a:t>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sodas.ugdome.lt/metodiniai-dokumentai/perziura/8150</a:t>
            </a:r>
            <a:endParaRPr lang="lt-LT" dirty="0" smtClean="0"/>
          </a:p>
          <a:p>
            <a:pPr marL="0" indent="0">
              <a:buNone/>
            </a:pPr>
            <a:endParaRPr lang="lt-LT" dirty="0"/>
          </a:p>
        </p:txBody>
      </p:sp>
      <p:pic>
        <p:nvPicPr>
          <p:cNvPr id="6" name="Paveikslėlis 5"/>
          <p:cNvPicPr>
            <a:picLocks noChangeAspect="1"/>
          </p:cNvPicPr>
          <p:nvPr/>
        </p:nvPicPr>
        <p:blipFill rotWithShape="1">
          <a:blip r:embed="rId3"/>
          <a:srcRect l="28680" t="9960" r="30858" b="6828"/>
          <a:stretch/>
        </p:blipFill>
        <p:spPr>
          <a:xfrm>
            <a:off x="8264327" y="2350112"/>
            <a:ext cx="3005928" cy="386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062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Pamokų, veiklų pavyzdžiai</a:t>
            </a:r>
            <a:endParaRPr lang="en-US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1090708" y="2680618"/>
            <a:ext cx="8825659" cy="3416300"/>
          </a:xfrm>
        </p:spPr>
        <p:txBody>
          <a:bodyPr/>
          <a:lstStyle/>
          <a:p>
            <a:pPr lvl="0" algn="ctr">
              <a:buClr>
                <a:srgbClr val="B31166"/>
              </a:buClr>
            </a:pPr>
            <a:r>
              <a:rPr lang="lt-LT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Pagrindinis ir vidurinis </a:t>
            </a:r>
            <a:r>
              <a:rPr lang="lt-LT" dirty="0">
                <a:solidFill>
                  <a:prstClr val="black">
                    <a:lumMod val="75000"/>
                    <a:lumOff val="25000"/>
                  </a:prstClr>
                </a:solidFill>
              </a:rPr>
              <a:t>ugdymas</a:t>
            </a:r>
          </a:p>
          <a:p>
            <a:pPr marL="0" lvl="0" indent="0" algn="ctr">
              <a:buClr>
                <a:srgbClr val="B31166"/>
              </a:buClr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hlinkClick r:id="rId2"/>
              </a:rPr>
              <a:t>https://duomenys.ugdome.lt/?/mm/dry/med=2/213/748</a:t>
            </a:r>
            <a:r>
              <a:rPr lang="lt-LT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endParaRPr lang="lt-LT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aveikslėlis 4"/>
          <p:cNvPicPr>
            <a:picLocks noChangeAspect="1"/>
          </p:cNvPicPr>
          <p:nvPr/>
        </p:nvPicPr>
        <p:blipFill rotWithShape="1">
          <a:blip r:embed="rId3"/>
          <a:srcRect l="11758" t="7739" r="12713" b="8322"/>
          <a:stretch/>
        </p:blipFill>
        <p:spPr>
          <a:xfrm>
            <a:off x="2776250" y="3707825"/>
            <a:ext cx="4373697" cy="303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647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/>
              <a:t>Išanalizuokite pateiktus mokomųjų veiklų pavyzdžius:</a:t>
            </a:r>
            <a:endParaRPr lang="en-US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lt-LT" dirty="0" smtClean="0"/>
          </a:p>
          <a:p>
            <a:r>
              <a:rPr lang="lt-LT" dirty="0" smtClean="0"/>
              <a:t>Kokios Jūsų dėstomo dalyko temos yra labiausia tinkamos  pateiktiems pavyzdžiams integruoti?</a:t>
            </a:r>
            <a:endParaRPr lang="lt-LT" dirty="0"/>
          </a:p>
          <a:p>
            <a:r>
              <a:rPr lang="lt-LT" dirty="0" smtClean="0"/>
              <a:t>Kaip Jūs pritaikytumėte savo pamokoms pateiktus pavyzdžius?</a:t>
            </a:r>
            <a:endParaRPr lang="lt-LT" dirty="0"/>
          </a:p>
          <a:p>
            <a:r>
              <a:rPr lang="lt-LT" dirty="0"/>
              <a:t>Kas padėtų pasiekti medijų raštingumo ir nacionalinio saugumo ugdymo </a:t>
            </a:r>
            <a:r>
              <a:rPr lang="lt-LT" dirty="0" smtClean="0"/>
              <a:t>tikslų?</a:t>
            </a:r>
            <a:endParaRPr lang="lt-LT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943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Ugdymo sodo teikiamos galimybės</a:t>
            </a:r>
            <a:endParaRPr lang="en-US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dirty="0"/>
              <a:t>Medijų raštingumas: </a:t>
            </a:r>
            <a:r>
              <a:rPr lang="en-US" dirty="0">
                <a:hlinkClick r:id="rId2"/>
              </a:rPr>
              <a:t>https://duomenys.ugdome.lt/?/mm/dry/med=2/214/751</a:t>
            </a:r>
            <a:endParaRPr lang="lt-LT" dirty="0"/>
          </a:p>
          <a:p>
            <a:r>
              <a:rPr lang="lt-LT" dirty="0"/>
              <a:t>Nacionalinis saugumas: </a:t>
            </a:r>
            <a:r>
              <a:rPr lang="en-US" dirty="0">
                <a:hlinkClick r:id="rId3"/>
              </a:rPr>
              <a:t>https://duomenys.ugdome.lt/?/mm/dry/med=126</a:t>
            </a:r>
            <a:endParaRPr lang="lt-LT" dirty="0"/>
          </a:p>
          <a:p>
            <a:pPr marL="0" indent="0">
              <a:buNone/>
            </a:pPr>
            <a:endParaRPr lang="lt-LT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aveikslėlis 3"/>
          <p:cNvPicPr>
            <a:picLocks noChangeAspect="1"/>
          </p:cNvPicPr>
          <p:nvPr/>
        </p:nvPicPr>
        <p:blipFill rotWithShape="1">
          <a:blip r:embed="rId4"/>
          <a:srcRect l="66" t="4176" r="1238" b="4418"/>
          <a:stretch/>
        </p:blipFill>
        <p:spPr>
          <a:xfrm>
            <a:off x="5816906" y="3500449"/>
            <a:ext cx="5277080" cy="305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85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1154954" y="1211855"/>
            <a:ext cx="8761414" cy="468776"/>
          </a:xfrm>
        </p:spPr>
        <p:txBody>
          <a:bodyPr/>
          <a:lstStyle/>
          <a:p>
            <a:r>
              <a:rPr lang="lt-LT" sz="3200" dirty="0">
                <a:solidFill>
                  <a:prstClr val="white"/>
                </a:solidFill>
                <a:latin typeface="Calibri" panose="020F0502020204030204"/>
              </a:rPr>
              <a:t>Erasmus</a:t>
            </a:r>
            <a:r>
              <a:rPr lang="en-US" sz="3200" dirty="0">
                <a:solidFill>
                  <a:prstClr val="white"/>
                </a:solidFill>
                <a:latin typeface="Calibri" panose="020F0502020204030204"/>
              </a:rPr>
              <a:t>+ ,,Media Lab for bridging cross border gaps” </a:t>
            </a:r>
            <a:r>
              <a:rPr lang="en-US" sz="3200" dirty="0" err="1">
                <a:solidFill>
                  <a:prstClr val="white"/>
                </a:solidFill>
                <a:latin typeface="Calibri" panose="020F0502020204030204"/>
              </a:rPr>
              <a:t>rengiama</a:t>
            </a:r>
            <a:r>
              <a:rPr lang="en-US" sz="3200" dirty="0">
                <a:solidFill>
                  <a:prstClr val="white"/>
                </a:solidFill>
                <a:latin typeface="Calibri" panose="020F0502020204030204"/>
              </a:rPr>
              <a:t> med</a:t>
            </a:r>
            <a:r>
              <a:rPr lang="lt-LT" sz="3200" dirty="0" err="1">
                <a:solidFill>
                  <a:prstClr val="white"/>
                </a:solidFill>
                <a:latin typeface="Calibri" panose="020F0502020204030204"/>
              </a:rPr>
              <a:t>žiaga</a:t>
            </a:r>
            <a:r>
              <a:rPr lang="lt-LT" sz="3200" dirty="0">
                <a:solidFill>
                  <a:prstClr val="white"/>
                </a:solidFill>
                <a:latin typeface="Calibri" panose="020F0502020204030204"/>
              </a:rPr>
              <a:t>: </a:t>
            </a:r>
            <a:r>
              <a:rPr lang="lt-LT" sz="3200" dirty="0" err="1">
                <a:solidFill>
                  <a:prstClr val="white"/>
                </a:solidFill>
                <a:latin typeface="Calibri" panose="020F0502020204030204"/>
              </a:rPr>
              <a:t>video</a:t>
            </a:r>
            <a:r>
              <a:rPr lang="lt-LT" sz="3200" dirty="0">
                <a:solidFill>
                  <a:prstClr val="white"/>
                </a:solidFill>
                <a:latin typeface="Calibri" panose="020F0502020204030204"/>
              </a:rPr>
              <a:t> filmai, pristatymai bei įsivertinimo instrumentai</a:t>
            </a:r>
            <a:br>
              <a:rPr lang="lt-LT" sz="3200" dirty="0">
                <a:solidFill>
                  <a:prstClr val="white"/>
                </a:solidFill>
                <a:latin typeface="Calibri" panose="020F0502020204030204"/>
              </a:rPr>
            </a:br>
            <a:endParaRPr lang="en-US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b="1" dirty="0" err="1" smtClean="0"/>
              <a:t>Video</a:t>
            </a:r>
            <a:r>
              <a:rPr lang="lt-LT" b="1" dirty="0" smtClean="0"/>
              <a:t> filmas ,, Ateities manipuliacijos: Nepasiduok“</a:t>
            </a:r>
          </a:p>
          <a:p>
            <a:pPr marL="0" lvl="0" indent="0"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en-US" sz="2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2"/>
              </a:rPr>
              <a:t>https://drive.google.com/file/d/195pWLrttAXaZGDxKp1pLi4-y1iUsNZ9d/view?ts=5d975a3a</a:t>
            </a:r>
            <a:endParaRPr lang="lt-LT" sz="24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8934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aldybos posėdis">
  <a:themeElements>
    <a:clrScheme name="Valdybos posėdis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Valdybos posėdis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ldybos posėdis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TM02900722[[fn=Jonų (posėdžių salė)]]</Template>
  <TotalTime>133</TotalTime>
  <Words>192</Words>
  <Application>Microsoft Office PowerPoint</Application>
  <PresentationFormat>Plačiaekranė</PresentationFormat>
  <Paragraphs>32</Paragraphs>
  <Slides>7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6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Open Sans</vt:lpstr>
      <vt:lpstr>Times New Roman</vt:lpstr>
      <vt:lpstr>Wingdings 3</vt:lpstr>
      <vt:lpstr>Valdybos posėdis</vt:lpstr>
      <vt:lpstr>Metodinė pagalba mokytojui dirbančiam nacionalinio saugumo ir medijų raštingumo ugdymo srityje</vt:lpstr>
      <vt:lpstr>Medijų ir informacinio raštingumo kompetencija ( UNESCO 2013)</vt:lpstr>
      <vt:lpstr>Pamokų pavyzdžiai</vt:lpstr>
      <vt:lpstr>Pamokų, veiklų pavyzdžiai</vt:lpstr>
      <vt:lpstr>Išanalizuokite pateiktus mokomųjų veiklų pavyzdžius:</vt:lpstr>
      <vt:lpstr>Ugdymo sodo teikiamos galimybės</vt:lpstr>
      <vt:lpstr>Erasmus+ ,,Media Lab for bridging cross border gaps” rengiama medžiaga: video filmai, pristatymai bei įsivertinimo instrumentai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Metodinė pagalba mokytojui dirbančiam nacionalinio saugumo ir medijų raštingumo ugdymo srityje</dc:title>
  <dc:creator>Salomėja Bitlieriūtė</dc:creator>
  <cp:lastModifiedBy>Salomėja Bitlieriūtė</cp:lastModifiedBy>
  <cp:revision>22</cp:revision>
  <dcterms:created xsi:type="dcterms:W3CDTF">2019-11-28T14:31:11Z</dcterms:created>
  <dcterms:modified xsi:type="dcterms:W3CDTF">2019-12-02T15:45:48Z</dcterms:modified>
</cp:coreProperties>
</file>