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handoutMasterIdLst>
    <p:handoutMasterId r:id="rId34"/>
  </p:handoutMasterIdLst>
  <p:sldIdLst>
    <p:sldId id="326" r:id="rId5"/>
    <p:sldId id="298" r:id="rId6"/>
    <p:sldId id="328" r:id="rId7"/>
    <p:sldId id="335" r:id="rId8"/>
    <p:sldId id="354" r:id="rId9"/>
    <p:sldId id="317" r:id="rId10"/>
    <p:sldId id="356" r:id="rId11"/>
    <p:sldId id="345" r:id="rId12"/>
    <p:sldId id="357" r:id="rId13"/>
    <p:sldId id="358" r:id="rId14"/>
    <p:sldId id="318" r:id="rId15"/>
    <p:sldId id="369" r:id="rId16"/>
    <p:sldId id="359" r:id="rId17"/>
    <p:sldId id="360" r:id="rId18"/>
    <p:sldId id="350" r:id="rId19"/>
    <p:sldId id="361" r:id="rId20"/>
    <p:sldId id="373" r:id="rId21"/>
    <p:sldId id="319" r:id="rId22"/>
    <p:sldId id="364" r:id="rId23"/>
    <p:sldId id="320" r:id="rId24"/>
    <p:sldId id="365" r:id="rId25"/>
    <p:sldId id="336" r:id="rId26"/>
    <p:sldId id="370" r:id="rId27"/>
    <p:sldId id="371" r:id="rId28"/>
    <p:sldId id="372" r:id="rId29"/>
    <p:sldId id="347" r:id="rId30"/>
    <p:sldId id="349" r:id="rId31"/>
    <p:sldId id="368" r:id="rId32"/>
  </p:sldIdLst>
  <p:sldSz cx="9144000" cy="6858000" type="screen4x3"/>
  <p:notesSz cx="6797675" cy="9926638"/>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0000"/>
    <a:srgbClr val="B00000"/>
    <a:srgbClr val="D2D9E4"/>
    <a:srgbClr val="C3CCDB"/>
    <a:srgbClr val="D6DCE6"/>
    <a:srgbClr val="A6B5CA"/>
    <a:srgbClr val="000000"/>
    <a:srgbClr val="F4F4EC"/>
    <a:srgbClr val="777777"/>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81172" autoAdjust="0"/>
  </p:normalViewPr>
  <p:slideViewPr>
    <p:cSldViewPr>
      <p:cViewPr varScale="1">
        <p:scale>
          <a:sx n="94" d="100"/>
          <a:sy n="94" d="100"/>
        </p:scale>
        <p:origin x="2100" y="78"/>
      </p:cViewPr>
      <p:guideLst>
        <p:guide orient="horz" pos="2160"/>
        <p:guide pos="2880"/>
      </p:guideLst>
    </p:cSldViewPr>
  </p:slideViewPr>
  <p:outlineViewPr>
    <p:cViewPr>
      <p:scale>
        <a:sx n="33" d="100"/>
        <a:sy n="33" d="100"/>
      </p:scale>
      <p:origin x="0" y="12096"/>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25827CAA-077C-429A-8E0A-CED41787E220}" type="datetimeFigureOut">
              <a:rPr lang="lt-LT" smtClean="0"/>
              <a:pPr/>
              <a:t>2020-10-29</a:t>
            </a:fld>
            <a:endParaRPr lang="lt-LT"/>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lt-LT"/>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CDB17A4-4477-4959-B460-5D567CDDD67A}" type="slidenum">
              <a:rPr lang="lt-LT" smtClean="0"/>
              <a:pPr/>
              <a:t>‹#›</a:t>
            </a:fld>
            <a:endParaRPr lang="lt-LT"/>
          </a:p>
        </p:txBody>
      </p:sp>
    </p:spTree>
    <p:extLst>
      <p:ext uri="{BB962C8B-B14F-4D97-AF65-F5344CB8AC3E}">
        <p14:creationId xmlns:p14="http://schemas.microsoft.com/office/powerpoint/2010/main" val="23380078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5E1B990-A61D-4CD4-BBAF-29B3644FB749}" type="datetimeFigureOut">
              <a:rPr lang="lt-LT" smtClean="0"/>
              <a:pPr/>
              <a:t>2020-10-29</a:t>
            </a:fld>
            <a:endParaRPr lang="lt-LT"/>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C1A1D8B-2574-417B-B088-A73E0D3FF2DC}" type="slidenum">
              <a:rPr lang="lt-LT" smtClean="0"/>
              <a:pPr/>
              <a:t>‹#›</a:t>
            </a:fld>
            <a:endParaRPr lang="lt-LT"/>
          </a:p>
        </p:txBody>
      </p:sp>
    </p:spTree>
    <p:extLst>
      <p:ext uri="{BB962C8B-B14F-4D97-AF65-F5344CB8AC3E}">
        <p14:creationId xmlns:p14="http://schemas.microsoft.com/office/powerpoint/2010/main" val="1693479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900" dirty="0" smtClean="0">
                <a:solidFill>
                  <a:schemeClr val="bg1"/>
                </a:solidFill>
                <a:latin typeface="+mn-lt"/>
              </a:rPr>
              <a:t>Šiandienos Lietuvos kariuomenė – tai motyvuota kariuomenė, pasirengusi ginti šalį kartu su visa tauta ir sąjungininkais, sėkmingai dalyvaujanti tarptautinėse operacijose ir padedanti Lietuvos žmonėms ypatingų nelaimių atvejais. Lietuvos kariuomene pasitiki ne tik Lietuvos visuomenė, bet ir Lietuvos sąjungininkai ir partneriai. </a:t>
            </a:r>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a:t>
            </a:fld>
            <a:endParaRPr lang="lt-LT" dirty="0"/>
          </a:p>
        </p:txBody>
      </p:sp>
    </p:spTree>
    <p:extLst>
      <p:ext uri="{BB962C8B-B14F-4D97-AF65-F5344CB8AC3E}">
        <p14:creationId xmlns:p14="http://schemas.microsoft.com/office/powerpoint/2010/main" val="2082883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i="1" dirty="0" smtClean="0"/>
              <a:t>Prestižas</a:t>
            </a:r>
            <a:br>
              <a:rPr lang="lt-LT" sz="1000" i="1" dirty="0" smtClean="0"/>
            </a:br>
            <a:r>
              <a:rPr lang="lt-LT" sz="1000" dirty="0" smtClean="0"/>
              <a:t>• Galimybė tarnauti savo šaliai, prisidėti prie jos saugumo užtikrinimo. </a:t>
            </a:r>
          </a:p>
          <a:p>
            <a:r>
              <a:rPr lang="lt-LT" sz="1000" dirty="0" smtClean="0"/>
              <a:t/>
            </a:r>
            <a:br>
              <a:rPr lang="lt-LT" sz="1000" dirty="0" smtClean="0"/>
            </a:br>
            <a:r>
              <a:rPr lang="lt-LT" sz="1000" i="1" dirty="0" smtClean="0"/>
              <a:t>Karjeros galimybės</a:t>
            </a:r>
            <a:br>
              <a:rPr lang="lt-LT" sz="1000" i="1" dirty="0" smtClean="0"/>
            </a:br>
            <a:r>
              <a:rPr lang="lt-LT" sz="1000" dirty="0" smtClean="0"/>
              <a:t>• Kariuomenėje kiekvienam sudarytos sąlygos siekti karjeros. </a:t>
            </a:r>
            <a:br>
              <a:rPr lang="lt-LT" sz="1000" dirty="0" smtClean="0"/>
            </a:br>
            <a:r>
              <a:rPr lang="lt-LT" sz="1000" dirty="0" smtClean="0"/>
              <a:t>• Vykdomas individualus (pagal kiekvieno sugebėjimus) karjeros planavimas. </a:t>
            </a:r>
            <a:br>
              <a:rPr lang="lt-LT" sz="1000" dirty="0" smtClean="0"/>
            </a:br>
            <a:r>
              <a:rPr lang="lt-LT" sz="1000" dirty="0" smtClean="0"/>
              <a:t>• Dauguma karinių specialybių yra analogiškos civilinėms (informacinių sistemų specialistai, medikai, teisininkai, mechanikai, laivavedžiai, vairuotojai, šaltkalviai). </a:t>
            </a:r>
          </a:p>
          <a:p>
            <a:r>
              <a:rPr lang="lt-LT" sz="1000" dirty="0" smtClean="0"/>
              <a:t/>
            </a:r>
            <a:br>
              <a:rPr lang="lt-LT" sz="1000" dirty="0" smtClean="0"/>
            </a:br>
            <a:r>
              <a:rPr lang="lt-LT" sz="1000" i="1" dirty="0" smtClean="0"/>
              <a:t>Mokymosi galimybės</a:t>
            </a:r>
            <a:br>
              <a:rPr lang="lt-LT" sz="1000" i="1" dirty="0" smtClean="0"/>
            </a:br>
            <a:r>
              <a:rPr lang="lt-LT" sz="1000" dirty="0" smtClean="0"/>
              <a:t>• Mokymosi ir profesinio tobulinimosi galimybės Lietuvos, JAV, Vokietijos, Didžiosios Britanijos, Danijos, Kanados, Švedijos ir kitų šalių aukštosiose mokyklose. </a:t>
            </a:r>
          </a:p>
          <a:p>
            <a:r>
              <a:rPr lang="lt-LT" sz="1000" dirty="0" smtClean="0"/>
              <a:t/>
            </a:r>
            <a:br>
              <a:rPr lang="lt-LT" sz="1000" dirty="0" smtClean="0"/>
            </a:br>
            <a:r>
              <a:rPr lang="lt-LT" sz="1000" i="1" dirty="0" smtClean="0"/>
              <a:t>Darbo užmokestis</a:t>
            </a:r>
            <a:br>
              <a:rPr lang="lt-LT" sz="1000" i="1" dirty="0" smtClean="0"/>
            </a:br>
            <a:r>
              <a:rPr lang="lt-LT" sz="1000" dirty="0" smtClean="0"/>
              <a:t>• Konkurencingas atlyginimas, kuris priklauso nuo kario laipsnio ir ištarnautų metų. </a:t>
            </a:r>
            <a:br>
              <a:rPr lang="lt-LT" sz="1000" dirty="0" smtClean="0"/>
            </a:br>
            <a:r>
              <a:rPr lang="lt-LT" sz="1000" dirty="0" smtClean="0"/>
              <a:t>• Įvairūs materialiniai paskatinimai. </a:t>
            </a:r>
          </a:p>
          <a:p>
            <a:r>
              <a:rPr lang="lt-LT" sz="1000" dirty="0" smtClean="0"/>
              <a:t/>
            </a:r>
            <a:br>
              <a:rPr lang="lt-LT" sz="1000" dirty="0" smtClean="0"/>
            </a:br>
            <a:r>
              <a:rPr lang="lt-LT" sz="1000" i="1" dirty="0" smtClean="0"/>
              <a:t>Socialinės garantijos</a:t>
            </a:r>
            <a:br>
              <a:rPr lang="lt-LT" sz="1000" i="1" dirty="0" smtClean="0"/>
            </a:br>
            <a:r>
              <a:rPr lang="lt-LT" sz="1000" dirty="0" smtClean="0"/>
              <a:t>• Profesinės karo tarnybos kariai draudžiami valstybiniu socialiniu pensijų draudimu, o ištarnavę įstatymo nustatytą laiką ir išleisti į atsargą, įgyja teisę gauti valstybinę kario pensiją. </a:t>
            </a:r>
            <a:br>
              <a:rPr lang="lt-LT" sz="1000" dirty="0" smtClean="0"/>
            </a:br>
            <a:r>
              <a:rPr lang="lt-LT" sz="1000" dirty="0" smtClean="0"/>
              <a:t>• Kasmet - 30 dienų atostogų. Atsižvelgiant į ištarnautą laiką atostogos ilginamos, maksimali atostogų trukmė 45 dienos. </a:t>
            </a:r>
            <a:br>
              <a:rPr lang="lt-LT" sz="1000" dirty="0" smtClean="0"/>
            </a:br>
            <a:r>
              <a:rPr lang="lt-LT" sz="1000" dirty="0" smtClean="0"/>
              <a:t>• Profesinės karo tarnybos karių sveikatos priežiūra ir </a:t>
            </a:r>
            <a:r>
              <a:rPr lang="lt-LT" sz="1000" dirty="0" err="1" smtClean="0"/>
              <a:t>sveikatinimo</a:t>
            </a:r>
            <a:r>
              <a:rPr lang="lt-LT" sz="1000" dirty="0" smtClean="0"/>
              <a:t> veikla finansuojamos iš valstybės biudžeto lėšų. </a:t>
            </a:r>
            <a:br>
              <a:rPr lang="lt-LT" sz="1000" dirty="0" smtClean="0"/>
            </a:br>
            <a:r>
              <a:rPr lang="lt-LT" sz="1000" dirty="0" smtClean="0"/>
              <a:t>• Karių gyvybė ir sveikata privalomai draudžiama nuo nelaimingų atsitikimų tarnyboje valstybės biudžeto lėšomis. </a:t>
            </a:r>
            <a:br>
              <a:rPr lang="lt-LT" sz="1000" dirty="0" smtClean="0"/>
            </a:br>
            <a:r>
              <a:rPr lang="lt-LT" sz="1000" dirty="0" smtClean="0"/>
              <a:t>• Profesinės karo tarnybos kariai tarnybos laikotarpiu aprūpinami gyvenamuoju būstu, maistu arba jiems mokama nustatyto dydžio piniginė kompensacija. </a:t>
            </a:r>
            <a:br>
              <a:rPr lang="lt-LT" sz="1000" dirty="0" smtClean="0"/>
            </a:br>
            <a:r>
              <a:rPr lang="lt-LT" sz="1000" dirty="0" smtClean="0"/>
              <a:t>• Baigę tarnybą kariai gali dalyvauti profesinio orientavimo programose, teikiama pagalba susirandant darbą. </a:t>
            </a:r>
          </a:p>
          <a:p>
            <a:r>
              <a:rPr lang="lt-LT" sz="1000" dirty="0" smtClean="0"/>
              <a:t/>
            </a:r>
            <a:br>
              <a:rPr lang="lt-LT" sz="1000" dirty="0" smtClean="0"/>
            </a:br>
            <a:r>
              <a:rPr lang="lt-LT" sz="1000" i="1" dirty="0" smtClean="0"/>
              <a:t>Tarptautinės misijos</a:t>
            </a:r>
            <a:br>
              <a:rPr lang="lt-LT" sz="1000" i="1" dirty="0" smtClean="0"/>
            </a:br>
            <a:r>
              <a:rPr lang="lt-LT" sz="1000" dirty="0" smtClean="0"/>
              <a:t/>
            </a:r>
            <a:br>
              <a:rPr lang="lt-LT" sz="1000" dirty="0" smtClean="0"/>
            </a:br>
            <a:r>
              <a:rPr lang="lt-LT" sz="1000" i="1" dirty="0" smtClean="0"/>
              <a:t>Laisvalaikis</a:t>
            </a:r>
            <a:br>
              <a:rPr lang="lt-LT" sz="1000" i="1" dirty="0" smtClean="0"/>
            </a:br>
            <a:r>
              <a:rPr lang="lt-LT" sz="1000" dirty="0" smtClean="0"/>
              <a:t>• Sporto klubai, treniruoklių salės. </a:t>
            </a:r>
            <a:br>
              <a:rPr lang="lt-LT" sz="1000" dirty="0" smtClean="0"/>
            </a:br>
            <a:r>
              <a:rPr lang="lt-LT" sz="1000" dirty="0" smtClean="0"/>
              <a:t>• Kiekviename kariniame dalinyje yra ramovė, klubai kur vyksta koncertai, įvairūs vakarai, parodos, veikia biblioteka </a:t>
            </a:r>
          </a:p>
        </p:txBody>
      </p:sp>
      <p:sp>
        <p:nvSpPr>
          <p:cNvPr id="4" name="Slide Number Placeholder 3"/>
          <p:cNvSpPr>
            <a:spLocks noGrp="1"/>
          </p:cNvSpPr>
          <p:nvPr>
            <p:ph type="sldNum" sz="quarter" idx="10"/>
          </p:nvPr>
        </p:nvSpPr>
        <p:spPr/>
        <p:txBody>
          <a:bodyPr/>
          <a:lstStyle/>
          <a:p>
            <a:fld id="{DC1A1D8B-2574-417B-B088-A73E0D3FF2DC}" type="slidenum">
              <a:rPr lang="lt-LT" smtClean="0"/>
              <a:pPr/>
              <a:t>10</a:t>
            </a:fld>
            <a:endParaRPr lang="lt-LT"/>
          </a:p>
        </p:txBody>
      </p:sp>
    </p:spTree>
    <p:extLst>
      <p:ext uri="{BB962C8B-B14F-4D97-AF65-F5344CB8AC3E}">
        <p14:creationId xmlns:p14="http://schemas.microsoft.com/office/powerpoint/2010/main" val="1365327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Socialinės garantijos NPPKT kariams:</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pilnas valstybės išlaikymas </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socialinis, gyvybės ir sveikatos draudimas</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mokama piniginė išmoka buitinėms išlaidoms</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šeimos nariai turi teisę į kitas įstatymais numatytas lengvatas </a:t>
            </a:r>
          </a:p>
          <a:p>
            <a:pPr algn="just" eaLnBrk="1" hangingPunct="1"/>
            <a:endParaRPr lang="lt-LT" altLang="lt-LT" sz="1200" dirty="0" smtClean="0">
              <a:solidFill>
                <a:schemeClr val="bg1">
                  <a:lumMod val="95000"/>
                </a:schemeClr>
              </a:solidFill>
              <a:latin typeface="Times New Roman" pitchFamily="18" charset="0"/>
            </a:endParaRPr>
          </a:p>
          <a:p>
            <a:pPr algn="just" eaLnBrk="1" hangingPunct="1"/>
            <a:endParaRPr lang="en-US" altLang="lt-LT" dirty="0" smtClean="0">
              <a:solidFill>
                <a:schemeClr val="bg1">
                  <a:lumMod val="95000"/>
                </a:schemeClr>
              </a:solidFill>
              <a:latin typeface="Times New Roman" pitchFamily="18" charset="0"/>
            </a:endParaRPr>
          </a:p>
          <a:p>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11</a:t>
            </a:fld>
            <a:endParaRPr lang="lt-LT"/>
          </a:p>
        </p:txBody>
      </p:sp>
    </p:spTree>
    <p:extLst>
      <p:ext uri="{BB962C8B-B14F-4D97-AF65-F5344CB8AC3E}">
        <p14:creationId xmlns:p14="http://schemas.microsoft.com/office/powerpoint/2010/main" val="160010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DC1A1D8B-2574-417B-B088-A73E0D3FF2DC}" type="slidenum">
              <a:rPr lang="lt-LT" smtClean="0"/>
              <a:pPr/>
              <a:t>12</a:t>
            </a:fld>
            <a:endParaRPr lang="lt-LT"/>
          </a:p>
        </p:txBody>
      </p:sp>
    </p:spTree>
    <p:extLst>
      <p:ext uri="{BB962C8B-B14F-4D97-AF65-F5344CB8AC3E}">
        <p14:creationId xmlns:p14="http://schemas.microsoft.com/office/powerpoint/2010/main" val="1624825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DC1A1D8B-2574-417B-B088-A73E0D3FF2DC}" type="slidenum">
              <a:rPr lang="lt-LT" smtClean="0"/>
              <a:pPr/>
              <a:t>13</a:t>
            </a:fld>
            <a:endParaRPr lang="lt-LT"/>
          </a:p>
        </p:txBody>
      </p:sp>
    </p:spTree>
    <p:extLst>
      <p:ext uri="{BB962C8B-B14F-4D97-AF65-F5344CB8AC3E}">
        <p14:creationId xmlns:p14="http://schemas.microsoft.com/office/powerpoint/2010/main" val="2597328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b="1" dirty="0" smtClean="0"/>
              <a:t>Nuo 07-01 galima bus gauti eil. laipsnį</a:t>
            </a:r>
            <a:r>
              <a:rPr lang="lt-LT" b="1" baseline="0" dirty="0" smtClean="0"/>
              <a:t> NPPKT metu</a:t>
            </a:r>
            <a:endParaRPr lang="lt-LT" b="1"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14</a:t>
            </a:fld>
            <a:endParaRPr lang="lt-LT"/>
          </a:p>
        </p:txBody>
      </p:sp>
    </p:spTree>
    <p:extLst>
      <p:ext uri="{BB962C8B-B14F-4D97-AF65-F5344CB8AC3E}">
        <p14:creationId xmlns:p14="http://schemas.microsoft.com/office/powerpoint/2010/main" val="383590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DC1A1D8B-2574-417B-B088-A73E0D3FF2DC}" type="slidenum">
              <a:rPr lang="lt-LT" smtClean="0"/>
              <a:pPr/>
              <a:t>15</a:t>
            </a:fld>
            <a:endParaRPr lang="lt-LT"/>
          </a:p>
        </p:txBody>
      </p:sp>
    </p:spTree>
    <p:extLst>
      <p:ext uri="{BB962C8B-B14F-4D97-AF65-F5344CB8AC3E}">
        <p14:creationId xmlns:p14="http://schemas.microsoft.com/office/powerpoint/2010/main" val="19331865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DC1A1D8B-2574-417B-B088-A73E0D3FF2DC}" type="slidenum">
              <a:rPr lang="lt-LT" smtClean="0"/>
              <a:pPr/>
              <a:t>16</a:t>
            </a:fld>
            <a:endParaRPr lang="lt-LT"/>
          </a:p>
        </p:txBody>
      </p:sp>
    </p:spTree>
    <p:extLst>
      <p:ext uri="{BB962C8B-B14F-4D97-AF65-F5344CB8AC3E}">
        <p14:creationId xmlns:p14="http://schemas.microsoft.com/office/powerpoint/2010/main" val="26705238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b="1"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17</a:t>
            </a:fld>
            <a:endParaRPr lang="lt-LT"/>
          </a:p>
        </p:txBody>
      </p:sp>
    </p:spTree>
    <p:extLst>
      <p:ext uri="{BB962C8B-B14F-4D97-AF65-F5344CB8AC3E}">
        <p14:creationId xmlns:p14="http://schemas.microsoft.com/office/powerpoint/2010/main" val="1788256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80000"/>
              </a:lnSpc>
              <a:spcBef>
                <a:spcPts val="0"/>
              </a:spcBef>
              <a:spcAft>
                <a:spcPts val="0"/>
              </a:spcAft>
              <a:buClrTx/>
              <a:buSzTx/>
              <a:buFont typeface="Wingdings" pitchFamily="2" charset="2"/>
              <a:buChar char="ü"/>
              <a:tabLst/>
              <a:defRPr/>
            </a:pPr>
            <a:r>
              <a:rPr lang="en-US" altLang="lt-LT" sz="1200" b="1" dirty="0" err="1" smtClean="0">
                <a:solidFill>
                  <a:schemeClr val="bg1">
                    <a:lumMod val="95000"/>
                  </a:schemeClr>
                </a:solidFill>
                <a:latin typeface="Times New Roman" pitchFamily="18" charset="0"/>
              </a:rPr>
              <a:t>Tarnyba</a:t>
            </a:r>
            <a:r>
              <a:rPr lang="en-US" altLang="lt-LT" sz="1200" b="1" dirty="0" smtClean="0">
                <a:solidFill>
                  <a:schemeClr val="bg1">
                    <a:lumMod val="95000"/>
                  </a:schemeClr>
                </a:solidFill>
                <a:latin typeface="Times New Roman" pitchFamily="18" charset="0"/>
              </a:rPr>
              <a:t> </a:t>
            </a:r>
            <a:r>
              <a:rPr lang="en-US" altLang="lt-LT" sz="1200" b="1" dirty="0" err="1" smtClean="0">
                <a:solidFill>
                  <a:schemeClr val="bg1">
                    <a:lumMod val="95000"/>
                  </a:schemeClr>
                </a:solidFill>
                <a:latin typeface="Times New Roman" pitchFamily="18" charset="0"/>
              </a:rPr>
              <a:t>aktyvi</a:t>
            </a:r>
            <a:r>
              <a:rPr lang="lt-LT" altLang="lt-LT" sz="1200" b="1" dirty="0" err="1" smtClean="0">
                <a:solidFill>
                  <a:schemeClr val="bg1">
                    <a:lumMod val="95000"/>
                  </a:schemeClr>
                </a:solidFill>
                <a:latin typeface="Times New Roman" pitchFamily="18" charset="0"/>
              </a:rPr>
              <a:t>ąjame</a:t>
            </a:r>
            <a:r>
              <a:rPr lang="lt-LT" altLang="lt-LT" sz="1200" b="1" dirty="0" smtClean="0">
                <a:solidFill>
                  <a:schemeClr val="bg1">
                    <a:lumMod val="95000"/>
                  </a:schemeClr>
                </a:solidFill>
                <a:latin typeface="Times New Roman" pitchFamily="18" charset="0"/>
              </a:rPr>
              <a:t> rezerve:</a:t>
            </a:r>
            <a:r>
              <a:rPr lang="lt-LT" altLang="lt-LT" sz="1200" dirty="0" smtClean="0">
                <a:solidFill>
                  <a:schemeClr val="bg1">
                    <a:lumMod val="95000"/>
                  </a:schemeClr>
                </a:solidFill>
                <a:latin typeface="Times New Roman" pitchFamily="18" charset="0"/>
              </a:rPr>
              <a:t> tai kario savanorio tarnyba, kai karinių dalykų mokomasi laisvu nuo darbo ar mokslų metu.  </a:t>
            </a:r>
            <a:endParaRPr lang="lt-LT" altLang="lt-LT" sz="1200"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itchFamily="2" charset="2"/>
              <a:buChar char="ü"/>
            </a:pPr>
            <a:endParaRPr lang="lt-LT" altLang="lt-LT" sz="1200"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Kariai savanoriai yra aktyvi kariuomenės rezervo dalis.</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Savanoriai dalyvauja tarptautinėse operacijose, padeda gyventojams stichinių nelaimių ir katastrofų metu.</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Savanoriai prireikus sustiprina reguliarius kariuomenės vienetus.</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Savanoriu galima tapti nuo 18 metų ir pajėgose tarnauti iki 55 metų.</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Tarnybos metu savanoriai įgyja karinę specialybę, dalyvauja pratybose ar tarptautinėse misijose; </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Savanorių pajėgas teritoriniu principu sudaro 6 rinktinės. </a:t>
            </a:r>
          </a:p>
          <a:p>
            <a:pPr eaLnBrk="1" hangingPunct="1">
              <a:lnSpc>
                <a:spcPct val="80000"/>
              </a:lnSpc>
              <a:buFont typeface="Wingdings" pitchFamily="2" charset="2"/>
              <a:buNone/>
            </a:pPr>
            <a:endParaRPr lang="en-US" altLang="lt-LT" sz="1200" dirty="0" smtClean="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18</a:t>
            </a:fld>
            <a:endParaRPr lang="lt-LT"/>
          </a:p>
        </p:txBody>
      </p:sp>
    </p:spTree>
    <p:extLst>
      <p:ext uri="{BB962C8B-B14F-4D97-AF65-F5344CB8AC3E}">
        <p14:creationId xmlns:p14="http://schemas.microsoft.com/office/powerpoint/2010/main" val="7389027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19</a:t>
            </a:fld>
            <a:endParaRPr lang="lt-LT"/>
          </a:p>
        </p:txBody>
      </p:sp>
    </p:spTree>
    <p:extLst>
      <p:ext uri="{BB962C8B-B14F-4D97-AF65-F5344CB8AC3E}">
        <p14:creationId xmlns:p14="http://schemas.microsoft.com/office/powerpoint/2010/main" val="2037644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b="1" dirty="0" smtClean="0"/>
              <a:t>Lietuvos Respublikos</a:t>
            </a:r>
            <a:r>
              <a:rPr lang="lt-LT" sz="1000" b="1" baseline="0" dirty="0" smtClean="0"/>
              <a:t> Prezidentas – šiuo metu Gitanas Nausėda.</a:t>
            </a:r>
          </a:p>
          <a:p>
            <a:r>
              <a:rPr lang="lt-LT" sz="1000" dirty="0" smtClean="0">
                <a:effectLst/>
              </a:rPr>
              <a:t>Prezidentas yra Vyriausiasis valstybės ginkluotųjų pajėgų vadas. Jis vadovauja Valstybės gynybos tarybai. Suteikia aukščiausius karinius laipsnius.</a:t>
            </a:r>
          </a:p>
          <a:p>
            <a:r>
              <a:rPr lang="lt-LT" sz="1000" dirty="0" smtClean="0">
                <a:effectLst/>
              </a:rPr>
              <a:t>Seimo pritarimu, skiria ir atleidžia kariuomenės vadą ir saugumo tarnybos vadovą</a:t>
            </a:r>
            <a:r>
              <a:rPr lang="lt-LT" sz="1000" baseline="0" dirty="0" smtClean="0">
                <a:effectLst/>
              </a:rPr>
              <a:t> bei vykdo kitas funkcijas.</a:t>
            </a:r>
          </a:p>
          <a:p>
            <a:endParaRPr lang="lt-LT" sz="1000" baseline="0" dirty="0" smtClean="0">
              <a:effectLst/>
            </a:endParaRPr>
          </a:p>
          <a:p>
            <a:r>
              <a:rPr lang="lt-LT" sz="1000" b="1" baseline="0" dirty="0" smtClean="0">
                <a:effectLst/>
              </a:rPr>
              <a:t>Krašto apsaugos ministras. Šiuo metu </a:t>
            </a:r>
            <a:r>
              <a:rPr lang="en-US" sz="1000" b="1" baseline="0" dirty="0" smtClean="0">
                <a:effectLst/>
              </a:rPr>
              <a:t>Raimundas </a:t>
            </a:r>
            <a:r>
              <a:rPr lang="en-US" sz="1000" b="1" baseline="0" dirty="0" err="1" smtClean="0">
                <a:effectLst/>
              </a:rPr>
              <a:t>Karoblis</a:t>
            </a:r>
            <a:r>
              <a:rPr lang="lt-LT" sz="1000" b="1" baseline="0" dirty="0" smtClean="0">
                <a:effectLst/>
              </a:rPr>
              <a:t>.</a:t>
            </a:r>
          </a:p>
          <a:p>
            <a:endParaRPr lang="lt-LT" sz="1000" baseline="0" dirty="0" smtClean="0">
              <a:effectLst/>
            </a:endParaRPr>
          </a:p>
          <a:p>
            <a:r>
              <a:rPr lang="lt-LT" sz="1000" b="1" baseline="0" dirty="0" smtClean="0">
                <a:effectLst/>
              </a:rPr>
              <a:t>Lietuvos kariuomenės vadas. Šiuo metu </a:t>
            </a:r>
            <a:r>
              <a:rPr lang="lt-LT" sz="1000" b="1" dirty="0" smtClean="0"/>
              <a:t>gen. mjr. Valdemaras Rupšys</a:t>
            </a:r>
          </a:p>
          <a:p>
            <a:endParaRPr lang="lt-LT" sz="1000" b="1" dirty="0" smtClean="0"/>
          </a:p>
          <a:p>
            <a:r>
              <a:rPr lang="lt-LT" sz="1000" b="1" dirty="0" smtClean="0"/>
              <a:t>Lietuvos karo akademija</a:t>
            </a:r>
            <a:r>
              <a:rPr lang="lt-LT" sz="1000" b="1" baseline="0" dirty="0" smtClean="0"/>
              <a:t> – bus kalbama kitoj skaidrėj.</a:t>
            </a:r>
            <a:endParaRPr lang="lt-LT" sz="1000" b="1" dirty="0" smtClean="0"/>
          </a:p>
          <a:p>
            <a:endParaRPr lang="lt-LT" sz="1000" b="1" dirty="0" smtClean="0"/>
          </a:p>
          <a:p>
            <a:r>
              <a:rPr lang="lt-LT" sz="1000" b="1" dirty="0" smtClean="0"/>
              <a:t>Lietuvos kariuomenės Jungtinis štabas</a:t>
            </a:r>
            <a:r>
              <a:rPr lang="lt-LT" sz="1000" dirty="0" smtClean="0"/>
              <a:t> yra struktūrinis Lietuvos kariuomenės padalinys, pavaldus Lietuvos kariuomenės vadui.</a:t>
            </a:r>
          </a:p>
          <a:p>
            <a:r>
              <a:rPr lang="lt-LT" sz="1000" dirty="0" smtClean="0"/>
              <a:t>Jungtinio štabo paskirtis – užtikrinti veiksmingą operacinį vadovavimą jam pavestoms Lietuvos kariuomenės operacinėms pajėgoms (toliau – operacinės pajėgos) ir efektyvų karinių operacijų įvykdymą.</a:t>
            </a:r>
          </a:p>
          <a:p>
            <a:r>
              <a:rPr lang="lt-LT" sz="1000" b="1" dirty="0" smtClean="0"/>
              <a:t>Jungtinio štabo uždaviniai yra:</a:t>
            </a:r>
          </a:p>
          <a:p>
            <a:pPr marL="171450" indent="-171450">
              <a:buFont typeface="Wingdings" panose="05000000000000000000" pitchFamily="2" charset="2"/>
              <a:buChar char="ü"/>
            </a:pPr>
            <a:r>
              <a:rPr lang="lt-LT" sz="1000" dirty="0" smtClean="0"/>
              <a:t>vadovaujantis strateginės vadovybės sprendimais rengti karinių operacijų planus, vadovauti ir palaikyti karines operacijas Lietuvoje ir užsienyje;</a:t>
            </a:r>
          </a:p>
          <a:p>
            <a:pPr marL="171450" indent="-171450">
              <a:buFont typeface="Wingdings" panose="05000000000000000000" pitchFamily="2" charset="2"/>
              <a:buChar char="ü"/>
            </a:pPr>
            <a:r>
              <a:rPr lang="lt-LT" sz="1000" dirty="0" smtClean="0"/>
              <a:t>vadovaujantis strateginės vadovybės sprendimais planuoti ir vadovauti jungtiniams Lietuvos kariuomenės ir tarptautiniams mokymams;</a:t>
            </a:r>
          </a:p>
          <a:p>
            <a:pPr marL="171450" indent="-171450">
              <a:buFont typeface="Wingdings" panose="05000000000000000000" pitchFamily="2" charset="2"/>
              <a:buChar char="ü"/>
            </a:pPr>
            <a:r>
              <a:rPr lang="lt-LT" sz="1000" dirty="0" smtClean="0"/>
              <a:t>vykdyti Lietuvos kariuomenės pajėgų ir atskirų karinių vienetų veiklos koordinavimą ir kovinės parengties būklės kontrolę;</a:t>
            </a:r>
          </a:p>
          <a:p>
            <a:pPr marL="171450" indent="-171450">
              <a:buFont typeface="Wingdings" panose="05000000000000000000" pitchFamily="2" charset="2"/>
              <a:buChar char="ü"/>
            </a:pPr>
            <a:r>
              <a:rPr lang="lt-LT" sz="1000" dirty="0" smtClean="0"/>
              <a:t>koordinuoti ir kontroliuoti Lietuvos kariuomenės kovinį rengimą; </a:t>
            </a:r>
          </a:p>
          <a:p>
            <a:pPr marL="171450" indent="-171450">
              <a:buFont typeface="Wingdings" panose="05000000000000000000" pitchFamily="2" charset="2"/>
              <a:buChar char="ü"/>
            </a:pPr>
            <a:r>
              <a:rPr lang="lt-LT" sz="1000" dirty="0" smtClean="0"/>
              <a:t>vadovaujantis strateginės vadovybės sprendimais koordinuoti Lietuvos kariuomenės karinių vienetų dalyvavimą karinio bendradarbiavimo programose;</a:t>
            </a:r>
          </a:p>
          <a:p>
            <a:pPr marL="171450" indent="-171450">
              <a:buFont typeface="Wingdings" panose="05000000000000000000" pitchFamily="2" charset="2"/>
              <a:buChar char="ü"/>
            </a:pPr>
            <a:r>
              <a:rPr lang="lt-LT" sz="1000" dirty="0" smtClean="0"/>
              <a:t>rengti Lietuvos kariuomenės jungtinių pajėgų, kariuomenės pajėgų rūšių bei funkcinių sričių doktrinas ir taktikos vadovėlius.</a:t>
            </a:r>
          </a:p>
          <a:p>
            <a:pPr marL="171450" indent="-171450">
              <a:buFont typeface="Wingdings" panose="05000000000000000000" pitchFamily="2" charset="2"/>
              <a:buChar char="ü"/>
            </a:pPr>
            <a:endParaRPr lang="lt-LT" sz="1000" dirty="0" smtClean="0"/>
          </a:p>
          <a:p>
            <a:pPr marL="0" indent="0">
              <a:buFont typeface="Wingdings" panose="05000000000000000000" pitchFamily="2" charset="2"/>
              <a:buNone/>
            </a:pPr>
            <a:r>
              <a:rPr lang="lt-LT" sz="1000" b="1" dirty="0" smtClean="0"/>
              <a:t>Lietuvos didžiojo kunigaikščio Gedimino štabo bataliono pagrindinis uždavinys</a:t>
            </a:r>
            <a:r>
              <a:rPr lang="lt-LT" sz="1000" dirty="0" smtClean="0"/>
              <a:t> - būti pasirengus užtikrinti strateginio lygmens vadaviečių įrengimą ir funkcionavimą nustatytuose operacijų rajonuose. Bataliono kariai taip pat reprezentuoja valstybę ir kariuomenė oficialiuose renginiuose. </a:t>
            </a:r>
          </a:p>
          <a:p>
            <a:pPr marL="0" indent="0">
              <a:buFont typeface="Wingdings" panose="05000000000000000000" pitchFamily="2" charset="2"/>
              <a:buNone/>
            </a:pPr>
            <a:r>
              <a:rPr lang="lt-LT" sz="1000" b="1" dirty="0" smtClean="0"/>
              <a:t>Gedimino štabo batalioną sudaro:</a:t>
            </a:r>
          </a:p>
          <a:p>
            <a:pPr marL="171450" indent="-171450">
              <a:buFont typeface="Wingdings" panose="05000000000000000000" pitchFamily="2" charset="2"/>
              <a:buChar char="ü"/>
            </a:pPr>
            <a:r>
              <a:rPr lang="lt-LT" sz="1000" b="1" dirty="0" smtClean="0"/>
              <a:t>Garbės sargybos kuopą</a:t>
            </a:r>
            <a:r>
              <a:rPr lang="lt-LT" sz="1000" dirty="0" smtClean="0"/>
              <a:t> sudaro aštuoni būriai, per 200 karių. Nuo 2008 m. gruodžio 1 d. kuopoje tarnybą vykdo tik profesinės karo tarnybos kariai. Reprezentuodama Lietuvos valstybę ir kariuomenę, Garbės sargybos kuopa dalyvauja valstybiniuose ir kariniuose ceremonialuose, paraduose Lietuvoje ir už jos ribų, pasitinka aukšto rango Lietuvos Respublikos svečius, dalyvauja kituose protokoliniuose renginiuose. Garbės sargybos kuopa Lietuvoje ir kaimyninėse valstybėse garsėja savo parodomosiomis programomis su ginklais, dar vadinamomis „</a:t>
            </a:r>
            <a:r>
              <a:rPr lang="lt-LT" sz="1000" dirty="0" err="1" smtClean="0"/>
              <a:t>defile</a:t>
            </a:r>
            <a:r>
              <a:rPr lang="lt-LT" sz="1000" dirty="0" smtClean="0"/>
              <a:t>". </a:t>
            </a:r>
          </a:p>
          <a:p>
            <a:pPr marL="171450" indent="-171450">
              <a:buFont typeface="Wingdings" panose="05000000000000000000" pitchFamily="2" charset="2"/>
              <a:buChar char="ü"/>
            </a:pPr>
            <a:r>
              <a:rPr lang="lt-LT" sz="1000" b="1" dirty="0" smtClean="0"/>
              <a:t>Lietuvos kariuomenės orkestras</a:t>
            </a:r>
            <a:r>
              <a:rPr lang="lt-LT" sz="1000" b="0" baseline="0" dirty="0" smtClean="0"/>
              <a:t> </a:t>
            </a:r>
            <a:r>
              <a:rPr lang="lt-LT" sz="1000" dirty="0" smtClean="0"/>
              <a:t>dalyvauja aukščiausio lygio valstybės svečių sutikimo ceremonijose, iškilminguose valstybiniuose ir Lietuvos kariuomenės ritualuose ir šventėse. </a:t>
            </a:r>
          </a:p>
          <a:p>
            <a:pPr marL="171450" indent="-171450">
              <a:buFont typeface="Wingdings" panose="05000000000000000000" pitchFamily="2" charset="2"/>
              <a:buChar char="ü"/>
            </a:pPr>
            <a:r>
              <a:rPr lang="lt-LT" sz="1000" b="1" dirty="0" smtClean="0"/>
              <a:t>Štabo aprūpinimo kuopa</a:t>
            </a:r>
            <a:r>
              <a:rPr lang="lt-LT" sz="1000" dirty="0" smtClean="0"/>
              <a:t> savo pajėgumais užtikrina Garbės sargybos kuopos ir Lietuvos kariuomenės orkestro aprūpinimą transportu ir kitomis priemonėmis. Kuopa aktyviai dalyvauja ir bendruose karių ir civilių organizuojamuose renginiuose, juose taip pat vykdo aprūpinimo funkcijas.</a:t>
            </a:r>
          </a:p>
          <a:p>
            <a:pPr marL="171450" indent="-171450">
              <a:buFont typeface="Wingdings" panose="05000000000000000000" pitchFamily="2" charset="2"/>
              <a:buChar char="ü"/>
            </a:pPr>
            <a:r>
              <a:rPr lang="lt-LT" sz="1000" b="1" dirty="0" smtClean="0"/>
              <a:t>Perdislokuojamasis ryšių ir informacinių sistemų modulis</a:t>
            </a:r>
            <a:r>
              <a:rPr lang="lt-LT" sz="1000" dirty="0" smtClean="0"/>
              <a:t> teikia mobiliąją vadovavimo ir valdymo proceso paramą ryšių ir informacinėmis sistemomis NATO laikinosioms - perdislokuojamoms vadavietėms.</a:t>
            </a:r>
          </a:p>
          <a:p>
            <a:pPr marL="171450" indent="-171450">
              <a:buFont typeface="Wingdings" panose="05000000000000000000" pitchFamily="2" charset="2"/>
              <a:buChar char="ü"/>
            </a:pPr>
            <a:r>
              <a:rPr lang="lt-LT" sz="1000" b="1" i="0" u="none" dirty="0" smtClean="0"/>
              <a:t>Ryšių kuopos </a:t>
            </a:r>
            <a:r>
              <a:rPr lang="lt-LT" sz="1000" dirty="0" smtClean="0"/>
              <a:t>tikslas - išskleisti radijo, radijo </a:t>
            </a:r>
            <a:r>
              <a:rPr lang="lt-LT" sz="1000" dirty="0" err="1" smtClean="0"/>
              <a:t>relinio</a:t>
            </a:r>
            <a:r>
              <a:rPr lang="lt-LT" sz="1000" dirty="0" smtClean="0"/>
              <a:t> ir laidinio ryšio tinklus ir organizuoti palydovinio ryšio kanalus bei užtikrinti palydovinio ryšio kanalų tarptautinėse operacijose nuolatinę </a:t>
            </a:r>
            <a:r>
              <a:rPr lang="lt-LT" sz="1000" dirty="0" err="1" smtClean="0"/>
              <a:t>stebėseną</a:t>
            </a:r>
            <a:r>
              <a:rPr lang="lt-LT" sz="1000" dirty="0" smtClean="0"/>
              <a:t> ir jų atkūrimo koordinavimą. </a:t>
            </a:r>
          </a:p>
          <a:p>
            <a:pPr marL="0" indent="0">
              <a:buFont typeface="Wingdings" panose="05000000000000000000" pitchFamily="2" charset="2"/>
              <a:buNone/>
            </a:pPr>
            <a:endParaRPr lang="lt-LT" sz="1000" dirty="0" smtClean="0"/>
          </a:p>
          <a:p>
            <a:r>
              <a:rPr lang="lt-LT" sz="1000" b="1" dirty="0" smtClean="0"/>
              <a:t>Karo policija</a:t>
            </a:r>
            <a:r>
              <a:rPr lang="lt-LT" sz="1000" dirty="0" smtClean="0"/>
              <a:t> – Lietuvos Respublikos krašto apsaugos sistemoje veikianti karinės teisėsaugos institucija, Lietuvos kariuomenės dalis. </a:t>
            </a:r>
          </a:p>
          <a:p>
            <a:r>
              <a:rPr lang="lt-LT" sz="1000" dirty="0" smtClean="0"/>
              <a:t>Karo policija tiesiogiai pavaldi Kariuomenės vadui.</a:t>
            </a:r>
          </a:p>
          <a:p>
            <a:r>
              <a:rPr lang="lt-LT" sz="1000" b="1" dirty="0" smtClean="0"/>
              <a:t>Pagrindiniai karo policijos uždaviniai</a:t>
            </a:r>
            <a:r>
              <a:rPr lang="lt-LT" sz="1000" dirty="0" smtClean="0"/>
              <a:t> yra nusikaltimų bei kitų teisės pažeidimų prevencija, jų atskleidimas ir tyrimas, tvarkos ir drausmės karinėse teritorijose ir kariuomenėje palaikymas, karinio transporto eismo saugumo priežiūra.</a:t>
            </a:r>
          </a:p>
          <a:p>
            <a:pPr marL="0" indent="0">
              <a:buFont typeface="Wingdings" panose="05000000000000000000" pitchFamily="2" charset="2"/>
              <a:buNone/>
            </a:pPr>
            <a:endParaRPr lang="lt-LT" sz="1000" dirty="0" smtClean="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lt-LT" sz="1000" b="1" dirty="0" smtClean="0"/>
              <a:t>Apie sausumo, oro, jūrų bei specialiųjų operacijų pajėgas kalbėsime vėliau, tai trumpai tik apie Logistikos valdybą</a:t>
            </a:r>
            <a:r>
              <a:rPr lang="lt-LT" sz="1000" b="1" baseline="0" dirty="0" smtClean="0"/>
              <a:t> ir Mokymo doktrinų valdybą.</a:t>
            </a:r>
            <a:endParaRPr lang="lt-LT" sz="1000" b="1" dirty="0" smtClean="0"/>
          </a:p>
          <a:p>
            <a:pPr marL="0" indent="0">
              <a:buFont typeface="Wingdings" panose="05000000000000000000" pitchFamily="2" charset="2"/>
              <a:buNone/>
            </a:pPr>
            <a:endParaRPr lang="lt-LT" sz="1000" dirty="0" smtClean="0"/>
          </a:p>
          <a:p>
            <a:r>
              <a:rPr lang="lt-LT" sz="1000" b="1" dirty="0" smtClean="0"/>
              <a:t>Logistikos valdybos šūkis - </a:t>
            </a:r>
            <a:r>
              <a:rPr lang="lt-LT" sz="1000" b="1" i="1" dirty="0" smtClean="0"/>
              <a:t>Mūsų parama bendriems tikslams pasiekti!</a:t>
            </a:r>
            <a:endParaRPr lang="lt-LT" sz="1000" b="1" dirty="0" smtClean="0"/>
          </a:p>
          <a:p>
            <a:r>
              <a:rPr lang="lt-LT" sz="1000" dirty="0" smtClean="0"/>
              <a:t>Logistikos valdyba yra viena jauniausių Lietuvos kariuomenės šeimos narių. Į dešimtąjį savo gyvavimo laikotarpį įžengusios pajėgos gali drąsiai pasigirti tuo, kad ganėtinai užaugo ir patobulėjo vykdydami savo pagrindinį tikslą - efektyviai rengti ir palaikyti logistinius pajėgumus, kurie užtikrintų Krašto apsaugos sistemos institucijų ir jų padalinių logistinį aprūpinimą ir paramą Lietuvoje ir už jos ribų.</a:t>
            </a:r>
          </a:p>
          <a:p>
            <a:r>
              <a:rPr lang="lt-LT" sz="1000" dirty="0" smtClean="0"/>
              <a:t>Logistika, gal ir nematoma, bet gyvybiškai svarbi. Vienas Logistikos valdybai vadovavusių aukštų karininkų, lygindamas Lietuvos kariuomenę su gyvu organizmu, logistiką prilygino plaučiams - gyvybiškai svarbias funkcijas atliekančiam organui.</a:t>
            </a:r>
          </a:p>
          <a:p>
            <a:r>
              <a:rPr lang="lt-LT" sz="1000" dirty="0" smtClean="0"/>
              <a:t>Logistikos valdybai skiriamos tokios </a:t>
            </a:r>
            <a:r>
              <a:rPr lang="lt-LT" sz="1000" b="1" dirty="0" smtClean="0"/>
              <a:t>užduotys</a:t>
            </a:r>
            <a:r>
              <a:rPr lang="lt-LT" sz="1000" dirty="0" smtClean="0"/>
              <a:t> kaip bendra logistinė parama Lietuvos kariuomenės operacijoms, vykstančioms Lietuvoje ar už jos ribų, lauko paslaugų ar NATO paskirtų karinių vienetų pajėgumų plėtra. Taip pat nepamirštamas tiekimo grandinės "nuo sandėlio iki kario" užtikrinimas, tiekiant prekes ir paslaugas Krašto apsaugos sistemos padaliniams.</a:t>
            </a:r>
          </a:p>
          <a:p>
            <a:endParaRPr lang="lt-LT" sz="1000" dirty="0" smtClean="0"/>
          </a:p>
          <a:p>
            <a:r>
              <a:rPr lang="lt-LT" sz="1000" b="1" dirty="0" smtClean="0"/>
              <a:t>Lietuvos kariuomenės Mokymo ir doktrinų valdyba (MDV) – bus kalbama kitoj skaidrėj.</a:t>
            </a:r>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a:t>
            </a:fld>
            <a:endParaRPr lang="lt-LT"/>
          </a:p>
        </p:txBody>
      </p:sp>
    </p:spTree>
    <p:extLst>
      <p:ext uri="{BB962C8B-B14F-4D97-AF65-F5344CB8AC3E}">
        <p14:creationId xmlns:p14="http://schemas.microsoft.com/office/powerpoint/2010/main" val="8786526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20</a:t>
            </a:fld>
            <a:endParaRPr lang="lt-LT"/>
          </a:p>
        </p:txBody>
      </p:sp>
    </p:spTree>
    <p:extLst>
      <p:ext uri="{BB962C8B-B14F-4D97-AF65-F5344CB8AC3E}">
        <p14:creationId xmlns:p14="http://schemas.microsoft.com/office/powerpoint/2010/main" val="21089023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21</a:t>
            </a:fld>
            <a:endParaRPr lang="lt-LT"/>
          </a:p>
        </p:txBody>
      </p:sp>
    </p:spTree>
    <p:extLst>
      <p:ext uri="{BB962C8B-B14F-4D97-AF65-F5344CB8AC3E}">
        <p14:creationId xmlns:p14="http://schemas.microsoft.com/office/powerpoint/2010/main" val="30444620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dirty="0" smtClean="0"/>
              <a:t>Sausumos pajėgų kariai su savo ginkluote.</a:t>
            </a:r>
          </a:p>
          <a:p>
            <a:r>
              <a:rPr lang="lt-LT" sz="1000" b="1" dirty="0" smtClean="0"/>
              <a:t>1</a:t>
            </a:r>
            <a:r>
              <a:rPr lang="lt-LT" sz="1000" b="1" baseline="0" dirty="0" smtClean="0"/>
              <a:t> nuotraukoje </a:t>
            </a:r>
            <a:r>
              <a:rPr lang="lt-LT" sz="1000" baseline="0" dirty="0" smtClean="0"/>
              <a:t>karys su </a:t>
            </a:r>
            <a:r>
              <a:rPr lang="lt-LT" sz="1000" b="1" baseline="0" dirty="0" smtClean="0"/>
              <a:t>automatiniu šautuvu G-36</a:t>
            </a:r>
          </a:p>
          <a:p>
            <a:r>
              <a:rPr lang="lt-LT" sz="1000" dirty="0" smtClean="0"/>
              <a:t>Automatinis šautuvas G-36 sukurtas paskutinio XX a. 10 dešimtmečio pradžioje „</a:t>
            </a:r>
            <a:r>
              <a:rPr lang="lt-LT" sz="1000" dirty="0" err="1" smtClean="0"/>
              <a:t>Heckler</a:t>
            </a:r>
            <a:r>
              <a:rPr lang="lt-LT" sz="1000" dirty="0" smtClean="0"/>
              <a:t>&amp; </a:t>
            </a:r>
            <a:r>
              <a:rPr lang="lt-LT" sz="1000" dirty="0" err="1" smtClean="0"/>
              <a:t>Koch</a:t>
            </a:r>
            <a:r>
              <a:rPr lang="lt-LT" sz="1000" dirty="0" smtClean="0"/>
              <a:t>” (Vokietijoje) ir pradėtas naudoti Vokietijos kariuomenėje 1995 m. Šis ginklas yra vienas iš moderniausių šiuo metu naudojamų automatinių šautuvų. Jis yra lengvas, patikimas ir ergonomiškas. Naudojamas Vokietijos, Ispanijos, JAV ir kitų šalių ginkluotosiose pajėgose. </a:t>
            </a:r>
            <a:br>
              <a:rPr lang="lt-LT" sz="1000" dirty="0" smtClean="0"/>
            </a:br>
            <a:r>
              <a:rPr lang="lt-LT" sz="1000" dirty="0" smtClean="0"/>
              <a:t>„</a:t>
            </a:r>
            <a:r>
              <a:rPr lang="lt-LT" sz="1000" dirty="0" err="1" smtClean="0"/>
              <a:t>Heckler&amp;Koch</a:t>
            </a:r>
            <a:r>
              <a:rPr lang="lt-LT" sz="1000" dirty="0" smtClean="0"/>
              <a:t>” atsisakė ankstesniuose ginkluose naudoto pusiau laisvos spynos veikimo principo, naudojant ritinėlius. Vietoj to buvo panaudotas dujų nuvedimas iš vamzdžio, esant trumpam stūmoklio judesio momentui, spynai uždaryti naudojant ne ritinėlius, o užkabas, užsikabinančias už uokso pasisukus spynai. Kad ginklas būtų lengvesnis, daugiausia naudotos polimerinės medžiagos, net uoksas ir spynos rėmas pagaminti iš polimerų su plieno intarpais. Ginklas užtaisomas iš plastikinių dėžutės pavidalo permatomų dėtuvių (tai suteikia galimybę matyti, kiek šovinių yra likę dėtuvėje). Smogiamasis-paleidžiamasis mechanizmas sutalpintas į vieną atskirą bloką, prijungtą prie ginklo kaiščiais. Šaudant parako suodžiai nepatenka į izoliuotą nuo dujų nuvedimo mechanizmo uoksą, ir jis neužsiteršia, tai mažina ginklo užsikirtimo galimybę. Automatinis šautuvas G-36 gali šaudyti pavieniais šūviais, automatine ugnimi ir trumpomis fiksuotomis papliūpomis, jei keitiklio mechanizmas yra pritaikomas tokiam šaudymo režimui. Ginklo buožė yra rėmo pavidalo, nulenkiama į dešinę. Ji taip pat pagaminta iš plastiko. Automatinio šautuvo viršuje įtaisyta rankena, naudojama ginklui pernešti. Taip pat ji atlieka ir kitas svarbias funkcijas – saugo optinius taikymosi prietaisus nuo numušimo ir naudojama naktinio matymo prietaisams tvirtinti. </a:t>
            </a:r>
            <a:br>
              <a:rPr lang="lt-LT" sz="1000" dirty="0" smtClean="0"/>
            </a:br>
            <a:r>
              <a:rPr lang="lt-LT" sz="1000" dirty="0" smtClean="0"/>
              <a:t>Standartinis G-36 turi du taikymosi prietaisus – 3,5 karto didinantį optinį ir </a:t>
            </a:r>
            <a:r>
              <a:rPr lang="lt-LT" sz="1000" dirty="0" err="1" smtClean="0"/>
              <a:t>kolimatorinį</a:t>
            </a:r>
            <a:r>
              <a:rPr lang="lt-LT" sz="1000" dirty="0" smtClean="0"/>
              <a:t>. Prie šio ginklo taip pat galima tvirtinti </a:t>
            </a:r>
            <a:r>
              <a:rPr lang="lt-LT" sz="1000" dirty="0" err="1" smtClean="0"/>
              <a:t>povamzdinį</a:t>
            </a:r>
            <a:r>
              <a:rPr lang="lt-LT" sz="1000" dirty="0" smtClean="0"/>
              <a:t> granatsvaidį AG-G36. Be standartinio G-36 modelio, gaminamas ir sutrumpintas šio ginklo variantas G-36K. Automatinis šautuvas G-36 yra skirtas priešo gyvajai jėgai ir nešarvuotai technikai naikinti.</a:t>
            </a:r>
          </a:p>
          <a:p>
            <a:r>
              <a:rPr lang="lt-LT" sz="1000" b="1" dirty="0" smtClean="0"/>
              <a:t>TAKTINIAI-TECHNINIAI DUOMENYS</a:t>
            </a:r>
            <a:endParaRPr lang="lt-LT" sz="1000" dirty="0" smtClean="0"/>
          </a:p>
          <a:p>
            <a:r>
              <a:rPr lang="lt-LT" sz="1000" dirty="0" smtClean="0"/>
              <a:t>Kalibras: 5,56 mm </a:t>
            </a:r>
          </a:p>
          <a:p>
            <a:r>
              <a:rPr lang="lt-LT" sz="1000" dirty="0" smtClean="0"/>
              <a:t>Šovinys: 5,56 x 45 mm </a:t>
            </a:r>
          </a:p>
          <a:p>
            <a:r>
              <a:rPr lang="lt-LT" sz="1000" dirty="0" smtClean="0"/>
              <a:t>Svoris (neužtaisyto): 3,37 kg; 3,3 kg (G-36K) </a:t>
            </a:r>
          </a:p>
          <a:p>
            <a:r>
              <a:rPr lang="lt-LT" sz="1000" dirty="0" smtClean="0"/>
              <a:t>Ilgis su atlenkta buože: 998 mm; 860 mm (G-36K) </a:t>
            </a:r>
          </a:p>
          <a:p>
            <a:r>
              <a:rPr lang="lt-LT" sz="1000" dirty="0" smtClean="0"/>
              <a:t>Ilgis su užlenkta buože: 756 mm; 615 mm (G-36K) </a:t>
            </a:r>
          </a:p>
          <a:p>
            <a:r>
              <a:rPr lang="lt-LT" sz="1000" dirty="0" smtClean="0"/>
              <a:t>Vamzdžio ilgis: 480 mm; 320 mm (G-36K) </a:t>
            </a:r>
          </a:p>
          <a:p>
            <a:r>
              <a:rPr lang="lt-LT" sz="1000" dirty="0" smtClean="0"/>
              <a:t>Dėtuvės talpa: 30 šovinių </a:t>
            </a:r>
          </a:p>
          <a:p>
            <a:r>
              <a:rPr lang="lt-LT" sz="1000" dirty="0" err="1" smtClean="0"/>
              <a:t>Greitošauda</a:t>
            </a:r>
            <a:r>
              <a:rPr lang="lt-LT" sz="1000" dirty="0" smtClean="0"/>
              <a:t>: 750 </a:t>
            </a:r>
            <a:r>
              <a:rPr lang="lt-LT" sz="1000" dirty="0" err="1" smtClean="0"/>
              <a:t>šūv</a:t>
            </a:r>
            <a:r>
              <a:rPr lang="lt-LT" sz="1000" dirty="0" smtClean="0"/>
              <a:t>./min. </a:t>
            </a:r>
            <a:endParaRPr lang="lt-LT" sz="1000" baseline="0" dirty="0" smtClean="0"/>
          </a:p>
          <a:p>
            <a:endParaRPr lang="lt-LT" sz="1000" baseline="0" dirty="0" smtClean="0"/>
          </a:p>
          <a:p>
            <a:r>
              <a:rPr lang="lt-LT" sz="1000" b="1" baseline="0" dirty="0" smtClean="0"/>
              <a:t>2 nuotraukoje </a:t>
            </a:r>
            <a:r>
              <a:rPr lang="lt-LT" sz="1000" baseline="0" dirty="0" smtClean="0"/>
              <a:t>kariai šaudo su granatsvaidžiu </a:t>
            </a:r>
            <a:r>
              <a:rPr lang="lt-LT" sz="1000" b="1" baseline="0" dirty="0" err="1" smtClean="0"/>
              <a:t>Carl</a:t>
            </a:r>
            <a:r>
              <a:rPr lang="lt-LT" sz="1000" b="1" baseline="0" dirty="0" smtClean="0"/>
              <a:t> </a:t>
            </a:r>
            <a:r>
              <a:rPr lang="lt-LT" sz="1000" b="1" baseline="0" dirty="0" err="1" smtClean="0"/>
              <a:t>Gustaf</a:t>
            </a:r>
            <a:r>
              <a:rPr lang="lt-LT" sz="1000" baseline="0" dirty="0" smtClean="0"/>
              <a:t>. </a:t>
            </a:r>
            <a:r>
              <a:rPr lang="lt-LT" sz="1000" dirty="0" err="1" smtClean="0"/>
              <a:t>Carl</a:t>
            </a:r>
            <a:r>
              <a:rPr lang="lt-LT" sz="1000" dirty="0" smtClean="0"/>
              <a:t> </a:t>
            </a:r>
            <a:r>
              <a:rPr lang="lt-LT" sz="1000" dirty="0" err="1" smtClean="0"/>
              <a:t>Gustaf</a:t>
            </a:r>
            <a:r>
              <a:rPr lang="lt-LT" sz="1000" dirty="0" smtClean="0"/>
              <a:t>” yra pėstininkų skyriaus ginklas. Ginklas skirtas priešo šarvuotai technikai, gyvajai jėgai ir lengviems </a:t>
            </a:r>
            <a:r>
              <a:rPr lang="lt-LT" sz="1000" dirty="0" err="1" smtClean="0"/>
              <a:t>fortifikaciniams</a:t>
            </a:r>
            <a:r>
              <a:rPr lang="lt-LT" sz="1000" dirty="0" smtClean="0"/>
              <a:t> įrenginiams naikinti. „</a:t>
            </a:r>
            <a:r>
              <a:rPr lang="lt-LT" sz="1000" dirty="0" err="1" smtClean="0"/>
              <a:t>Carl</a:t>
            </a:r>
            <a:r>
              <a:rPr lang="lt-LT" sz="1000" dirty="0" smtClean="0"/>
              <a:t> </a:t>
            </a:r>
            <a:r>
              <a:rPr lang="lt-LT" sz="1000" dirty="0" err="1" smtClean="0"/>
              <a:t>Gustaf</a:t>
            </a:r>
            <a:r>
              <a:rPr lang="lt-LT" sz="1000" dirty="0" smtClean="0"/>
              <a:t>” prieštankiniai granatsvaidžiai naudojami Švedijos, JAV, Vokietijos Norvegijos, Olandijos, Australijos, Austrijos, Danijos, Kanados ir kai kurių kitų šalių kariuomenėse.</a:t>
            </a:r>
          </a:p>
          <a:p>
            <a:r>
              <a:rPr lang="lt-LT" sz="1000" dirty="0" smtClean="0"/>
              <a:t>Ginklas pavadintas Švedijos karaliaus, žymaus karvedžio Karlo Gustavo garbei. „</a:t>
            </a:r>
            <a:r>
              <a:rPr lang="lt-LT" sz="1000" dirty="0" err="1" smtClean="0"/>
              <a:t>Carl</a:t>
            </a:r>
            <a:r>
              <a:rPr lang="lt-LT" sz="1000" dirty="0" smtClean="0"/>
              <a:t> </a:t>
            </a:r>
            <a:r>
              <a:rPr lang="lt-LT" sz="1000" dirty="0" err="1" smtClean="0"/>
              <a:t>Gustaf</a:t>
            </a:r>
            <a:r>
              <a:rPr lang="lt-LT" sz="1000" dirty="0" smtClean="0"/>
              <a:t>” yra trumpo nuotolio nešiojamasis prieštankinis ginklas. Šis ginklas pranoko visus savo meto analogus šūvio nuotoliu. Tai buvo pasiekta įdiegus graižtvinį vamzdį. Ginklo privalumas – palyginti platus įvairios paskirties šaudmenų pasirinkimas. 1964 m. ginklas buvo modifikuotas ir pavadintas „</a:t>
            </a:r>
            <a:r>
              <a:rPr lang="lt-LT" sz="1000" dirty="0" err="1" smtClean="0"/>
              <a:t>Carl</a:t>
            </a:r>
            <a:r>
              <a:rPr lang="lt-LT" sz="1000" dirty="0" smtClean="0"/>
              <a:t> </a:t>
            </a:r>
            <a:r>
              <a:rPr lang="lt-LT" sz="1000" dirty="0" err="1" smtClean="0"/>
              <a:t>Gustaf</a:t>
            </a:r>
            <a:r>
              <a:rPr lang="lt-LT" sz="1000" dirty="0" smtClean="0"/>
              <a:t>” M-2. „</a:t>
            </a:r>
            <a:r>
              <a:rPr lang="lt-LT" sz="1000" dirty="0" err="1" smtClean="0"/>
              <a:t>Carl</a:t>
            </a:r>
            <a:r>
              <a:rPr lang="lt-LT" sz="1000" dirty="0" smtClean="0"/>
              <a:t> </a:t>
            </a:r>
            <a:r>
              <a:rPr lang="lt-LT" sz="1000" dirty="0" err="1" smtClean="0"/>
              <a:t>Gustaf</a:t>
            </a:r>
            <a:r>
              <a:rPr lang="lt-LT" sz="1000" dirty="0" smtClean="0"/>
              <a:t>” aptarnauti reikalingi du kariai, šaulys ir </a:t>
            </a:r>
            <a:r>
              <a:rPr lang="lt-LT" sz="1000" dirty="0" err="1" smtClean="0"/>
              <a:t>užtaisinėtojas</a:t>
            </a:r>
            <a:r>
              <a:rPr lang="lt-LT" sz="1000" dirty="0" smtClean="0"/>
              <a:t>. Ginklas užtaisomas per vamzdžio galinę dalį. „</a:t>
            </a:r>
            <a:r>
              <a:rPr lang="lt-LT" sz="1000" dirty="0" err="1" smtClean="0"/>
              <a:t>Carl</a:t>
            </a:r>
            <a:r>
              <a:rPr lang="lt-LT" sz="1000" dirty="0" smtClean="0"/>
              <a:t> </a:t>
            </a:r>
            <a:r>
              <a:rPr lang="lt-LT" sz="1000" dirty="0" err="1" smtClean="0"/>
              <a:t>Gustaf</a:t>
            </a:r>
            <a:r>
              <a:rPr lang="lt-LT" sz="1000" dirty="0" smtClean="0"/>
              <a:t>” turi atidaromą vamzdžio galą su reaktyvine tūta (per kurią šūvio metu išeina parako dujos), jį atidarius įstatomas šaudmuo. Visų tipų šaudmenys, be kovinės dalies, turi aliuminio tūtą su plastikiniu dugnu, kuris šūvio metu išmušamas, ir parako dujų perteklius gali išeiti lauk per reaktyvinę tūtą. Ginklas turi dvi </a:t>
            </a:r>
            <a:r>
              <a:rPr lang="lt-LT" sz="1000" dirty="0" err="1" smtClean="0"/>
              <a:t>pistoletines</a:t>
            </a:r>
            <a:r>
              <a:rPr lang="lt-LT" sz="1000" dirty="0" smtClean="0"/>
              <a:t> rankenas. Viena (su paleidžiamuoju mechanizmu) skirta ugnies kontrolei, kita – ginklo pusiausvyrai kontroliuoti taikantis, taip pat atramą prie peties. „</a:t>
            </a:r>
            <a:r>
              <a:rPr lang="lt-LT" sz="1000" dirty="0" err="1" smtClean="0"/>
              <a:t>Carl</a:t>
            </a:r>
            <a:r>
              <a:rPr lang="lt-LT" sz="1000" dirty="0" smtClean="0"/>
              <a:t> </a:t>
            </a:r>
            <a:r>
              <a:rPr lang="lt-LT" sz="1000" dirty="0" err="1" smtClean="0"/>
              <a:t>Gustaf</a:t>
            </a:r>
            <a:r>
              <a:rPr lang="lt-LT" sz="1000" dirty="0" smtClean="0"/>
              <a:t>” standartiškai komplektuojamas su trumpu dvikoju stovu, tačiau gali būti ir trikojis. Taip pat ginklo komplekte yra optinis taikiklis. </a:t>
            </a:r>
          </a:p>
          <a:p>
            <a:r>
              <a:rPr lang="lt-LT" sz="1000" b="1" dirty="0" smtClean="0"/>
              <a:t>TAKTINIAI-TECHNINIAI DUOMENYS</a:t>
            </a:r>
            <a:endParaRPr lang="lt-LT" sz="1000" dirty="0" smtClean="0"/>
          </a:p>
          <a:p>
            <a:r>
              <a:rPr lang="lt-LT" sz="1000" dirty="0" smtClean="0"/>
              <a:t>Kalibras:</a:t>
            </a:r>
            <a:r>
              <a:rPr lang="lt-LT" sz="1000" baseline="0" dirty="0" smtClean="0"/>
              <a:t> </a:t>
            </a:r>
            <a:r>
              <a:rPr lang="lt-LT" sz="1000" dirty="0" smtClean="0"/>
              <a:t>84 mm</a:t>
            </a:r>
          </a:p>
          <a:p>
            <a:r>
              <a:rPr lang="lt-LT" sz="1000" dirty="0" smtClean="0"/>
              <a:t>Ginklo svoris:</a:t>
            </a:r>
            <a:r>
              <a:rPr lang="lt-LT" sz="1000" baseline="0" dirty="0" smtClean="0"/>
              <a:t> </a:t>
            </a:r>
            <a:r>
              <a:rPr lang="lt-LT" sz="1000" dirty="0" smtClean="0"/>
              <a:t>(M-2)14,2 kg, (M-3) 8,5 kg</a:t>
            </a:r>
          </a:p>
          <a:p>
            <a:r>
              <a:rPr lang="lt-LT" sz="1000" dirty="0" smtClean="0"/>
              <a:t>Optinio taikiklio svoris:</a:t>
            </a:r>
            <a:r>
              <a:rPr lang="lt-LT" sz="1000" baseline="0" dirty="0" smtClean="0"/>
              <a:t> </a:t>
            </a:r>
            <a:r>
              <a:rPr lang="lt-LT" sz="1000" dirty="0" smtClean="0"/>
              <a:t>(M-2)1,1 kg, (M-3) 0,7 kg</a:t>
            </a:r>
          </a:p>
          <a:p>
            <a:r>
              <a:rPr lang="lt-LT" sz="1000" dirty="0" smtClean="0"/>
              <a:t>Įrankių maišelio svoris:</a:t>
            </a:r>
            <a:r>
              <a:rPr lang="lt-LT" sz="1000" baseline="0" dirty="0" smtClean="0"/>
              <a:t> </a:t>
            </a:r>
            <a:r>
              <a:rPr lang="lt-LT" sz="1000" dirty="0" smtClean="0"/>
              <a:t>3,0 kg</a:t>
            </a:r>
          </a:p>
          <a:p>
            <a:r>
              <a:rPr lang="lt-LT" sz="1000" dirty="0" smtClean="0"/>
              <a:t>Ginklo komplekto svoris:</a:t>
            </a:r>
            <a:r>
              <a:rPr lang="lt-LT" sz="1000" baseline="0" dirty="0" smtClean="0"/>
              <a:t> </a:t>
            </a:r>
            <a:r>
              <a:rPr lang="lt-LT" sz="1000" dirty="0" smtClean="0"/>
              <a:t>(M-2)16,6 kg, (M-3) 9,7 kg</a:t>
            </a:r>
          </a:p>
          <a:p>
            <a:r>
              <a:rPr lang="lt-LT" sz="1000" dirty="0" smtClean="0"/>
              <a:t>Transportavimo dėžė (tuščia):</a:t>
            </a:r>
            <a:r>
              <a:rPr lang="lt-LT" sz="1000" baseline="0" dirty="0" smtClean="0"/>
              <a:t> </a:t>
            </a:r>
            <a:r>
              <a:rPr lang="lt-LT" sz="1000" dirty="0" smtClean="0"/>
              <a:t>(M-2)12,0 kg, (M-3) 8,6 kg</a:t>
            </a:r>
          </a:p>
          <a:p>
            <a:r>
              <a:rPr lang="lt-LT" sz="1000" dirty="0" smtClean="0"/>
              <a:t>Ginklas su transportavimo dėže:</a:t>
            </a:r>
            <a:r>
              <a:rPr lang="lt-LT" sz="1000" baseline="0" dirty="0" smtClean="0"/>
              <a:t> </a:t>
            </a:r>
            <a:r>
              <a:rPr lang="lt-LT" sz="1000" dirty="0" smtClean="0"/>
              <a:t>(M-2)31,6 kg, (M-3) 21,5 kg</a:t>
            </a:r>
          </a:p>
          <a:p>
            <a:r>
              <a:rPr lang="lt-LT" sz="1000" dirty="0" smtClean="0"/>
              <a:t>Ilgis:</a:t>
            </a:r>
            <a:r>
              <a:rPr lang="lt-LT" sz="1000" baseline="0" dirty="0" smtClean="0"/>
              <a:t> </a:t>
            </a:r>
            <a:r>
              <a:rPr lang="lt-LT" sz="1000" dirty="0" smtClean="0"/>
              <a:t>(M-2)113 cm, (M-3)106 cm</a:t>
            </a:r>
          </a:p>
          <a:p>
            <a:r>
              <a:rPr lang="lt-LT" sz="1000" dirty="0" smtClean="0"/>
              <a:t>Graižtvos:</a:t>
            </a:r>
            <a:r>
              <a:rPr lang="lt-LT" sz="1000" baseline="0" dirty="0" smtClean="0"/>
              <a:t> </a:t>
            </a:r>
            <a:r>
              <a:rPr lang="lt-LT" sz="1000" dirty="0" smtClean="0"/>
              <a:t>24</a:t>
            </a:r>
          </a:p>
          <a:p>
            <a:r>
              <a:rPr lang="lt-LT" sz="1000" dirty="0" smtClean="0"/>
              <a:t>Galimi taikymosi įtaisai</a:t>
            </a:r>
          </a:p>
          <a:p>
            <a:r>
              <a:rPr lang="lt-LT" sz="1000" dirty="0" smtClean="0"/>
              <a:t>Optinis arba mechaninis ir naktinio matymo</a:t>
            </a:r>
          </a:p>
          <a:p>
            <a:r>
              <a:rPr lang="lt-LT" sz="1000" dirty="0" smtClean="0"/>
              <a:t>Šūvių skaičius per minutę:</a:t>
            </a:r>
            <a:r>
              <a:rPr lang="lt-LT" sz="1000" baseline="0" dirty="0" smtClean="0"/>
              <a:t> </a:t>
            </a:r>
            <a:r>
              <a:rPr lang="lt-LT" sz="1000" dirty="0" smtClean="0"/>
              <a:t>4-5</a:t>
            </a:r>
          </a:p>
          <a:p>
            <a:endParaRPr lang="lt-LT" sz="1000" baseline="0" dirty="0" smtClean="0"/>
          </a:p>
          <a:p>
            <a:r>
              <a:rPr lang="lt-LT" sz="1000" b="1" baseline="0" dirty="0" smtClean="0"/>
              <a:t>3 nuotraukoje </a:t>
            </a:r>
            <a:r>
              <a:rPr lang="lt-LT" sz="1000" baseline="0" dirty="0" smtClean="0"/>
              <a:t>kariai šaudo iš sunkiojo minosvaidžio.</a:t>
            </a:r>
          </a:p>
          <a:p>
            <a:r>
              <a:rPr lang="lt-LT" sz="1000" b="1" dirty="0" smtClean="0"/>
              <a:t>Sunkieji 120 mm minosvaidžiai</a:t>
            </a:r>
          </a:p>
          <a:p>
            <a:r>
              <a:rPr lang="lt-LT" sz="1000" dirty="0" smtClean="0"/>
              <a:t>Sunkusis 120 mm minosvaidis yra bataliono netiesioginės ugnies palaikymo ginklas, skirtas pėstininkų padaliniams paremti. Sunkiojo minosvaidžio funkcijos – naikinti priešo karius ir slopinti ugnies priemones (išdėstytas atvirai arba paslėptas priedangose), t. y. slopinti priešo ugnies priemones, išdėstytas priešingose šlaitų pusėse, giliuose kloniuose, tarpekliuose ir miškuose, naikinti (slopinti) minosvaidžių baterijas, matomas ir nematomas, išdėstytas dažniausiai priešingose šlaitų pusėse, tarpekliuose, lengvose priedangose. Taip pat kovoti su priešo artilerijos baterijomis, išsidėsčiusiomis arti už priešo gynybinės linijos, apkasų, tranšėjų, griauti (ardyti) susisiekimo eigas ir lengvus medžio ir žemės statinius, daryti perėjimus vielų užtvarose, lydėti šaulius, atremti priešo atakas ir kontratakas. </a:t>
            </a:r>
          </a:p>
          <a:p>
            <a:r>
              <a:rPr lang="lt-LT" sz="1000" dirty="0" smtClean="0"/>
              <a:t>Šis ginklas šaudo minomis. Paprastai minosvaidžiai susideda iš taikymosi įtaiso, vamzdžio, dvikojo ar trikojo lafeto (atramos kojelių) ir atraminės plokštės (į ją įstatomas vamzdžio drūtgalys). Užtaisant minosvaidį mina stabilizatoriumi nuleidžiama žemyn į vamzdžio žiotis. Veikiama savo svorio mina šliaužia vamzdžio kanalu žemyn ir, jeigu </a:t>
            </a:r>
            <a:r>
              <a:rPr lang="lt-LT" sz="1000" dirty="0" err="1" smtClean="0"/>
              <a:t>daužiklis</a:t>
            </a:r>
            <a:r>
              <a:rPr lang="lt-LT" sz="1000" dirty="0" smtClean="0"/>
              <a:t> nustatytas standžiai, jis pramuša uždegimo užtaiso kapsulę. Tokiu būdu įvyksta šūvis. Jei </a:t>
            </a:r>
            <a:r>
              <a:rPr lang="lt-LT" sz="1000" dirty="0" err="1" smtClean="0"/>
              <a:t>daužiklio</a:t>
            </a:r>
            <a:r>
              <a:rPr lang="lt-LT" sz="1000" dirty="0" smtClean="0"/>
              <a:t> padėtis laisva – kapsulė pramušama šovimo mechanizmu. Minosvaidis užmaskuojamas uždarose ugnies pozicijose (atvirkštiniai šlaitai, slėniai, gilūs apkasai ir pan.). Atvirose pozicijose minosvaidis statomas tik išimtiniais atvejais, kai kovos aplinkybės reikalauja nedelsiant paleisti ugnį, o vietovėje nėra priedangų. Svarbu teisingai pasirinkti vietą minosvaidžio pozicijai ir ją paruošti. Geriausias gruntas atraminei plokštei pastatyti yra vidutinio kietumo gruntas (juodžemis, priemolis, velėna ir pan.). Statant atraminę plokštę minkštame grunte (byrantis smėlis, pelkė ir pan.) būtinai reikia jį sutvirtinti. Kitaip šaudymo metu nusėda atraminė plokštė, sutrinka taikymas, gali sulūžti minosvaidis. </a:t>
            </a:r>
          </a:p>
          <a:p>
            <a:r>
              <a:rPr lang="lt-LT" sz="1000" dirty="0" smtClean="0"/>
              <a:t>Iš minosvaidžių yra šaudoma trijų pagrindinių tipų minomis: skeveldrinėmis-fugasinėmis, dūminėmis, šviečiamosiomis. Taip pat gali būti naudojamos padegamosios, o mokymo tikslais – mokomosios minos. Fugasinės minos naikina priešo gyvąją jėgą ir </a:t>
            </a:r>
            <a:r>
              <a:rPr lang="lt-LT" sz="1000" dirty="0" err="1" smtClean="0"/>
              <a:t>fortifikacinius</a:t>
            </a:r>
            <a:r>
              <a:rPr lang="lt-LT" sz="1000" dirty="0" smtClean="0"/>
              <a:t> įtvirtinimus skeveldromis ir sprogimo banga. Dūminėmis minomis sukuriama tirštų dūmų uždanga, kai reikia pridengti savų karių ar technikos perdislokavimą vykstant mūšiui. Šviečiamosios minos skirtos paremti naktinį mūšį ir palengvinti vietovės stebėjimą naktį. Po šūvio užpakalinė korpuso dalis atsiskiria nuo priekinės išmesdama degantį fakelą, kuris paskui nusileidžia su parašiutu. Minos yra žymimos skirtingais indeksais ir spalvomis. Visų tipų minos turi padegamąjį užtaisą ir papildomus šešis </a:t>
            </a:r>
            <a:r>
              <a:rPr lang="lt-LT" sz="1000" dirty="0" err="1" smtClean="0"/>
              <a:t>lygiasvorius</a:t>
            </a:r>
            <a:r>
              <a:rPr lang="lt-LT" sz="1000" dirty="0" smtClean="0"/>
              <a:t> parako maišelius. Padegamasis užtaisas reikalingas minai iššauti, o papildomi parako maišeliai suteikia minai papildomą greitį, priklausomai nuo reikalingo nuotolio. Jie yra tvirtinami ant stabilizatoriaus vamzdelio.</a:t>
            </a:r>
          </a:p>
          <a:p>
            <a:r>
              <a:rPr lang="lt-LT" sz="1000" dirty="0" smtClean="0"/>
              <a:t>Lietuvos kariuomenė turi švediškų M41D, čekiškų M 1982, lenkiškų M38/43, bulgariškų 2B11 ir </a:t>
            </a:r>
            <a:r>
              <a:rPr lang="lt-LT" sz="1000" dirty="0" err="1" smtClean="0"/>
              <a:t>vokiškų</a:t>
            </a:r>
            <a:r>
              <a:rPr lang="lt-LT" sz="1000" dirty="0" smtClean="0"/>
              <a:t> MRS 120-2ZUB „</a:t>
            </a:r>
            <a:r>
              <a:rPr lang="lt-LT" sz="1000" dirty="0" err="1" smtClean="0"/>
              <a:t>Tampella</a:t>
            </a:r>
            <a:r>
              <a:rPr lang="lt-LT" sz="1000" dirty="0" smtClean="0"/>
              <a:t>” sunkiųjų 120 mm minosvaidžių.</a:t>
            </a:r>
          </a:p>
          <a:p>
            <a:r>
              <a:rPr lang="lt-LT" sz="1000" b="1" dirty="0" smtClean="0"/>
              <a:t>TAKTINIAI-TECHNINIAI DUOMENYS</a:t>
            </a:r>
            <a:endParaRPr lang="lt-LT" sz="1000" dirty="0" smtClean="0"/>
          </a:p>
          <a:p>
            <a:r>
              <a:rPr lang="lt-LT" sz="1000" dirty="0" smtClean="0"/>
              <a:t>Kalibras:</a:t>
            </a:r>
            <a:r>
              <a:rPr lang="lt-LT" sz="1000" baseline="0" dirty="0" smtClean="0"/>
              <a:t> </a:t>
            </a:r>
            <a:r>
              <a:rPr lang="lt-LT" sz="1000" dirty="0" smtClean="0"/>
              <a:t>120 mm</a:t>
            </a:r>
          </a:p>
          <a:p>
            <a:r>
              <a:rPr lang="lt-LT" sz="1000" dirty="0" smtClean="0"/>
              <a:t>Ilgis:</a:t>
            </a:r>
            <a:r>
              <a:rPr lang="lt-LT" sz="1000" baseline="0" dirty="0" smtClean="0"/>
              <a:t> </a:t>
            </a:r>
            <a:r>
              <a:rPr lang="lt-LT" sz="1000" dirty="0" smtClean="0"/>
              <a:t>apie 2 m</a:t>
            </a:r>
          </a:p>
          <a:p>
            <a:r>
              <a:rPr lang="lt-LT" sz="1000" dirty="0" smtClean="0"/>
              <a:t>Svoris:</a:t>
            </a:r>
            <a:r>
              <a:rPr lang="lt-LT" sz="1000" baseline="0" dirty="0" smtClean="0"/>
              <a:t> </a:t>
            </a:r>
            <a:r>
              <a:rPr lang="lt-LT" sz="1000" dirty="0" smtClean="0"/>
              <a:t>apie 285 (kovinėje padėtyje).</a:t>
            </a:r>
          </a:p>
          <a:p>
            <a:r>
              <a:rPr lang="lt-LT" sz="1000" dirty="0" err="1" smtClean="0"/>
              <a:t>Greitošauda</a:t>
            </a:r>
            <a:r>
              <a:rPr lang="lt-LT" sz="1000" dirty="0" smtClean="0"/>
              <a:t>:</a:t>
            </a:r>
            <a:r>
              <a:rPr lang="lt-LT" sz="1000" baseline="0" dirty="0" smtClean="0"/>
              <a:t> </a:t>
            </a:r>
            <a:r>
              <a:rPr lang="lt-LT" sz="1000" dirty="0" smtClean="0"/>
              <a:t>apie 15 </a:t>
            </a:r>
            <a:r>
              <a:rPr lang="lt-LT" sz="1000" dirty="0" err="1" smtClean="0"/>
              <a:t>šūv</a:t>
            </a:r>
            <a:r>
              <a:rPr lang="lt-LT" sz="1000" dirty="0" smtClean="0"/>
              <a:t>./min.</a:t>
            </a:r>
          </a:p>
          <a:p>
            <a:r>
              <a:rPr lang="lt-LT" sz="1000" dirty="0" smtClean="0"/>
              <a:t>Minimalus šūvio nuotolis:</a:t>
            </a:r>
            <a:r>
              <a:rPr lang="lt-LT" sz="1000" baseline="0" dirty="0" smtClean="0"/>
              <a:t> </a:t>
            </a:r>
            <a:r>
              <a:rPr lang="lt-LT" sz="1000" dirty="0" smtClean="0"/>
              <a:t>apie 460 m</a:t>
            </a:r>
          </a:p>
          <a:p>
            <a:r>
              <a:rPr lang="lt-LT" sz="1000" dirty="0" smtClean="0"/>
              <a:t>Maksimalus šūvio nuotolis:</a:t>
            </a:r>
            <a:r>
              <a:rPr lang="lt-LT" sz="1000" baseline="0" dirty="0" smtClean="0"/>
              <a:t> </a:t>
            </a:r>
            <a:r>
              <a:rPr lang="lt-LT" sz="1000" dirty="0" smtClean="0"/>
              <a:t>6500 m – 7200 m (priklausomai nuo modelio)</a:t>
            </a:r>
          </a:p>
          <a:p>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22</a:t>
            </a:fld>
            <a:endParaRPr lang="lt-LT"/>
          </a:p>
        </p:txBody>
      </p:sp>
    </p:spTree>
    <p:extLst>
      <p:ext uri="{BB962C8B-B14F-4D97-AF65-F5344CB8AC3E}">
        <p14:creationId xmlns:p14="http://schemas.microsoft.com/office/powerpoint/2010/main" val="29875667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lt-LT" sz="1000" dirty="0" err="1" smtClean="0"/>
              <a:t>Misija</a:t>
            </a:r>
            <a:r>
              <a:rPr lang="en-US" altLang="lt-LT" sz="1000" dirty="0" smtClean="0"/>
              <a:t> –</a:t>
            </a:r>
            <a:r>
              <a:rPr lang="en-US" altLang="lt-LT" sz="1000" dirty="0" err="1" smtClean="0"/>
              <a:t>parengti</a:t>
            </a:r>
            <a:r>
              <a:rPr lang="en-US" altLang="lt-LT" sz="1000" dirty="0" smtClean="0"/>
              <a:t> </a:t>
            </a:r>
            <a:r>
              <a:rPr lang="en-US" altLang="lt-LT" sz="1000" dirty="0" err="1" smtClean="0"/>
              <a:t>karininką</a:t>
            </a:r>
            <a:r>
              <a:rPr lang="en-US" altLang="lt-LT" sz="1000" dirty="0" smtClean="0"/>
              <a:t> </a:t>
            </a:r>
            <a:r>
              <a:rPr lang="en-US" altLang="lt-LT" sz="1000" dirty="0" err="1" smtClean="0"/>
              <a:t>ugdant</a:t>
            </a:r>
            <a:r>
              <a:rPr lang="en-US" altLang="lt-LT" sz="1000" dirty="0" smtClean="0"/>
              <a:t> </a:t>
            </a:r>
            <a:r>
              <a:rPr lang="en-US" altLang="lt-LT" sz="1000" dirty="0" err="1" smtClean="0"/>
              <a:t>jo</a:t>
            </a:r>
            <a:r>
              <a:rPr lang="en-US" altLang="lt-LT" sz="1000" dirty="0" smtClean="0"/>
              <a:t> </a:t>
            </a:r>
            <a:r>
              <a:rPr lang="en-US" altLang="lt-LT" sz="1000" dirty="0" err="1" smtClean="0"/>
              <a:t>lyderio</a:t>
            </a:r>
            <a:r>
              <a:rPr lang="en-US" altLang="lt-LT" sz="1000" dirty="0" smtClean="0"/>
              <a:t> </a:t>
            </a:r>
            <a:r>
              <a:rPr lang="en-US" altLang="lt-LT" sz="1000" dirty="0" err="1" smtClean="0"/>
              <a:t>savybes</a:t>
            </a:r>
            <a:r>
              <a:rPr lang="en-US" altLang="lt-LT" sz="1000" dirty="0" smtClean="0"/>
              <a:t>, </a:t>
            </a:r>
            <a:r>
              <a:rPr lang="en-US" altLang="lt-LT" sz="1000" dirty="0" err="1" smtClean="0"/>
              <a:t>intelektą</a:t>
            </a:r>
            <a:r>
              <a:rPr lang="en-US" altLang="lt-LT" sz="1000" dirty="0" smtClean="0"/>
              <a:t>, </a:t>
            </a:r>
            <a:r>
              <a:rPr lang="en-US" altLang="lt-LT" sz="1000" dirty="0" err="1" smtClean="0"/>
              <a:t>suteikiant</a:t>
            </a:r>
            <a:r>
              <a:rPr lang="en-US" altLang="lt-LT" sz="1000" dirty="0" smtClean="0"/>
              <a:t> </a:t>
            </a:r>
            <a:r>
              <a:rPr lang="en-US" altLang="lt-LT" sz="1000" dirty="0" err="1" smtClean="0"/>
              <a:t>profesinių</a:t>
            </a:r>
            <a:r>
              <a:rPr lang="en-US" altLang="lt-LT" sz="1000" dirty="0" smtClean="0"/>
              <a:t> </a:t>
            </a:r>
            <a:r>
              <a:rPr lang="en-US" altLang="lt-LT" sz="1000" dirty="0" err="1" smtClean="0"/>
              <a:t>žinių</a:t>
            </a:r>
            <a:r>
              <a:rPr lang="en-US" altLang="lt-LT" sz="1000" dirty="0" smtClean="0"/>
              <a:t> </a:t>
            </a:r>
            <a:r>
              <a:rPr lang="en-US" altLang="lt-LT" sz="1000" dirty="0" err="1" smtClean="0"/>
              <a:t>ir</a:t>
            </a:r>
            <a:r>
              <a:rPr lang="en-US" altLang="lt-LT" sz="1000" dirty="0" smtClean="0"/>
              <a:t> </a:t>
            </a:r>
            <a:r>
              <a:rPr lang="en-US" altLang="lt-LT" sz="1000" dirty="0" err="1" smtClean="0"/>
              <a:t>praktinių</a:t>
            </a:r>
            <a:r>
              <a:rPr lang="en-US" altLang="lt-LT" sz="1000" dirty="0" smtClean="0"/>
              <a:t> </a:t>
            </a:r>
            <a:r>
              <a:rPr lang="en-US" altLang="lt-LT" sz="1000" dirty="0" err="1" smtClean="0"/>
              <a:t>įgūdžių</a:t>
            </a:r>
            <a:r>
              <a:rPr lang="en-US" altLang="lt-LT" sz="1000" dirty="0" smtClean="0"/>
              <a:t>, </a:t>
            </a:r>
            <a:r>
              <a:rPr lang="en-US" altLang="lt-LT" sz="1000" dirty="0" err="1" smtClean="0"/>
              <a:t>reikalingų</a:t>
            </a:r>
            <a:r>
              <a:rPr lang="en-US" altLang="lt-LT" sz="1000" dirty="0" smtClean="0"/>
              <a:t> </a:t>
            </a:r>
            <a:r>
              <a:rPr lang="en-US" altLang="lt-LT" sz="1000" dirty="0" err="1" smtClean="0"/>
              <a:t>vadui</a:t>
            </a:r>
            <a:r>
              <a:rPr lang="en-US" altLang="lt-LT" sz="1000" dirty="0" smtClean="0"/>
              <a:t> </a:t>
            </a:r>
            <a:r>
              <a:rPr lang="en-US" altLang="lt-LT" sz="1000" dirty="0" err="1" smtClean="0"/>
              <a:t>Lietuvos</a:t>
            </a:r>
            <a:r>
              <a:rPr lang="en-US" altLang="lt-LT" sz="1000" dirty="0" smtClean="0"/>
              <a:t> </a:t>
            </a:r>
            <a:r>
              <a:rPr lang="en-US" altLang="lt-LT" sz="1000" dirty="0" err="1" smtClean="0"/>
              <a:t>kariuomenėje</a:t>
            </a:r>
            <a:r>
              <a:rPr lang="en-US" altLang="lt-LT" sz="1000" dirty="0" smtClean="0"/>
              <a:t>, – </a:t>
            </a:r>
            <a:r>
              <a:rPr lang="en-US" altLang="lt-LT" sz="1000" dirty="0" err="1" smtClean="0"/>
              <a:t>motyvuotą</a:t>
            </a:r>
            <a:r>
              <a:rPr lang="en-US" altLang="lt-LT" sz="1000" dirty="0" smtClean="0"/>
              <a:t> </a:t>
            </a:r>
            <a:r>
              <a:rPr lang="en-US" altLang="lt-LT" sz="1000" dirty="0" err="1" smtClean="0"/>
              <a:t>ir</a:t>
            </a:r>
            <a:r>
              <a:rPr lang="en-US" altLang="lt-LT" sz="1000" dirty="0" smtClean="0"/>
              <a:t> </a:t>
            </a:r>
            <a:r>
              <a:rPr lang="en-US" altLang="lt-LT" sz="1000" dirty="0" err="1" smtClean="0"/>
              <a:t>pasirengusį</a:t>
            </a:r>
            <a:r>
              <a:rPr lang="en-US" altLang="lt-LT" sz="1000" dirty="0" smtClean="0"/>
              <a:t> </a:t>
            </a:r>
            <a:r>
              <a:rPr lang="en-US" altLang="lt-LT" sz="1000" dirty="0" err="1" smtClean="0"/>
              <a:t>vadovauti</a:t>
            </a:r>
            <a:r>
              <a:rPr lang="en-US" altLang="lt-LT" sz="1000" dirty="0" smtClean="0"/>
              <a:t> </a:t>
            </a:r>
            <a:r>
              <a:rPr lang="en-US" altLang="lt-LT" sz="1000" dirty="0" err="1" smtClean="0"/>
              <a:t>padaliniams</a:t>
            </a:r>
            <a:r>
              <a:rPr lang="en-US" altLang="lt-LT" sz="1000" dirty="0" smtClean="0"/>
              <a:t> </a:t>
            </a:r>
            <a:r>
              <a:rPr lang="en-US" altLang="lt-LT" sz="1000" dirty="0" err="1" smtClean="0"/>
              <a:t>karo</a:t>
            </a:r>
            <a:r>
              <a:rPr lang="en-US" altLang="lt-LT" sz="1000" dirty="0" smtClean="0"/>
              <a:t> </a:t>
            </a:r>
            <a:r>
              <a:rPr lang="en-US" altLang="lt-LT" sz="1000" dirty="0" err="1" smtClean="0"/>
              <a:t>ir</a:t>
            </a:r>
            <a:r>
              <a:rPr lang="en-US" altLang="lt-LT" sz="1000" dirty="0" smtClean="0"/>
              <a:t> </a:t>
            </a:r>
            <a:r>
              <a:rPr lang="en-US" altLang="lt-LT" sz="1000" dirty="0" err="1" smtClean="0"/>
              <a:t>taikos</a:t>
            </a:r>
            <a:r>
              <a:rPr lang="en-US" altLang="lt-LT" sz="1000" dirty="0" smtClean="0"/>
              <a:t> </a:t>
            </a:r>
            <a:r>
              <a:rPr lang="en-US" altLang="lt-LT" sz="1000" dirty="0" err="1" smtClean="0"/>
              <a:t>metu</a:t>
            </a:r>
            <a:r>
              <a:rPr lang="en-US" altLang="lt-LT" sz="1000" dirty="0" smtClean="0"/>
              <a:t> </a:t>
            </a:r>
            <a:r>
              <a:rPr lang="en-US" altLang="lt-LT" sz="1000" dirty="0" err="1" smtClean="0"/>
              <a:t>tarnaujant</a:t>
            </a:r>
            <a:r>
              <a:rPr lang="en-US" altLang="lt-LT" sz="1000" dirty="0" smtClean="0"/>
              <a:t> </a:t>
            </a:r>
            <a:r>
              <a:rPr lang="en-US" altLang="lt-LT" sz="1000" dirty="0" err="1" smtClean="0"/>
              <a:t>Lietuvos</a:t>
            </a:r>
            <a:r>
              <a:rPr lang="en-US" altLang="lt-LT" sz="1000" dirty="0" smtClean="0"/>
              <a:t> </a:t>
            </a:r>
            <a:r>
              <a:rPr lang="en-US" altLang="lt-LT" sz="1000" dirty="0" err="1" smtClean="0"/>
              <a:t>valstybei</a:t>
            </a:r>
            <a:r>
              <a:rPr lang="en-US" altLang="lt-LT" sz="1000" dirty="0" smtClean="0"/>
              <a:t>.</a:t>
            </a:r>
          </a:p>
          <a:p>
            <a:r>
              <a:rPr lang="lt-LT" altLang="lt-LT" sz="1000" dirty="0" smtClean="0"/>
              <a:t>Universitetinės studijos – nuosekliosios studijos, sudarančios sąlygas asmeniui įgyti aukštąjį išsilavinimą ir kvalifikaciją.</a:t>
            </a:r>
          </a:p>
          <a:p>
            <a:r>
              <a:rPr lang="lt-LT" altLang="lt-LT" sz="1000" dirty="0" smtClean="0"/>
              <a:t>Generolo Jono Žemaičio Lietuvos karo akademijoje vykdomos šių pakopų studijos: pirmosios – bakalauro, kurias baigus suteikiamas bakalauro kvalifikacinis laipsnis, antrosios – magistrantūros, kurias baigus suteikiamas magistro kvalifikacinis laipsnis ir nuo 2012 metų pradėtos trečiosios pakopos – doktorantūros studijos.</a:t>
            </a:r>
          </a:p>
          <a:p>
            <a:r>
              <a:rPr lang="lt-LT" altLang="lt-LT" sz="1000" dirty="0" smtClean="0"/>
              <a:t>Kariūnai ir klausytojai Akademijoje studijuoja pagal LKA katedrų parengtas ir nustatyta tvarka patvirtintas studijų programas, kurios įregistruotos Studijų ir mokymo programų registre.</a:t>
            </a:r>
            <a:r>
              <a:rPr lang="en-US" altLang="lt-LT" sz="1000" dirty="0" smtClean="0"/>
              <a:t> </a:t>
            </a:r>
            <a:r>
              <a:rPr lang="en-US" altLang="lt-LT" sz="1000" dirty="0" err="1" smtClean="0"/>
              <a:t>Taip</a:t>
            </a:r>
            <a:r>
              <a:rPr lang="en-US" altLang="lt-LT" sz="1000" dirty="0" smtClean="0"/>
              <a:t> pat </a:t>
            </a:r>
            <a:r>
              <a:rPr lang="en-US" altLang="lt-LT" sz="1000" dirty="0" err="1" smtClean="0"/>
              <a:t>yra</a:t>
            </a:r>
            <a:r>
              <a:rPr lang="en-US" altLang="lt-LT" sz="1000" dirty="0" smtClean="0"/>
              <a:t>  </a:t>
            </a:r>
            <a:r>
              <a:rPr lang="en-US" altLang="lt-LT" sz="1000" dirty="0" err="1" smtClean="0"/>
              <a:t>pagrindinės</a:t>
            </a:r>
            <a:r>
              <a:rPr lang="en-US" altLang="lt-LT" sz="1000" dirty="0" smtClean="0"/>
              <a:t> </a:t>
            </a:r>
            <a:r>
              <a:rPr lang="en-US" altLang="lt-LT" sz="1000" dirty="0" err="1" smtClean="0"/>
              <a:t>ir</a:t>
            </a:r>
            <a:r>
              <a:rPr lang="en-US" altLang="lt-LT" sz="1000" dirty="0" smtClean="0"/>
              <a:t> </a:t>
            </a:r>
            <a:r>
              <a:rPr lang="en-US" altLang="lt-LT" sz="1000" dirty="0" err="1" smtClean="0"/>
              <a:t>vientisosios</a:t>
            </a:r>
            <a:r>
              <a:rPr lang="en-US" altLang="lt-LT" sz="1000" dirty="0" smtClean="0"/>
              <a:t>  </a:t>
            </a:r>
            <a:r>
              <a:rPr lang="en-US" altLang="lt-LT" sz="1000" dirty="0" err="1" smtClean="0"/>
              <a:t>studijos</a:t>
            </a:r>
            <a:r>
              <a:rPr lang="en-US" altLang="lt-LT" sz="1000" dirty="0" smtClean="0"/>
              <a:t> į </a:t>
            </a:r>
            <a:r>
              <a:rPr lang="en-US" altLang="lt-LT" sz="1000" dirty="0" err="1" smtClean="0"/>
              <a:t>kurias</a:t>
            </a:r>
            <a:r>
              <a:rPr lang="en-US" altLang="lt-LT" sz="1000" dirty="0" smtClean="0"/>
              <a:t> </a:t>
            </a:r>
            <a:r>
              <a:rPr lang="en-US" altLang="lt-LT" sz="1000" dirty="0" err="1" smtClean="0"/>
              <a:t>priimama</a:t>
            </a:r>
            <a:r>
              <a:rPr lang="en-US" altLang="lt-LT" sz="1000" dirty="0" smtClean="0"/>
              <a:t> </a:t>
            </a:r>
            <a:r>
              <a:rPr lang="en-US" altLang="lt-LT" sz="1000" dirty="0" err="1" smtClean="0"/>
              <a:t>remiantis</a:t>
            </a:r>
            <a:r>
              <a:rPr lang="en-US" altLang="lt-LT" sz="1000" dirty="0" smtClean="0"/>
              <a:t> LKA </a:t>
            </a:r>
            <a:r>
              <a:rPr lang="en-US" altLang="lt-LT" sz="1000" dirty="0" err="1" smtClean="0"/>
              <a:t>ir</a:t>
            </a:r>
            <a:r>
              <a:rPr lang="en-US" altLang="lt-LT" sz="1000" dirty="0" smtClean="0"/>
              <a:t> </a:t>
            </a:r>
            <a:r>
              <a:rPr lang="en-US" altLang="lt-LT" sz="1000" dirty="0" err="1" smtClean="0"/>
              <a:t>Vilniaus</a:t>
            </a:r>
            <a:r>
              <a:rPr lang="en-US" altLang="lt-LT" sz="1000" dirty="0" smtClean="0"/>
              <a:t> </a:t>
            </a:r>
            <a:r>
              <a:rPr lang="en-US" altLang="lt-LT" sz="1000" dirty="0" err="1" smtClean="0"/>
              <a:t>Gedimino</a:t>
            </a:r>
            <a:r>
              <a:rPr lang="en-US" altLang="lt-LT" sz="1000" dirty="0" smtClean="0"/>
              <a:t> </a:t>
            </a:r>
            <a:r>
              <a:rPr lang="en-US" altLang="lt-LT" sz="1000" dirty="0" err="1" smtClean="0"/>
              <a:t>technikos</a:t>
            </a:r>
            <a:r>
              <a:rPr lang="en-US" altLang="lt-LT" sz="1000" dirty="0" smtClean="0"/>
              <a:t> </a:t>
            </a:r>
            <a:r>
              <a:rPr lang="en-US" altLang="lt-LT" sz="1000" dirty="0" err="1" smtClean="0"/>
              <a:t>universitetu</a:t>
            </a:r>
            <a:r>
              <a:rPr lang="en-US" altLang="lt-LT" sz="1000" dirty="0" smtClean="0"/>
              <a:t> </a:t>
            </a:r>
            <a:r>
              <a:rPr lang="en-US" altLang="lt-LT" sz="1000" dirty="0" err="1" smtClean="0"/>
              <a:t>pasirašyta</a:t>
            </a:r>
            <a:r>
              <a:rPr lang="en-US" altLang="lt-LT" sz="1000" dirty="0" smtClean="0"/>
              <a:t> </a:t>
            </a:r>
            <a:r>
              <a:rPr lang="en-US" altLang="lt-LT" sz="1000" dirty="0" err="1" smtClean="0"/>
              <a:t>sutartimi</a:t>
            </a:r>
            <a:r>
              <a:rPr lang="en-US" altLang="lt-LT" sz="1000" dirty="0" smtClean="0"/>
              <a:t>. </a:t>
            </a:r>
            <a:endParaRPr lang="lt-LT" altLang="lt-LT" sz="1000" dirty="0" smtClean="0"/>
          </a:p>
          <a:p>
            <a:r>
              <a:rPr lang="lt-LT" altLang="lt-LT" sz="1000" dirty="0" smtClean="0"/>
              <a:t>Į studijas LAJM galės pretenduoti jaunuoliai, sėkmingai baigę Gynybos technologijų vadybos studijų programos pirma semestrą (vadovaujantis pasirašyta sutartimi tarp LKA, LAJM ir KJP). </a:t>
            </a:r>
            <a:r>
              <a:rPr lang="en-US" altLang="lt-LT" sz="1000" dirty="0" smtClean="0"/>
              <a:t/>
            </a:r>
            <a:br>
              <a:rPr lang="en-US" altLang="lt-LT" sz="1000" dirty="0" smtClean="0"/>
            </a:br>
            <a:endParaRPr lang="en-US" altLang="lt-LT" sz="1000" dirty="0" smtClean="0"/>
          </a:p>
        </p:txBody>
      </p:sp>
    </p:spTree>
    <p:extLst>
      <p:ext uri="{BB962C8B-B14F-4D97-AF65-F5344CB8AC3E}">
        <p14:creationId xmlns:p14="http://schemas.microsoft.com/office/powerpoint/2010/main" val="1899482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lt-LT" altLang="lt-LT" b="1" dirty="0" smtClean="0"/>
              <a:t>Privalomieji</a:t>
            </a:r>
            <a:r>
              <a:rPr lang="lt-LT" altLang="lt-LT" b="1" baseline="0" dirty="0" smtClean="0"/>
              <a:t> valstybiniai brandos egzaminai – Lietuvių ir Anglų kalba, Matematika. Rekomenduojama laikyti ir Istorijos valstybinį brandos egzaminą.</a:t>
            </a:r>
            <a:br>
              <a:rPr lang="lt-LT" altLang="lt-LT" b="1" baseline="0" dirty="0" smtClean="0"/>
            </a:br>
            <a:r>
              <a:rPr lang="lt-LT" altLang="lt-LT" b="1" baseline="0" dirty="0" smtClean="0"/>
              <a:t>Minimalų konkursinį stojimo balą į universitetus kiekvienais metais nustato Švietimo ir mokslo ministerija.</a:t>
            </a:r>
            <a:endParaRPr lang="lt-LT" altLang="lt-LT" b="1" dirty="0" smtClean="0"/>
          </a:p>
          <a:p>
            <a:endParaRPr lang="lt-LT" altLang="lt-LT" b="1" dirty="0" smtClean="0"/>
          </a:p>
          <a:p>
            <a:r>
              <a:rPr lang="lt-LT" altLang="lt-LT" b="1" dirty="0" smtClean="0"/>
              <a:t>Daugiau informacijos www.lka.lt</a:t>
            </a:r>
            <a:endParaRPr lang="en-US" altLang="lt-LT" b="1" dirty="0" smtClean="0"/>
          </a:p>
          <a:p>
            <a:endParaRPr lang="en-US" altLang="lt-LT" b="1" dirty="0" smtClean="0"/>
          </a:p>
          <a:p>
            <a:r>
              <a:rPr lang="en-US" altLang="lt-LT" b="1" dirty="0" err="1" smtClean="0"/>
              <a:t>Minimalus</a:t>
            </a:r>
            <a:r>
              <a:rPr lang="en-US" altLang="lt-LT" b="1" baseline="0" dirty="0" smtClean="0"/>
              <a:t> </a:t>
            </a:r>
            <a:r>
              <a:rPr lang="en-US" altLang="lt-LT" b="1" baseline="0" dirty="0" err="1" smtClean="0"/>
              <a:t>konkursinis</a:t>
            </a:r>
            <a:r>
              <a:rPr lang="en-US" altLang="lt-LT" b="1" baseline="0" dirty="0" smtClean="0"/>
              <a:t> </a:t>
            </a:r>
            <a:r>
              <a:rPr lang="en-US" altLang="lt-LT" b="1" baseline="0" dirty="0" err="1" smtClean="0"/>
              <a:t>balas</a:t>
            </a:r>
            <a:r>
              <a:rPr lang="en-US" altLang="lt-LT" b="1" baseline="0" dirty="0" smtClean="0"/>
              <a:t> </a:t>
            </a:r>
            <a:r>
              <a:rPr lang="en-US" altLang="lt-LT" b="1" baseline="0" dirty="0" err="1" smtClean="0"/>
              <a:t>kasmet</a:t>
            </a:r>
            <a:r>
              <a:rPr lang="en-US" altLang="lt-LT" b="1" baseline="0" dirty="0" smtClean="0"/>
              <a:t> </a:t>
            </a:r>
            <a:r>
              <a:rPr lang="en-US" altLang="lt-LT" b="1" baseline="0" dirty="0" err="1" smtClean="0"/>
              <a:t>kei</a:t>
            </a:r>
            <a:r>
              <a:rPr lang="lt-LT" altLang="lt-LT" b="1" baseline="0" dirty="0" err="1" smtClean="0"/>
              <a:t>čiasi</a:t>
            </a:r>
            <a:r>
              <a:rPr lang="lt-LT" altLang="lt-LT" b="1" baseline="0" dirty="0" smtClean="0"/>
              <a:t> priklausomai nuo Švietimo ir mokslo ministerijos patvirtintų reikalavimų.</a:t>
            </a:r>
            <a:endParaRPr lang="en-US" altLang="lt-LT" b="1" dirty="0" smtClean="0"/>
          </a:p>
        </p:txBody>
      </p:sp>
    </p:spTree>
    <p:extLst>
      <p:ext uri="{BB962C8B-B14F-4D97-AF65-F5344CB8AC3E}">
        <p14:creationId xmlns:p14="http://schemas.microsoft.com/office/powerpoint/2010/main" val="40467921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lt-LT" altLang="lt-LT" b="1" dirty="0" smtClean="0"/>
              <a:t>Yra</a:t>
            </a:r>
            <a:r>
              <a:rPr lang="lt-LT" altLang="lt-LT" b="1" baseline="0" dirty="0" smtClean="0"/>
              <a:t> ir daugiau papildomų balų juos galima rasti – www.lka.lt</a:t>
            </a:r>
            <a:endParaRPr lang="lt-LT" altLang="lt-LT" b="1" dirty="0" smtClean="0"/>
          </a:p>
          <a:p>
            <a:endParaRPr lang="en-US" altLang="lt-LT" b="1" dirty="0" smtClean="0"/>
          </a:p>
          <a:p>
            <a:r>
              <a:rPr lang="lt-LT" altLang="lt-LT" b="1" dirty="0" smtClean="0"/>
              <a:t>BKM – Baziniai kariniai mokymai;</a:t>
            </a:r>
          </a:p>
          <a:p>
            <a:r>
              <a:rPr lang="lt-LT" altLang="lt-LT" b="1" dirty="0" smtClean="0"/>
              <a:t>NPPKT – Nuolatinė privalomoji pradinė</a:t>
            </a:r>
            <a:r>
              <a:rPr lang="lt-LT" altLang="lt-LT" b="1" baseline="0" dirty="0" smtClean="0"/>
              <a:t> karo tarnyba</a:t>
            </a:r>
            <a:endParaRPr lang="en-US" altLang="lt-LT" b="1" dirty="0" smtClean="0"/>
          </a:p>
          <a:p>
            <a:r>
              <a:rPr lang="en-US" altLang="lt-LT" b="1" dirty="0" smtClean="0"/>
              <a:t>KASP – </a:t>
            </a:r>
            <a:r>
              <a:rPr lang="en-US" altLang="lt-LT" b="1" dirty="0" err="1" smtClean="0"/>
              <a:t>Kra</a:t>
            </a:r>
            <a:r>
              <a:rPr lang="lt-LT" altLang="lt-LT" b="1" dirty="0" err="1" smtClean="0"/>
              <a:t>što</a:t>
            </a:r>
            <a:r>
              <a:rPr lang="lt-LT" altLang="lt-LT" b="1" baseline="0" dirty="0" smtClean="0"/>
              <a:t> apsaugos savanorių pajėgos;</a:t>
            </a:r>
          </a:p>
          <a:p>
            <a:r>
              <a:rPr lang="lt-LT" altLang="lt-LT" b="1" baseline="0" dirty="0" smtClean="0"/>
              <a:t>LŠS – Lietuvos šaulių sąjunga;</a:t>
            </a:r>
          </a:p>
          <a:p>
            <a:endParaRPr lang="lt-LT" altLang="lt-LT" b="1" dirty="0" smtClean="0"/>
          </a:p>
        </p:txBody>
      </p:sp>
    </p:spTree>
    <p:extLst>
      <p:ext uri="{BB962C8B-B14F-4D97-AF65-F5344CB8AC3E}">
        <p14:creationId xmlns:p14="http://schemas.microsoft.com/office/powerpoint/2010/main" val="26786895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DC1A1D8B-2574-417B-B088-A73E0D3FF2DC}" type="slidenum">
              <a:rPr lang="lt-LT" smtClean="0"/>
              <a:pPr/>
              <a:t>26</a:t>
            </a:fld>
            <a:endParaRPr lang="lt-LT"/>
          </a:p>
        </p:txBody>
      </p:sp>
    </p:spTree>
    <p:extLst>
      <p:ext uri="{BB962C8B-B14F-4D97-AF65-F5344CB8AC3E}">
        <p14:creationId xmlns:p14="http://schemas.microsoft.com/office/powerpoint/2010/main" val="40881701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27</a:t>
            </a:fld>
            <a:endParaRPr lang="lt-LT"/>
          </a:p>
        </p:txBody>
      </p:sp>
    </p:spTree>
    <p:extLst>
      <p:ext uri="{BB962C8B-B14F-4D97-AF65-F5344CB8AC3E}">
        <p14:creationId xmlns:p14="http://schemas.microsoft.com/office/powerpoint/2010/main" val="2184159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DC1A1D8B-2574-417B-B088-A73E0D3FF2DC}" type="slidenum">
              <a:rPr lang="lt-LT" smtClean="0"/>
              <a:pPr/>
              <a:t>28</a:t>
            </a:fld>
            <a:endParaRPr lang="lt-LT"/>
          </a:p>
        </p:txBody>
      </p:sp>
    </p:spTree>
    <p:extLst>
      <p:ext uri="{BB962C8B-B14F-4D97-AF65-F5344CB8AC3E}">
        <p14:creationId xmlns:p14="http://schemas.microsoft.com/office/powerpoint/2010/main" val="2778124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000" b="1" dirty="0" err="1" smtClean="0">
                <a:effectLst>
                  <a:outerShdw blurRad="38100" dist="38100" dir="2700000" algn="tl">
                    <a:srgbClr val="000000">
                      <a:alpha val="43137"/>
                    </a:srgbClr>
                  </a:outerShdw>
                </a:effectLst>
                <a:latin typeface="+mn-lt"/>
                <a:cs typeface="Times New Roman" panose="02020603050405020304" pitchFamily="18" charset="0"/>
              </a:rPr>
              <a:t>Vizija</a:t>
            </a:r>
            <a:r>
              <a:rPr lang="lt-LT" sz="1000" dirty="0" smtClean="0">
                <a:effectLst>
                  <a:outerShdw blurRad="38100" dist="38100" dir="2700000" algn="tl">
                    <a:srgbClr val="000000">
                      <a:alpha val="43137"/>
                    </a:srgbClr>
                  </a:outerShdw>
                </a:effectLst>
                <a:latin typeface="+mn-lt"/>
                <a:cs typeface="Times New Roman" panose="02020603050405020304" pitchFamily="18" charset="0"/>
              </a:rPr>
              <a:t>: </a:t>
            </a:r>
          </a:p>
          <a:p>
            <a:pPr>
              <a:buFont typeface="Wingdings" panose="05000000000000000000" pitchFamily="2" charset="2"/>
              <a:buChar char="ü"/>
            </a:pPr>
            <a:r>
              <a:rPr lang="lt-LT" sz="1000" dirty="0" smtClean="0">
                <a:effectLst>
                  <a:outerShdw blurRad="38100" dist="38100" dir="2700000" algn="tl">
                    <a:srgbClr val="000000">
                      <a:alpha val="43137"/>
                    </a:srgbClr>
                  </a:outerShdw>
                </a:effectLst>
                <a:latin typeface="+mn-lt"/>
                <a:cs typeface="Times New Roman" panose="02020603050405020304" pitchFamily="18" charset="0"/>
              </a:rPr>
              <a:t>mobili ir šiuolaikiška, gerai parengta ir sukomplektuota kariuomenė, galinti ginti savo šalį savarankiškai ir bendradarbiaujanti su kitomis NATO šalių kariuomenėmis siekiant kartu vykdyti valstybės ir Aljanso gynybos užduotis.</a:t>
            </a:r>
          </a:p>
          <a:p>
            <a:pPr marL="0" indent="0">
              <a:buNone/>
            </a:pPr>
            <a:endParaRPr lang="lt-LT" sz="1000" dirty="0" smtClean="0">
              <a:effectLst>
                <a:outerShdw blurRad="38100" dist="38100" dir="2700000" algn="tl">
                  <a:srgbClr val="000000">
                    <a:alpha val="43137"/>
                  </a:srgbClr>
                </a:outerShdw>
              </a:effectLst>
              <a:latin typeface="+mn-lt"/>
              <a:cs typeface="Times New Roman" panose="02020603050405020304" pitchFamily="18" charset="0"/>
            </a:endParaRPr>
          </a:p>
          <a:p>
            <a:pPr marL="0" indent="0">
              <a:buNone/>
            </a:pPr>
            <a:r>
              <a:rPr lang="lt-LT" sz="1000" b="1" dirty="0" smtClean="0">
                <a:effectLst>
                  <a:outerShdw blurRad="38100" dist="38100" dir="2700000" algn="tl">
                    <a:srgbClr val="000000">
                      <a:alpha val="43137"/>
                    </a:srgbClr>
                  </a:outerShdw>
                </a:effectLst>
                <a:latin typeface="+mn-lt"/>
                <a:cs typeface="Times New Roman" panose="02020603050405020304" pitchFamily="18" charset="0"/>
              </a:rPr>
              <a:t>Pagrindiniai kariuomenės uždaviniai taikos metu:</a:t>
            </a:r>
          </a:p>
          <a:p>
            <a:pPr>
              <a:buFont typeface="Wingdings" panose="05000000000000000000" pitchFamily="2" charset="2"/>
              <a:buChar char="ü"/>
            </a:pPr>
            <a:r>
              <a:rPr lang="lt-LT" sz="1000" dirty="0" smtClean="0">
                <a:effectLst>
                  <a:outerShdw blurRad="38100" dist="38100" dir="2700000" algn="tl">
                    <a:srgbClr val="000000">
                      <a:alpha val="43137"/>
                    </a:srgbClr>
                  </a:outerShdw>
                </a:effectLst>
                <a:latin typeface="+mn-lt"/>
                <a:cs typeface="Times New Roman" panose="02020603050405020304" pitchFamily="18" charset="0"/>
              </a:rPr>
              <a:t>saugoti valstybės teritoriją (įskaitant oro erdvės ir teritorinės jūros stebėjimą, kontrolę ir gynybą) ir karines teritorijas, taip pat bendradarbiaujant su kitomis valstybės institucijomis stebėti ir kontroliuoti išskirtinę ekonominę zoną bei kontinentinį šelfą;</a:t>
            </a:r>
          </a:p>
          <a:p>
            <a:pPr>
              <a:buFont typeface="Wingdings" panose="05000000000000000000" pitchFamily="2" charset="2"/>
              <a:buChar char="ü"/>
            </a:pPr>
            <a:r>
              <a:rPr lang="lt-LT" sz="1000" dirty="0" smtClean="0">
                <a:effectLst>
                  <a:outerShdw blurRad="38100" dist="38100" dir="2700000" algn="tl">
                    <a:srgbClr val="000000">
                      <a:alpha val="43137"/>
                    </a:srgbClr>
                  </a:outerShdw>
                </a:effectLst>
                <a:latin typeface="+mn-lt"/>
                <a:cs typeface="Times New Roman" panose="02020603050405020304" pitchFamily="18" charset="0"/>
              </a:rPr>
              <a:t>palaikyti kovinę parengtį, rengtis tarptautinėms operacijoms ir dalyvauti jose;</a:t>
            </a:r>
          </a:p>
          <a:p>
            <a:pPr>
              <a:buFont typeface="Wingdings" panose="05000000000000000000" pitchFamily="2" charset="2"/>
              <a:buChar char="ü"/>
            </a:pPr>
            <a:r>
              <a:rPr lang="lt-LT" sz="1000" dirty="0" smtClean="0">
                <a:effectLst>
                  <a:outerShdw blurRad="38100" dist="38100" dir="2700000" algn="tl">
                    <a:srgbClr val="000000">
                      <a:alpha val="43137"/>
                    </a:srgbClr>
                  </a:outerShdw>
                </a:effectLst>
                <a:latin typeface="+mn-lt"/>
                <a:cs typeface="Times New Roman" panose="02020603050405020304" pitchFamily="18" charset="0"/>
              </a:rPr>
              <a:t>įstatymų nustatytais atvejais ir sąlygomis organizuoti, koordinuoti žmonių paieškos ir gelbėjimo bei teršimo incidentų likvidavimo darbus, jiems vadovauti ir juos vykdyti, teikti pagalbą kitoms valstybės ir savivaldybių institucijoms.</a:t>
            </a:r>
          </a:p>
          <a:p>
            <a:endParaRPr lang="lt-LT" sz="100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err="1" smtClean="0">
                <a:latin typeface="+mn-lt"/>
              </a:rPr>
              <a:t>Cituojama</a:t>
            </a:r>
            <a:r>
              <a:rPr lang="en-US" sz="1000" b="1" dirty="0" smtClean="0">
                <a:latin typeface="+mn-lt"/>
              </a:rPr>
              <a:t> </a:t>
            </a:r>
            <a:r>
              <a:rPr lang="en-US" sz="1000" b="1" dirty="0" err="1" smtClean="0">
                <a:latin typeface="+mn-lt"/>
              </a:rPr>
              <a:t>Lietuvos</a:t>
            </a:r>
            <a:r>
              <a:rPr lang="en-US" sz="1000" b="1" dirty="0" smtClean="0">
                <a:latin typeface="+mn-lt"/>
              </a:rPr>
              <a:t> </a:t>
            </a:r>
            <a:r>
              <a:rPr lang="en-US" sz="1000" b="1" dirty="0" err="1" smtClean="0">
                <a:latin typeface="+mn-lt"/>
              </a:rPr>
              <a:t>kariuomen</a:t>
            </a:r>
            <a:r>
              <a:rPr lang="lt-LT" sz="1000" b="1" dirty="0" smtClean="0">
                <a:latin typeface="+mn-lt"/>
              </a:rPr>
              <a:t>ės</a:t>
            </a:r>
            <a:r>
              <a:rPr lang="lt-LT" sz="1000" b="1" baseline="0" dirty="0" smtClean="0">
                <a:latin typeface="+mn-lt"/>
              </a:rPr>
              <a:t> vizija. Patvirtinta Lietuvos kariuomenės vado 2012 m gegužės 3 d. įsakymu Nr. V-479</a:t>
            </a:r>
            <a:endParaRPr lang="lt-LT" sz="1000" b="1" dirty="0" smtClean="0">
              <a:latin typeface="+mn-lt"/>
            </a:endParaRPr>
          </a:p>
          <a:p>
            <a:endParaRPr lang="lt-LT" sz="1000" dirty="0">
              <a:latin typeface="+mn-lt"/>
            </a:endParaRPr>
          </a:p>
        </p:txBody>
      </p:sp>
      <p:sp>
        <p:nvSpPr>
          <p:cNvPr id="4" name="Slide Number Placeholder 3"/>
          <p:cNvSpPr>
            <a:spLocks noGrp="1"/>
          </p:cNvSpPr>
          <p:nvPr>
            <p:ph type="sldNum" sz="quarter" idx="10"/>
          </p:nvPr>
        </p:nvSpPr>
        <p:spPr/>
        <p:txBody>
          <a:bodyPr/>
          <a:lstStyle/>
          <a:p>
            <a:fld id="{DC1A1D8B-2574-417B-B088-A73E0D3FF2DC}" type="slidenum">
              <a:rPr lang="lt-LT" smtClean="0"/>
              <a:pPr/>
              <a:t>3</a:t>
            </a:fld>
            <a:endParaRPr lang="lt-LT"/>
          </a:p>
        </p:txBody>
      </p:sp>
    </p:spTree>
    <p:extLst>
      <p:ext uri="{BB962C8B-B14F-4D97-AF65-F5344CB8AC3E}">
        <p14:creationId xmlns:p14="http://schemas.microsoft.com/office/powerpoint/2010/main" val="2888541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b="1" kern="1200" dirty="0" smtClean="0">
                <a:solidFill>
                  <a:schemeClr val="tx1"/>
                </a:solidFill>
                <a:effectLst/>
                <a:latin typeface="+mn-lt"/>
                <a:ea typeface="+mn-ea"/>
                <a:cs typeface="+mn-cs"/>
              </a:rPr>
              <a:t>VI.</a:t>
            </a:r>
            <a:r>
              <a:rPr lang="lt-LT" sz="1000" kern="1200" dirty="0" smtClean="0">
                <a:solidFill>
                  <a:schemeClr val="tx1"/>
                </a:solidFill>
                <a:effectLst/>
                <a:latin typeface="+mn-lt"/>
                <a:ea typeface="+mn-ea"/>
                <a:cs typeface="+mn-cs"/>
              </a:rPr>
              <a:t> </a:t>
            </a:r>
            <a:r>
              <a:rPr lang="lt-LT" sz="1000" b="1" kern="1200" dirty="0" smtClean="0">
                <a:solidFill>
                  <a:schemeClr val="tx1"/>
                </a:solidFill>
                <a:effectLst/>
                <a:latin typeface="+mn-lt"/>
                <a:ea typeface="+mn-ea"/>
                <a:cs typeface="+mn-cs"/>
              </a:rPr>
              <a:t>Lietuvos kariuomenės vertybės ir lyderystė</a:t>
            </a:r>
            <a:endParaRPr lang="lt-LT" sz="1000" kern="1200" dirty="0" smtClean="0">
              <a:solidFill>
                <a:schemeClr val="tx1"/>
              </a:solidFill>
              <a:effectLst/>
              <a:latin typeface="+mn-lt"/>
              <a:ea typeface="+mn-ea"/>
              <a:cs typeface="+mn-cs"/>
            </a:endParaRPr>
          </a:p>
          <a:p>
            <a:r>
              <a:rPr lang="lt-LT" sz="1000" b="1" kern="1200" dirty="0" smtClean="0">
                <a:solidFill>
                  <a:schemeClr val="tx1"/>
                </a:solidFill>
                <a:effectLst/>
                <a:latin typeface="+mn-lt"/>
                <a:ea typeface="+mn-ea"/>
                <a:cs typeface="+mn-cs"/>
              </a:rPr>
              <a:t> </a:t>
            </a:r>
            <a:endParaRPr lang="lt-LT" sz="1000" kern="1200" dirty="0" smtClean="0">
              <a:solidFill>
                <a:schemeClr val="tx1"/>
              </a:solidFill>
              <a:effectLst/>
              <a:latin typeface="+mn-lt"/>
              <a:ea typeface="+mn-ea"/>
              <a:cs typeface="+mn-cs"/>
            </a:endParaRPr>
          </a:p>
          <a:p>
            <a:r>
              <a:rPr lang="lt-LT" sz="1000" kern="1200" dirty="0" smtClean="0">
                <a:solidFill>
                  <a:schemeClr val="tx1"/>
                </a:solidFill>
                <a:effectLst/>
                <a:latin typeface="+mn-lt"/>
                <a:ea typeface="+mn-ea"/>
                <a:cs typeface="+mn-cs"/>
              </a:rPr>
              <a:t>17. Kariuomenė vadovaujasi vertybėmis, kurių laikomasi norint būti doru kariu, atlikti savo pareigą ir įvykdyti duotą priesaiką. Tai yra kiekvieno kario tarnybos ir laikymosi principų pagrindas. Nustatytomis vertybėmis reikalinga vadovautis tiek tarnyboje dalyvaujant operacijose, vykdant kasdieninę veiklą ir kovinį rengimą, tiek visuomeniniame ir asmeniniame gyvenime. Šios vertybes yra: </a:t>
            </a:r>
          </a:p>
          <a:p>
            <a:r>
              <a:rPr lang="lt-LT" sz="1000" kern="1200" dirty="0" smtClean="0">
                <a:solidFill>
                  <a:schemeClr val="tx1"/>
                </a:solidFill>
                <a:effectLst/>
                <a:latin typeface="+mn-lt"/>
                <a:ea typeface="+mn-ea"/>
                <a:cs typeface="+mn-cs"/>
              </a:rPr>
              <a:t>17.1.</a:t>
            </a:r>
            <a:r>
              <a:rPr lang="lt-LT" sz="1000" i="1" kern="1200" dirty="0" smtClean="0">
                <a:solidFill>
                  <a:schemeClr val="tx1"/>
                </a:solidFill>
                <a:effectLst/>
                <a:latin typeface="+mn-lt"/>
                <a:ea typeface="+mn-ea"/>
                <a:cs typeface="+mn-cs"/>
              </a:rPr>
              <a:t> patriotizmas</a:t>
            </a:r>
            <a:r>
              <a:rPr lang="lt-LT" sz="1000" kern="1200" dirty="0" smtClean="0">
                <a:solidFill>
                  <a:schemeClr val="tx1"/>
                </a:solidFill>
                <a:effectLst/>
                <a:latin typeface="+mn-lt"/>
                <a:ea typeface="+mn-ea"/>
                <a:cs typeface="+mn-cs"/>
              </a:rPr>
              <a:t>. Tik būnant savo šalies patriotais galima apsiginti nuo bet kokių grėsmių ir nepasiduoti kovoje, kad ir kiek aukų ji pareikalautų. Tik būnant patriotais įmanoma be jokių sunkumų laikytis visų kariuomenėje nustatytų vertybių, nes patriotizmas yra kertinė vertybė visų kitų atžvilgiu. Patriotizmas turi įvairiausių išraiškų, tačiau kariams dėl šio žodžio neturėtų kilti jokių dviprasmybių, prireikus reikia tiesiog stoti ginti savo Tėvynės, savo valstybės, savo šeimos;</a:t>
            </a:r>
          </a:p>
          <a:p>
            <a:r>
              <a:rPr lang="lt-LT" sz="1000" kern="1200" dirty="0" smtClean="0">
                <a:solidFill>
                  <a:schemeClr val="tx1"/>
                </a:solidFill>
                <a:effectLst/>
                <a:latin typeface="+mn-lt"/>
                <a:ea typeface="+mn-ea"/>
                <a:cs typeface="+mn-cs"/>
              </a:rPr>
              <a:t>17.2</a:t>
            </a:r>
            <a:r>
              <a:rPr lang="lt-LT" sz="1000" i="1" kern="1200" dirty="0" smtClean="0">
                <a:solidFill>
                  <a:schemeClr val="tx1"/>
                </a:solidFill>
                <a:effectLst/>
                <a:latin typeface="+mn-lt"/>
                <a:ea typeface="+mn-ea"/>
                <a:cs typeface="+mn-cs"/>
              </a:rPr>
              <a:t>. ištikimybė</a:t>
            </a:r>
            <a:r>
              <a:rPr lang="lt-LT" sz="1000" kern="1200" dirty="0" smtClean="0">
                <a:solidFill>
                  <a:schemeClr val="tx1"/>
                </a:solidFill>
                <a:effectLst/>
                <a:latin typeface="+mn-lt"/>
                <a:ea typeface="+mn-ea"/>
                <a:cs typeface="+mn-cs"/>
              </a:rPr>
              <a:t>. Kiekvienas karys privalo būti ištikimas Lietuvai ir jos žmonėms. Ištikimybė yra abipusis vadų ir pavaldinių ryšys, kuri yra įrodoma atsidavimu, pasiaukojimu, drąsa, profesionalumu, padorumu ir sąžiningumu;</a:t>
            </a:r>
          </a:p>
          <a:p>
            <a:r>
              <a:rPr lang="lt-LT" sz="1000" kern="1200" dirty="0" smtClean="0">
                <a:solidFill>
                  <a:schemeClr val="tx1"/>
                </a:solidFill>
                <a:effectLst/>
                <a:latin typeface="+mn-lt"/>
                <a:ea typeface="+mn-ea"/>
                <a:cs typeface="+mn-cs"/>
              </a:rPr>
              <a:t>17.3</a:t>
            </a:r>
            <a:r>
              <a:rPr lang="lt-LT" sz="1000" i="1" kern="1200" dirty="0" smtClean="0">
                <a:solidFill>
                  <a:schemeClr val="tx1"/>
                </a:solidFill>
                <a:effectLst/>
                <a:latin typeface="+mn-lt"/>
                <a:ea typeface="+mn-ea"/>
                <a:cs typeface="+mn-cs"/>
              </a:rPr>
              <a:t>. pasiaukojimas</a:t>
            </a:r>
            <a:r>
              <a:rPr lang="lt-LT" sz="1000" kern="1200" dirty="0" smtClean="0">
                <a:solidFill>
                  <a:schemeClr val="tx1"/>
                </a:solidFill>
                <a:effectLst/>
                <a:latin typeface="+mn-lt"/>
                <a:ea typeface="+mn-ea"/>
                <a:cs typeface="+mn-cs"/>
              </a:rPr>
              <a:t>. Piliečiai, tapę kariais, apsisprendžia tarnauti Lietuvai bet kur ir bet kada, nesvarbu, kokie būtų sunkumai ar pavojai. Toks nusistatymas sukuria tam tikrų asmeninės laisvės apribojimų ir reikalauja tam tikro pasiaukojimo. Kiekvienas karys privalo žinoti, kad kariuomenė turi veikti kaip vieninga komanda;</a:t>
            </a:r>
          </a:p>
          <a:p>
            <a:r>
              <a:rPr lang="lt-LT" sz="1000" kern="1200" dirty="0" smtClean="0">
                <a:solidFill>
                  <a:schemeClr val="tx1"/>
                </a:solidFill>
                <a:effectLst/>
                <a:latin typeface="+mn-lt"/>
                <a:ea typeface="+mn-ea"/>
                <a:cs typeface="+mn-cs"/>
              </a:rPr>
              <a:t>17.4.</a:t>
            </a:r>
            <a:r>
              <a:rPr lang="lt-LT" sz="1000" i="1" kern="1200" dirty="0" smtClean="0">
                <a:solidFill>
                  <a:schemeClr val="tx1"/>
                </a:solidFill>
                <a:effectLst/>
                <a:latin typeface="+mn-lt"/>
                <a:ea typeface="+mn-ea"/>
                <a:cs typeface="+mn-cs"/>
              </a:rPr>
              <a:t> sąžiningumas</a:t>
            </a:r>
            <a:r>
              <a:rPr lang="lt-LT" sz="1000" kern="1200" dirty="0" smtClean="0">
                <a:solidFill>
                  <a:schemeClr val="tx1"/>
                </a:solidFill>
                <a:effectLst/>
                <a:latin typeface="+mn-lt"/>
                <a:ea typeface="+mn-ea"/>
                <a:cs typeface="+mn-cs"/>
              </a:rPr>
              <a:t>. Kariuomenėje tarnauja daug sąžiningų karių, kurie puoselėja aukštus moralės standartus. Kario pareiga yra pranešti tiesą ir surasti sprendimą, kaip garbingai ir sąžiningai įvykdyti paskirtą uždavinį ar pasiekti nustatytą tikslą. Tai gali išgelbėti ne vieną gyvybę. Sąžiningas karys pasirenka tiesos kelią;</a:t>
            </a:r>
          </a:p>
          <a:p>
            <a:r>
              <a:rPr lang="lt-LT" sz="1000" kern="1200" dirty="0" smtClean="0">
                <a:solidFill>
                  <a:schemeClr val="tx1"/>
                </a:solidFill>
                <a:effectLst/>
                <a:latin typeface="+mn-lt"/>
                <a:ea typeface="+mn-ea"/>
                <a:cs typeface="+mn-cs"/>
              </a:rPr>
              <a:t>17.5.</a:t>
            </a:r>
            <a:r>
              <a:rPr lang="lt-LT" sz="1000" i="1" kern="1200" dirty="0" smtClean="0">
                <a:solidFill>
                  <a:schemeClr val="tx1"/>
                </a:solidFill>
                <a:effectLst/>
                <a:latin typeface="+mn-lt"/>
                <a:ea typeface="+mn-ea"/>
                <a:cs typeface="+mn-cs"/>
              </a:rPr>
              <a:t> drąsa</a:t>
            </a:r>
            <a:r>
              <a:rPr lang="lt-LT" sz="1000" kern="1200" dirty="0" smtClean="0">
                <a:solidFill>
                  <a:schemeClr val="tx1"/>
                </a:solidFill>
                <a:effectLst/>
                <a:latin typeface="+mn-lt"/>
                <a:ea typeface="+mn-ea"/>
                <a:cs typeface="+mn-cs"/>
              </a:rPr>
              <a:t> – tai sugebėjimas nugalėti baimę ir daryti tai, kas yra reikalinga. Drąsa turi dvi formas: fizinę ir moralinę. Fizinė drąsa reikalauja įveikti galimo fizinio sužalojimo ar sunaikinimo baimę ir atlikti savo pareigas. Moralinė drąsa – tai sugebėjimas tvirtai laikytis vertybių, principų ir daryti tai, kas teisinga net tada, kai tai yra nepopuliaru, kyla galimybė būti išjuoktam, ar net kelia pavojų, taip pat atkakliai visą laiką palaikyti aukščiausius padorumo ir elgesio standartus. Drąsa – tai fizinė ir moralinė stiprybė, nuo kurios priklauso kovos dvasia ir operacijos sėkmė;</a:t>
            </a:r>
          </a:p>
          <a:p>
            <a:r>
              <a:rPr lang="lt-LT" sz="1000" kern="1200" dirty="0" smtClean="0">
                <a:solidFill>
                  <a:schemeClr val="tx1"/>
                </a:solidFill>
                <a:effectLst/>
                <a:latin typeface="+mn-lt"/>
                <a:ea typeface="+mn-ea"/>
                <a:cs typeface="+mn-cs"/>
              </a:rPr>
              <a:t>17.6.</a:t>
            </a:r>
            <a:r>
              <a:rPr lang="lt-LT" sz="1000" i="1" kern="1200" dirty="0" smtClean="0">
                <a:solidFill>
                  <a:schemeClr val="tx1"/>
                </a:solidFill>
                <a:effectLst/>
                <a:latin typeface="+mn-lt"/>
                <a:ea typeface="+mn-ea"/>
                <a:cs typeface="+mn-cs"/>
              </a:rPr>
              <a:t> pagarba</a:t>
            </a:r>
            <a:r>
              <a:rPr lang="lt-LT" sz="1000" kern="1200" dirty="0" smtClean="0">
                <a:solidFill>
                  <a:schemeClr val="tx1"/>
                </a:solidFill>
                <a:effectLst/>
                <a:latin typeface="+mn-lt"/>
                <a:ea typeface="+mn-ea"/>
                <a:cs typeface="+mn-cs"/>
              </a:rPr>
              <a:t> – tai tinkamas elgesys su vadais, pavaldiniais ir kolegomis. Tai garbingas elgesys su kiekvienu žmogumi, ypač su konfliktų aukomis, žuvusiaisiais, sužeistaisiais, belaisviais ir civiliais. Svarbu suvokti, kad žmogus yra pats brangiausias turtas ir kad kiekvienas yra įpareigotas elgtis oriai ir pagarbiai su kitais;</a:t>
            </a:r>
          </a:p>
          <a:p>
            <a:r>
              <a:rPr lang="lt-LT" sz="1000" kern="1200" dirty="0" smtClean="0">
                <a:solidFill>
                  <a:schemeClr val="tx1"/>
                </a:solidFill>
                <a:effectLst/>
                <a:latin typeface="+mn-lt"/>
                <a:ea typeface="+mn-ea"/>
                <a:cs typeface="+mn-cs"/>
              </a:rPr>
              <a:t>17.7.</a:t>
            </a:r>
            <a:r>
              <a:rPr lang="lt-LT" sz="1000" i="1" kern="1200" dirty="0" smtClean="0">
                <a:solidFill>
                  <a:schemeClr val="tx1"/>
                </a:solidFill>
                <a:effectLst/>
                <a:latin typeface="+mn-lt"/>
                <a:ea typeface="+mn-ea"/>
                <a:cs typeface="+mn-cs"/>
              </a:rPr>
              <a:t> garbė</a:t>
            </a:r>
            <a:r>
              <a:rPr lang="lt-LT" sz="1000" kern="1200" dirty="0" smtClean="0">
                <a:solidFill>
                  <a:schemeClr val="tx1"/>
                </a:solidFill>
                <a:effectLst/>
                <a:latin typeface="+mn-lt"/>
                <a:ea typeface="+mn-ea"/>
                <a:cs typeface="+mn-cs"/>
              </a:rPr>
              <a:t> – tai charakterio ir asmeninio elgesio kelrodė žvaigždė kiekvienam kariui. Garbė priklauso tiems, kurie gyvena laikydamiesi žodžio ir kurių veiksmai sutampa su deklaruojamomis idėjomis. Garbė yra ta jungtis, kuri jungia visas kariuomenės vertybes. Tik garbingai gyvenantis ir tarnaujantis karys rodo pavyzdį kiekvienam ir prisideda prie bendro karinio vieneto geros vidinės aplinkos ir moralės. Garbė suteikia stiprybės ir noro gyventi pagal vertybes, ypač susidūrus su pavojais;</a:t>
            </a:r>
          </a:p>
          <a:p>
            <a:r>
              <a:rPr lang="lt-LT" sz="1000" kern="1200" dirty="0" smtClean="0">
                <a:solidFill>
                  <a:schemeClr val="tx1"/>
                </a:solidFill>
                <a:effectLst/>
                <a:latin typeface="+mn-lt"/>
                <a:ea typeface="+mn-ea"/>
                <a:cs typeface="+mn-cs"/>
              </a:rPr>
              <a:t>17.8. </a:t>
            </a:r>
            <a:r>
              <a:rPr lang="lt-LT" sz="1000" i="1" kern="1200" dirty="0" smtClean="0">
                <a:solidFill>
                  <a:schemeClr val="tx1"/>
                </a:solidFill>
                <a:effectLst/>
                <a:latin typeface="+mn-lt"/>
                <a:ea typeface="+mn-ea"/>
                <a:cs typeface="+mn-cs"/>
              </a:rPr>
              <a:t>principingumas</a:t>
            </a:r>
            <a:r>
              <a:rPr lang="lt-LT" sz="1000" kern="1200" dirty="0" smtClean="0">
                <a:solidFill>
                  <a:schemeClr val="tx1"/>
                </a:solidFill>
                <a:effectLst/>
                <a:latin typeface="+mn-lt"/>
                <a:ea typeface="+mn-ea"/>
                <a:cs typeface="+mn-cs"/>
              </a:rPr>
              <a:t> – tai yra karinės drausmės, kariuomenės stiprybės ir jos moralės pagrindas. Principingumas kariuomenėje – tai tinkamai ir tik tarnybiniais tikslais naudojamos lėšos, ištekliai, turtas ir vykdomi įgaliojimai. </a:t>
            </a:r>
          </a:p>
          <a:p>
            <a:r>
              <a:rPr lang="lt-LT" sz="1000" kern="1200" dirty="0" smtClean="0">
                <a:solidFill>
                  <a:schemeClr val="tx1"/>
                </a:solidFill>
                <a:effectLst/>
                <a:latin typeface="+mn-lt"/>
                <a:ea typeface="+mn-ea"/>
                <a:cs typeface="+mn-cs"/>
              </a:rPr>
              <a:t>18. Kariuomenės pagrindas – motyvuoti ir gerai parengti kariai, pasikliaujantys savo žiniomis ir gebėjimais (jėgomis), pritaikantys turimas žinias praktikoje, prisiimantys atsakomybę ir atkakliai siekiantys užsibrėžto tikslo, t. y. nugalėti. Visų lygmenų vadų gebėjimai prisiimti atsakomybę, užtikrinti karių motyvaciją ir aukštą moralę turi būti pagrįsti profesiniais įgūdžiais, lyderio savybių ugdymu ir kariuomenės vertybių pusiausvyra. Lyderiai rengiami atsižvelgiant į šiuolaikinės karybos vystymo tendencijas, mokslo laimėjimus, pritaikomus karyboje, NATO šalių patyrimą ir kariuomenės tradicijas. </a:t>
            </a:r>
          </a:p>
          <a:p>
            <a:endParaRPr lang="en-US" sz="1000" dirty="0" smtClean="0"/>
          </a:p>
          <a:p>
            <a:r>
              <a:rPr lang="en-US" sz="1000" b="1" dirty="0" err="1" smtClean="0"/>
              <a:t>Cituojama</a:t>
            </a:r>
            <a:r>
              <a:rPr lang="en-US" sz="1000" b="1" dirty="0" smtClean="0"/>
              <a:t> </a:t>
            </a:r>
            <a:r>
              <a:rPr lang="en-US" sz="1000" b="1" dirty="0" err="1" smtClean="0"/>
              <a:t>Lietuvos</a:t>
            </a:r>
            <a:r>
              <a:rPr lang="en-US" sz="1000" b="1" dirty="0" smtClean="0"/>
              <a:t> </a:t>
            </a:r>
            <a:r>
              <a:rPr lang="en-US" sz="1000" b="1" dirty="0" err="1" smtClean="0"/>
              <a:t>kariuomen</a:t>
            </a:r>
            <a:r>
              <a:rPr lang="lt-LT" sz="1000" b="1" dirty="0" smtClean="0"/>
              <a:t>ės</a:t>
            </a:r>
            <a:r>
              <a:rPr lang="lt-LT" sz="1000" b="1" baseline="0" dirty="0" smtClean="0"/>
              <a:t> vizija. Patvirtinta Lietuvos kariuomenės vado 2012 m gegužės 3 d. įsakymu Nr. V-479</a:t>
            </a:r>
            <a:endParaRPr lang="lt-LT" sz="1000" b="1"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4</a:t>
            </a:fld>
            <a:endParaRPr lang="lt-LT"/>
          </a:p>
        </p:txBody>
      </p:sp>
    </p:spTree>
    <p:extLst>
      <p:ext uri="{BB962C8B-B14F-4D97-AF65-F5344CB8AC3E}">
        <p14:creationId xmlns:p14="http://schemas.microsoft.com/office/powerpoint/2010/main" val="2888541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5</a:t>
            </a:fld>
            <a:endParaRPr lang="lt-LT"/>
          </a:p>
        </p:txBody>
      </p:sp>
    </p:spTree>
    <p:extLst>
      <p:ext uri="{BB962C8B-B14F-4D97-AF65-F5344CB8AC3E}">
        <p14:creationId xmlns:p14="http://schemas.microsoft.com/office/powerpoint/2010/main" val="1575905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DC1A1D8B-2574-417B-B088-A73E0D3FF2DC}" type="slidenum">
              <a:rPr lang="lt-LT" smtClean="0"/>
              <a:pPr/>
              <a:t>6</a:t>
            </a:fld>
            <a:endParaRPr lang="lt-LT"/>
          </a:p>
        </p:txBody>
      </p:sp>
    </p:spTree>
    <p:extLst>
      <p:ext uri="{BB962C8B-B14F-4D97-AF65-F5344CB8AC3E}">
        <p14:creationId xmlns:p14="http://schemas.microsoft.com/office/powerpoint/2010/main" val="684970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7</a:t>
            </a:fld>
            <a:endParaRPr lang="lt-LT"/>
          </a:p>
        </p:txBody>
      </p:sp>
    </p:spTree>
    <p:extLst>
      <p:ext uri="{BB962C8B-B14F-4D97-AF65-F5344CB8AC3E}">
        <p14:creationId xmlns:p14="http://schemas.microsoft.com/office/powerpoint/2010/main" val="1316723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8</a:t>
            </a:fld>
            <a:endParaRPr lang="lt-LT"/>
          </a:p>
        </p:txBody>
      </p:sp>
    </p:spTree>
    <p:extLst>
      <p:ext uri="{BB962C8B-B14F-4D97-AF65-F5344CB8AC3E}">
        <p14:creationId xmlns:p14="http://schemas.microsoft.com/office/powerpoint/2010/main" val="3265430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b="1" dirty="0" smtClean="0"/>
              <a:t>J. eil. apie 800EUR</a:t>
            </a:r>
          </a:p>
          <a:p>
            <a:r>
              <a:rPr lang="lt-LT" sz="1000" b="1" dirty="0" smtClean="0"/>
              <a:t>Ltn.</a:t>
            </a:r>
            <a:r>
              <a:rPr lang="lt-LT" sz="1000" b="1" baseline="0" dirty="0" smtClean="0"/>
              <a:t> apie 950-1000EUR</a:t>
            </a:r>
            <a:endParaRPr lang="lt-LT" sz="1000" b="1" dirty="0" smtClean="0"/>
          </a:p>
          <a:p>
            <a:r>
              <a:rPr lang="lt-LT" sz="1000" b="1" dirty="0" smtClean="0"/>
              <a:t>Bonusai</a:t>
            </a:r>
            <a:r>
              <a:rPr lang="lt-LT" sz="1000" b="1" baseline="0" dirty="0" smtClean="0"/>
              <a:t> – po 4 m. geros tarnybos – iki 1000EUR</a:t>
            </a:r>
          </a:p>
          <a:p>
            <a:r>
              <a:rPr lang="lt-LT" sz="1000" b="1" baseline="0" dirty="0" smtClean="0"/>
              <a:t>Už tarnybą GRP (KJP, SOP, sraigtai, instruktoriai) – apie 100EUR </a:t>
            </a:r>
          </a:p>
          <a:p>
            <a:r>
              <a:rPr lang="lt-LT" sz="1000" b="1" baseline="0" dirty="0" smtClean="0"/>
              <a:t>Kelionės išlaidos – 120km pirmyn/atgal, už 1 km 0,06 EUR (jei nėra būsto etc.) Nuo 07-01 – visiems naujai priimamiems</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baseline="0" dirty="0" smtClean="0"/>
              <a:t>Būsto nuomos išlaidos – jei nėra būsto etc. (VIL – 266EUR) Nuo 07-01 – visiems naujai priimamiems</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baseline="0" dirty="0" smtClean="0"/>
              <a:t>Mokslų kompensavimas – po 4 m. atsargos kariams</a:t>
            </a:r>
          </a:p>
          <a:p>
            <a:endParaRPr lang="lt-LT" sz="1000" b="1" dirty="0" smtClean="0"/>
          </a:p>
          <a:p>
            <a:r>
              <a:rPr lang="lt-LT" sz="1000" i="1" dirty="0" smtClean="0"/>
              <a:t>Prestižas</a:t>
            </a:r>
            <a:br>
              <a:rPr lang="lt-LT" sz="1000" i="1" dirty="0" smtClean="0"/>
            </a:br>
            <a:r>
              <a:rPr lang="lt-LT" sz="1000" dirty="0" smtClean="0"/>
              <a:t>• Galimybė tarnauti savo šaliai, prisidėti prie jos saugumo užtikrinimo. </a:t>
            </a:r>
          </a:p>
          <a:p>
            <a:r>
              <a:rPr lang="lt-LT" sz="1000" dirty="0" smtClean="0"/>
              <a:t/>
            </a:r>
            <a:br>
              <a:rPr lang="lt-LT" sz="1000" dirty="0" smtClean="0"/>
            </a:br>
            <a:r>
              <a:rPr lang="lt-LT" sz="1000" i="1" dirty="0" smtClean="0"/>
              <a:t>Karjeros galimybės</a:t>
            </a:r>
            <a:br>
              <a:rPr lang="lt-LT" sz="1000" i="1" dirty="0" smtClean="0"/>
            </a:br>
            <a:r>
              <a:rPr lang="lt-LT" sz="1000" dirty="0" smtClean="0"/>
              <a:t>• Kariuomenėje kiekvienam sudarytos sąlygos siekti karjeros. </a:t>
            </a:r>
            <a:br>
              <a:rPr lang="lt-LT" sz="1000" dirty="0" smtClean="0"/>
            </a:br>
            <a:r>
              <a:rPr lang="lt-LT" sz="1000" dirty="0" smtClean="0"/>
              <a:t>• Vykdomas individualus (pagal kiekvieno sugebėjimus) karjeros planavimas. </a:t>
            </a:r>
            <a:br>
              <a:rPr lang="lt-LT" sz="1000" dirty="0" smtClean="0"/>
            </a:br>
            <a:r>
              <a:rPr lang="lt-LT" sz="1000" dirty="0" smtClean="0"/>
              <a:t>• Dauguma karinių specialybių yra analogiškos civilinėms (informacinių sistemų specialistai, medikai, teisininkai, mechanikai, laivavedžiai, vairuotojai, šaltkalviai). </a:t>
            </a:r>
          </a:p>
          <a:p>
            <a:r>
              <a:rPr lang="lt-LT" sz="1000" dirty="0" smtClean="0"/>
              <a:t/>
            </a:r>
            <a:br>
              <a:rPr lang="lt-LT" sz="1000" dirty="0" smtClean="0"/>
            </a:br>
            <a:r>
              <a:rPr lang="lt-LT" sz="1000" i="1" dirty="0" smtClean="0"/>
              <a:t>Mokymosi galimybės</a:t>
            </a:r>
            <a:br>
              <a:rPr lang="lt-LT" sz="1000" i="1" dirty="0" smtClean="0"/>
            </a:br>
            <a:r>
              <a:rPr lang="lt-LT" sz="1000" dirty="0" smtClean="0"/>
              <a:t>• Mokymosi ir profesinio tobulinimosi galimybės Lietuvos, JAV, Vokietijos, Didžiosios Britanijos, Danijos, Kanados, Švedijos ir kitų šalių aukštosiose mokyklose. </a:t>
            </a:r>
          </a:p>
          <a:p>
            <a:r>
              <a:rPr lang="lt-LT" sz="1000" dirty="0" smtClean="0"/>
              <a:t/>
            </a:r>
            <a:br>
              <a:rPr lang="lt-LT" sz="1000" dirty="0" smtClean="0"/>
            </a:br>
            <a:r>
              <a:rPr lang="lt-LT" sz="1000" i="1" dirty="0" smtClean="0"/>
              <a:t>Darbo užmokestis</a:t>
            </a:r>
            <a:br>
              <a:rPr lang="lt-LT" sz="1000" i="1" dirty="0" smtClean="0"/>
            </a:br>
            <a:r>
              <a:rPr lang="lt-LT" sz="1000" dirty="0" smtClean="0"/>
              <a:t>• Konkurencingas atlyginimas, kuris priklauso nuo kario laipsnio ir ištarnautų metų. </a:t>
            </a:r>
            <a:br>
              <a:rPr lang="lt-LT" sz="1000" dirty="0" smtClean="0"/>
            </a:br>
            <a:r>
              <a:rPr lang="lt-LT" sz="1000" dirty="0" smtClean="0"/>
              <a:t>• Įvairūs materialiniai paskatinimai. </a:t>
            </a:r>
          </a:p>
          <a:p>
            <a:r>
              <a:rPr lang="lt-LT" sz="1000" dirty="0" smtClean="0"/>
              <a:t/>
            </a:r>
            <a:br>
              <a:rPr lang="lt-LT" sz="1000" dirty="0" smtClean="0"/>
            </a:br>
            <a:r>
              <a:rPr lang="lt-LT" sz="1000" i="1" dirty="0" smtClean="0"/>
              <a:t>Socialinės garantijos</a:t>
            </a:r>
            <a:br>
              <a:rPr lang="lt-LT" sz="1000" i="1" dirty="0" smtClean="0"/>
            </a:br>
            <a:r>
              <a:rPr lang="lt-LT" sz="1000" dirty="0" smtClean="0"/>
              <a:t>• Profesinės karo tarnybos kariai draudžiami valstybiniu socialiniu pensijų draudimu, o ištarnavę įstatymo nustatytą laiką ir išleisti į atsargą, įgyja teisę gauti valstybinę kario pensiją. </a:t>
            </a:r>
            <a:br>
              <a:rPr lang="lt-LT" sz="1000" dirty="0" smtClean="0"/>
            </a:br>
            <a:r>
              <a:rPr lang="lt-LT" sz="1000" dirty="0" smtClean="0"/>
              <a:t>• Kasmet - 30 dienų atostogų. Atsižvelgiant į ištarnautą laiką atostogos ilginamos, maksimali atostogų trukmė 45 dienos. </a:t>
            </a:r>
            <a:br>
              <a:rPr lang="lt-LT" sz="1000" dirty="0" smtClean="0"/>
            </a:br>
            <a:r>
              <a:rPr lang="lt-LT" sz="1000" dirty="0" smtClean="0"/>
              <a:t>• Profesinės karo tarnybos karių sveikatos priežiūra ir </a:t>
            </a:r>
            <a:r>
              <a:rPr lang="lt-LT" sz="1000" dirty="0" err="1" smtClean="0"/>
              <a:t>sveikatinimo</a:t>
            </a:r>
            <a:r>
              <a:rPr lang="lt-LT" sz="1000" dirty="0" smtClean="0"/>
              <a:t> veikla finansuojamos iš valstybės biudžeto lėšų. </a:t>
            </a:r>
            <a:br>
              <a:rPr lang="lt-LT" sz="1000" dirty="0" smtClean="0"/>
            </a:br>
            <a:r>
              <a:rPr lang="lt-LT" sz="1000" dirty="0" smtClean="0"/>
              <a:t>• Karių gyvybė ir sveikata privalomai draudžiama nuo nelaimingų atsitikimų tarnyboje valstybės biudžeto lėšomis. </a:t>
            </a:r>
            <a:br>
              <a:rPr lang="lt-LT" sz="1000" dirty="0" smtClean="0"/>
            </a:br>
            <a:r>
              <a:rPr lang="lt-LT" sz="1000" dirty="0" smtClean="0"/>
              <a:t>• Profesinės karo tarnybos kariai tarnybos laikotarpiu aprūpinami gyvenamuoju būstu, maistu arba jiems mokama nustatyto dydžio piniginė kompensacija. </a:t>
            </a:r>
            <a:br>
              <a:rPr lang="lt-LT" sz="1000" dirty="0" smtClean="0"/>
            </a:br>
            <a:r>
              <a:rPr lang="lt-LT" sz="1000" dirty="0" smtClean="0"/>
              <a:t>• Baigę tarnybą kariai gali dalyvauti profesinio orientavimo programose, teikiama pagalba susirandant darbą. </a:t>
            </a:r>
          </a:p>
          <a:p>
            <a:r>
              <a:rPr lang="lt-LT" sz="1000" dirty="0" smtClean="0"/>
              <a:t/>
            </a:r>
            <a:br>
              <a:rPr lang="lt-LT" sz="1000" dirty="0" smtClean="0"/>
            </a:br>
            <a:r>
              <a:rPr lang="lt-LT" sz="1000" i="1" dirty="0" smtClean="0"/>
              <a:t>Tarptautinės misijos</a:t>
            </a:r>
            <a:br>
              <a:rPr lang="lt-LT" sz="1000" i="1" dirty="0" smtClean="0"/>
            </a:br>
            <a:r>
              <a:rPr lang="lt-LT" sz="1000" dirty="0" smtClean="0"/>
              <a:t/>
            </a:r>
            <a:br>
              <a:rPr lang="lt-LT" sz="1000" dirty="0" smtClean="0"/>
            </a:br>
            <a:r>
              <a:rPr lang="lt-LT" sz="1000" i="1" dirty="0" smtClean="0"/>
              <a:t>Laisvalaikis</a:t>
            </a:r>
            <a:br>
              <a:rPr lang="lt-LT" sz="1000" i="1" dirty="0" smtClean="0"/>
            </a:br>
            <a:r>
              <a:rPr lang="lt-LT" sz="1000" dirty="0" smtClean="0"/>
              <a:t>• Sporto klubai, treniruoklių salės. </a:t>
            </a:r>
            <a:br>
              <a:rPr lang="lt-LT" sz="1000" dirty="0" smtClean="0"/>
            </a:br>
            <a:r>
              <a:rPr lang="lt-LT" sz="1000" dirty="0" smtClean="0"/>
              <a:t>• Kiekviename kariniame dalinyje yra ramovė, klubai kur vyksta koncertai, įvairūs vakarai, parodos, veikia biblioteka </a:t>
            </a:r>
          </a:p>
        </p:txBody>
      </p:sp>
      <p:sp>
        <p:nvSpPr>
          <p:cNvPr id="4" name="Slide Number Placeholder 3"/>
          <p:cNvSpPr>
            <a:spLocks noGrp="1"/>
          </p:cNvSpPr>
          <p:nvPr>
            <p:ph type="sldNum" sz="quarter" idx="10"/>
          </p:nvPr>
        </p:nvSpPr>
        <p:spPr/>
        <p:txBody>
          <a:bodyPr/>
          <a:lstStyle/>
          <a:p>
            <a:fld id="{DC1A1D8B-2574-417B-B088-A73E0D3FF2DC}" type="slidenum">
              <a:rPr lang="lt-LT" smtClean="0"/>
              <a:pPr/>
              <a:t>9</a:t>
            </a:fld>
            <a:endParaRPr lang="lt-LT"/>
          </a:p>
        </p:txBody>
      </p:sp>
    </p:spTree>
    <p:extLst>
      <p:ext uri="{BB962C8B-B14F-4D97-AF65-F5344CB8AC3E}">
        <p14:creationId xmlns:p14="http://schemas.microsoft.com/office/powerpoint/2010/main" val="3086260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Spustelėkite, jei norite keisite ruoš. pav. stilių</a:t>
            </a:r>
            <a:endParaRPr lang="lt-LT"/>
          </a:p>
        </p:txBody>
      </p:sp>
      <p:sp>
        <p:nvSpPr>
          <p:cNvPr id="3" name="Paantraštė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Spustelėkite ruošinio paantraštės stiliui keisti</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TwoObj">
  <p:cSld name="Pavadinimas, tekstas ir dviejų stulpelių turinys">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8229600" cy="1143000"/>
          </a:xfrm>
        </p:spPr>
        <p:txBody>
          <a:bodyPr/>
          <a:lstStyle/>
          <a:p>
            <a:r>
              <a:rPr lang="lt-LT" smtClean="0"/>
              <a:t>Spustelėję redag. ruoš. pavad. stilių</a:t>
            </a:r>
            <a:endParaRPr lang="lt-LT"/>
          </a:p>
        </p:txBody>
      </p:sp>
      <p:sp>
        <p:nvSpPr>
          <p:cNvPr id="3" name="Teksto vietos rezervavimo ženklas 2"/>
          <p:cNvSpPr>
            <a:spLocks noGrp="1"/>
          </p:cNvSpPr>
          <p:nvPr>
            <p:ph type="body" sz="half" idx="1"/>
          </p:nvPr>
        </p:nvSpPr>
        <p:spPr>
          <a:xfrm>
            <a:off x="457200" y="1600200"/>
            <a:ext cx="4038600" cy="452596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quarter" idx="2"/>
          </p:nvPr>
        </p:nvSpPr>
        <p:spPr>
          <a:xfrm>
            <a:off x="4648200" y="1600200"/>
            <a:ext cx="4038600" cy="218598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urinio vietos rezervavimo ženklas 4"/>
          <p:cNvSpPr>
            <a:spLocks noGrp="1"/>
          </p:cNvSpPr>
          <p:nvPr>
            <p:ph sz="quarter" idx="3"/>
          </p:nvPr>
        </p:nvSpPr>
        <p:spPr>
          <a:xfrm>
            <a:off x="4648200" y="3938588"/>
            <a:ext cx="4038600" cy="2187575"/>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Rectangle 4"/>
          <p:cNvSpPr>
            <a:spLocks noGrp="1" noChangeArrowheads="1"/>
          </p:cNvSpPr>
          <p:nvPr>
            <p:ph type="dt" sz="half" idx="10"/>
          </p:nvPr>
        </p:nvSpPr>
        <p:spPr>
          <a:ln/>
        </p:spPr>
        <p:txBody>
          <a:bodyPr/>
          <a:lstStyle>
            <a:lvl1pPr>
              <a:defRPr/>
            </a:lvl1pPr>
          </a:lstStyle>
          <a:p>
            <a:pPr>
              <a:defRPr/>
            </a:pPr>
            <a:endParaRPr lang="lt-LT"/>
          </a:p>
        </p:txBody>
      </p:sp>
      <p:sp>
        <p:nvSpPr>
          <p:cNvPr id="7" name="Rectangle 5"/>
          <p:cNvSpPr>
            <a:spLocks noGrp="1" noChangeArrowheads="1"/>
          </p:cNvSpPr>
          <p:nvPr>
            <p:ph type="ftr" sz="quarter" idx="11"/>
          </p:nvPr>
        </p:nvSpPr>
        <p:spPr>
          <a:ln/>
        </p:spPr>
        <p:txBody>
          <a:bodyPr/>
          <a:lstStyle>
            <a:lvl1pPr>
              <a:defRPr/>
            </a:lvl1pPr>
          </a:lstStyle>
          <a:p>
            <a:pPr>
              <a:defRPr/>
            </a:pPr>
            <a:endParaRPr lang="lt-LT"/>
          </a:p>
        </p:txBody>
      </p:sp>
      <p:sp>
        <p:nvSpPr>
          <p:cNvPr id="8" name="Rectangle 6"/>
          <p:cNvSpPr>
            <a:spLocks noGrp="1" noChangeArrowheads="1"/>
          </p:cNvSpPr>
          <p:nvPr>
            <p:ph type="sldNum" sz="quarter" idx="12"/>
          </p:nvPr>
        </p:nvSpPr>
        <p:spPr>
          <a:ln/>
        </p:spPr>
        <p:txBody>
          <a:bodyPr/>
          <a:lstStyle>
            <a:lvl1pPr>
              <a:defRPr/>
            </a:lvl1pPr>
          </a:lstStyle>
          <a:p>
            <a:pPr>
              <a:defRPr/>
            </a:pPr>
            <a:fld id="{8AE89721-C515-4153-9C99-92ADE541FBEE}" type="slidenum">
              <a:rPr lang="lt-LT"/>
              <a:pPr>
                <a:defRPr/>
              </a:pPr>
              <a:t>‹#›</a:t>
            </a:fld>
            <a:endParaRPr lang="lt-LT"/>
          </a:p>
        </p:txBody>
      </p:sp>
    </p:spTree>
    <p:extLst>
      <p:ext uri="{BB962C8B-B14F-4D97-AF65-F5344CB8AC3E}">
        <p14:creationId xmlns:p14="http://schemas.microsoft.com/office/powerpoint/2010/main" val="168881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idx="1"/>
          </p:nvPr>
        </p:nvSpPr>
        <p:spPr/>
        <p:txBody>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Spustelėkite ruošinio teksto stiliams keisti</a:t>
            </a:r>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Datos vietos rezervavimo ženklas 2"/>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Spustelėkite, jei norite keisite ruoš. pav. stilių</a:t>
            </a:r>
            <a:endParaRPr lang="lt-LT"/>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Spustelėkite, jei norite keisite ruoš. pav. stilių</a:t>
            </a:r>
            <a:endParaRPr lang="lt-LT"/>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42956D04-A3C8-49D4-B877-B45534FE3A10}" type="datetimeFigureOut">
              <a:rPr lang="lt-LT" smtClean="0"/>
              <a:pPr/>
              <a:t>2020-10-29</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956D04-A3C8-49D4-B877-B45534FE3A10}" type="datetimeFigureOut">
              <a:rPr lang="lt-LT" smtClean="0"/>
              <a:pPr/>
              <a:t>2020-10-29</a:t>
            </a:fld>
            <a:endParaRPr lang="lt-LT"/>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6E2A6-6D93-4997-8D45-933F879E6E5B}"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9.jpeg"/><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5.png"/><Relationship Id="rId3" Type="http://schemas.openxmlformats.org/officeDocument/2006/relationships/hyperlink" Target="http://www.lka.lt/" TargetMode="External"/><Relationship Id="rId7" Type="http://schemas.openxmlformats.org/officeDocument/2006/relationships/image" Target="../media/image5.jpeg"/><Relationship Id="rId12" Type="http://schemas.openxmlformats.org/officeDocument/2006/relationships/image" Target="../media/image10.jpeg"/><Relationship Id="rId17" Type="http://schemas.openxmlformats.org/officeDocument/2006/relationships/image" Target="../media/image14.jpeg"/><Relationship Id="rId2" Type="http://schemas.openxmlformats.org/officeDocument/2006/relationships/notesSlide" Target="../notesSlides/notesSlide2.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2.png"/><Relationship Id="rId10" Type="http://schemas.openxmlformats.org/officeDocument/2006/relationships/image" Target="../media/image8.jpeg"/><Relationship Id="rId19" Type="http://schemas.openxmlformats.org/officeDocument/2006/relationships/image" Target="../media/image16.pn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hyperlink" Target="http://www.kam.lt/lt"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39.png"/><Relationship Id="rId4" Type="http://schemas.openxmlformats.org/officeDocument/2006/relationships/image" Target="../media/image42.jpeg"/></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48.jpeg"/><Relationship Id="rId4" Type="http://schemas.openxmlformats.org/officeDocument/2006/relationships/image" Target="../media/image47.jpeg"/></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50.jpe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2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1.jpe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27.jpe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6" name="Rectangle 6"/>
          <p:cNvSpPr>
            <a:spLocks noGrp="1" noChangeArrowheads="1"/>
          </p:cNvSpPr>
          <p:nvPr>
            <p:ph type="subTitle" idx="1"/>
          </p:nvPr>
        </p:nvSpPr>
        <p:spPr>
          <a:xfrm>
            <a:off x="216024" y="4653136"/>
            <a:ext cx="4355976" cy="1440160"/>
          </a:xfrm>
        </p:spPr>
        <p:txBody>
          <a:bodyPr>
            <a:normAutofit/>
          </a:bodyPr>
          <a:lstStyle/>
          <a:p>
            <a:pPr algn="l">
              <a:lnSpc>
                <a:spcPct val="80000"/>
              </a:lnSpc>
            </a:pPr>
            <a:r>
              <a:rPr lang="lt-LT" altLang="lt-LT" sz="4400" b="1" dirty="0">
                <a:solidFill>
                  <a:schemeClr val="bg1"/>
                </a:solidFill>
                <a:effectLst>
                  <a:outerShdw blurRad="38100" dist="38100" dir="2700000" algn="tl">
                    <a:srgbClr val="000000">
                      <a:alpha val="43137"/>
                    </a:srgbClr>
                  </a:outerShdw>
                </a:effectLst>
                <a:latin typeface="Arial" pitchFamily="34" charset="0"/>
                <a:cs typeface="Arial" pitchFamily="34" charset="0"/>
              </a:rPr>
              <a:t>LIETUVOS </a:t>
            </a:r>
            <a:endParaRPr lang="en-US" altLang="lt-LT" sz="44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l">
              <a:lnSpc>
                <a:spcPct val="80000"/>
              </a:lnSpc>
            </a:pPr>
            <a:r>
              <a:rPr lang="lt-LT" altLang="lt-LT" sz="44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KARIUOMENĖ</a:t>
            </a:r>
            <a:endParaRPr lang="lt-LT" altLang="lt-LT" sz="4400" b="1" dirty="0" smtClean="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16924357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527565" y="197768"/>
            <a:ext cx="7629333" cy="1143000"/>
          </a:xfrm>
        </p:spPr>
        <p:txBody>
          <a:bodyPr>
            <a:normAutofit/>
          </a:bodyPr>
          <a:lstStyle/>
          <a:p>
            <a:pPr algn="l" eaLnBrk="1" hangingPunct="1"/>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 RINKTIS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Ę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KARO TARNYB</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Ą? (PKT)</a:t>
            </a:r>
            <a:endParaRPr lang="lt-LT" altLang="lt-LT"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457200" y="1600200"/>
            <a:ext cx="4038600" cy="5257800"/>
          </a:xfrm>
        </p:spPr>
        <p:txBody>
          <a:bodyPr/>
          <a:lstStyle/>
          <a:p>
            <a:pPr eaLnBrk="1" hangingPunct="1">
              <a:lnSpc>
                <a:spcPct val="90000"/>
              </a:lnSpc>
            </a:pPr>
            <a:endParaRPr lang="lt-LT" altLang="lt-LT" sz="1800" dirty="0" smtClean="0"/>
          </a:p>
          <a:p>
            <a:pPr eaLnBrk="1" hangingPunct="1">
              <a:lnSpc>
                <a:spcPct val="90000"/>
              </a:lnSpc>
              <a:buFontTx/>
              <a:buNone/>
            </a:pPr>
            <a:endParaRPr lang="lt-LT" altLang="lt-LT" sz="1800" dirty="0" smtClean="0"/>
          </a:p>
          <a:p>
            <a:pPr eaLnBrk="1" hangingPunct="1">
              <a:lnSpc>
                <a:spcPct val="90000"/>
              </a:lnSpc>
            </a:pPr>
            <a:endParaRPr lang="lt-LT" altLang="lt-LT" sz="2000" dirty="0" smtClean="0"/>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sp>
        <p:nvSpPr>
          <p:cNvPr id="8" name="Stačiakampis 7"/>
          <p:cNvSpPr/>
          <p:nvPr/>
        </p:nvSpPr>
        <p:spPr>
          <a:xfrm>
            <a:off x="457200" y="1592982"/>
            <a:ext cx="4438328" cy="5262979"/>
          </a:xfrm>
          <a:prstGeom prst="rect">
            <a:avLst/>
          </a:prstGeom>
        </p:spPr>
        <p:txBody>
          <a:bodyPr wrap="square">
            <a:spAutoFit/>
          </a:bodyPr>
          <a:lstStyle/>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Karys nuo </a:t>
            </a:r>
            <a:r>
              <a:rPr lang="en-US" sz="2400" b="1" dirty="0" smtClean="0">
                <a:latin typeface="Times New Roman" panose="02020603050405020304" pitchFamily="18" charset="0"/>
                <a:cs typeface="Times New Roman" panose="02020603050405020304" pitchFamily="18" charset="0"/>
              </a:rPr>
              <a:t>9</a:t>
            </a:r>
            <a:r>
              <a:rPr lang="lt-LT" sz="2400" b="1" dirty="0" smtClean="0">
                <a:latin typeface="Times New Roman" panose="02020603050405020304" pitchFamily="18" charset="0"/>
                <a:cs typeface="Times New Roman" panose="02020603050405020304" pitchFamily="18" charset="0"/>
              </a:rPr>
              <a:t>00 € </a:t>
            </a: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Ltn</a:t>
            </a:r>
            <a:r>
              <a:rPr lang="lt-LT" sz="2400" b="1" dirty="0">
                <a:latin typeface="Times New Roman" panose="02020603050405020304" pitchFamily="18" charset="0"/>
                <a:cs typeface="Times New Roman" panose="02020603050405020304" pitchFamily="18" charset="0"/>
              </a:rPr>
              <a:t>. n</a:t>
            </a:r>
            <a:r>
              <a:rPr lang="lt-LT" sz="2400" b="1" dirty="0" smtClean="0">
                <a:latin typeface="Times New Roman" panose="02020603050405020304" pitchFamily="18" charset="0"/>
                <a:cs typeface="Times New Roman" panose="02020603050405020304" pitchFamily="18" charset="0"/>
              </a:rPr>
              <a:t>uo 1</a:t>
            </a:r>
            <a:r>
              <a:rPr lang="en-US" sz="2400" b="1" dirty="0">
                <a:latin typeface="Times New Roman" panose="02020603050405020304" pitchFamily="18" charset="0"/>
                <a:cs typeface="Times New Roman" panose="02020603050405020304" pitchFamily="18" charset="0"/>
              </a:rPr>
              <a:t>2</a:t>
            </a:r>
            <a:r>
              <a:rPr lang="lt-LT" sz="2400" b="1" dirty="0" smtClean="0">
                <a:latin typeface="Times New Roman" panose="02020603050405020304" pitchFamily="18" charset="0"/>
                <a:cs typeface="Times New Roman" panose="02020603050405020304" pitchFamily="18" charset="0"/>
              </a:rPr>
              <a:t>00 </a:t>
            </a:r>
            <a:r>
              <a:rPr lang="lt-LT" sz="2400" b="1" dirty="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lt-LT" sz="2400" b="1" dirty="0">
                <a:latin typeface="Times New Roman" panose="02020603050405020304" pitchFamily="18" charset="0"/>
                <a:cs typeface="Times New Roman" panose="02020603050405020304" pitchFamily="18" charset="0"/>
              </a:rPr>
              <a:t>Bonusai – po 4 m. geros tarnybos – </a:t>
            </a:r>
            <a:r>
              <a:rPr lang="lt-LT" sz="2400" b="1" dirty="0" smtClean="0">
                <a:latin typeface="Times New Roman" panose="02020603050405020304" pitchFamily="18" charset="0"/>
                <a:cs typeface="Times New Roman" panose="02020603050405020304" pitchFamily="18" charset="0"/>
              </a:rPr>
              <a:t>nuo 2500 iki </a:t>
            </a:r>
            <a:r>
              <a:rPr lang="lt-LT" sz="2400" b="1" dirty="0">
                <a:latin typeface="Times New Roman" panose="02020603050405020304" pitchFamily="18" charset="0"/>
                <a:cs typeface="Times New Roman" panose="02020603050405020304" pitchFamily="18" charset="0"/>
              </a:rPr>
              <a:t>4500 </a:t>
            </a:r>
            <a:r>
              <a:rPr lang="lt-LT" sz="2400" b="1" dirty="0" smtClean="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Už </a:t>
            </a:r>
            <a:r>
              <a:rPr lang="lt-LT" sz="2400" b="1" dirty="0">
                <a:latin typeface="Times New Roman" panose="02020603050405020304" pitchFamily="18" charset="0"/>
                <a:cs typeface="Times New Roman" panose="02020603050405020304" pitchFamily="18" charset="0"/>
              </a:rPr>
              <a:t>tarnybą </a:t>
            </a:r>
            <a:r>
              <a:rPr lang="lt-LT" sz="2400" b="1" dirty="0" smtClean="0">
                <a:latin typeface="Times New Roman" panose="02020603050405020304" pitchFamily="18" charset="0"/>
                <a:cs typeface="Times New Roman" panose="02020603050405020304" pitchFamily="18" charset="0"/>
              </a:rPr>
              <a:t>GRP, KJP</a:t>
            </a:r>
            <a:r>
              <a:rPr lang="lt-LT" sz="2400" b="1" dirty="0">
                <a:latin typeface="Times New Roman" panose="02020603050405020304" pitchFamily="18" charset="0"/>
                <a:cs typeface="Times New Roman" panose="02020603050405020304" pitchFamily="18" charset="0"/>
              </a:rPr>
              <a:t>, SOP, sraigtai, </a:t>
            </a:r>
            <a:r>
              <a:rPr lang="lt-LT" sz="2400" b="1" dirty="0" smtClean="0">
                <a:latin typeface="Times New Roman" panose="02020603050405020304" pitchFamily="18" charset="0"/>
                <a:cs typeface="Times New Roman" panose="02020603050405020304" pitchFamily="18" charset="0"/>
              </a:rPr>
              <a:t>instruktoriai </a:t>
            </a:r>
            <a:r>
              <a:rPr lang="lt-LT" sz="2400" b="1" dirty="0">
                <a:latin typeface="Times New Roman" panose="02020603050405020304" pitchFamily="18" charset="0"/>
                <a:cs typeface="Times New Roman" panose="02020603050405020304" pitchFamily="18" charset="0"/>
              </a:rPr>
              <a:t>– apie </a:t>
            </a:r>
            <a:r>
              <a:rPr lang="lt-LT" sz="2400" b="1" dirty="0" smtClean="0">
                <a:latin typeface="Times New Roman" panose="02020603050405020304" pitchFamily="18" charset="0"/>
                <a:cs typeface="Times New Roman" panose="02020603050405020304" pitchFamily="18" charset="0"/>
              </a:rPr>
              <a:t>100 </a:t>
            </a:r>
            <a:r>
              <a:rPr lang="lt-LT" sz="2400" b="1" dirty="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lt-LT" sz="2400" b="1" dirty="0">
                <a:latin typeface="Times New Roman" panose="02020603050405020304" pitchFamily="18" charset="0"/>
                <a:cs typeface="Times New Roman" panose="02020603050405020304" pitchFamily="18" charset="0"/>
              </a:rPr>
              <a:t>Kelionės išlaidos </a:t>
            </a:r>
            <a:r>
              <a:rPr lang="lt-LT" sz="2400" b="1" dirty="0" smtClean="0">
                <a:latin typeface="Times New Roman" panose="02020603050405020304" pitchFamily="18" charset="0"/>
                <a:cs typeface="Times New Roman" panose="02020603050405020304" pitchFamily="18" charset="0"/>
              </a:rPr>
              <a:t>(0,06 ct/km, max-120 km/d.)</a:t>
            </a: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Būsto </a:t>
            </a:r>
            <a:r>
              <a:rPr lang="lt-LT" sz="2400" b="1" dirty="0">
                <a:latin typeface="Times New Roman" panose="02020603050405020304" pitchFamily="18" charset="0"/>
                <a:cs typeface="Times New Roman" panose="02020603050405020304" pitchFamily="18" charset="0"/>
              </a:rPr>
              <a:t>nuomos išlaidos – jei nėra būsto etc. (VIL – </a:t>
            </a:r>
            <a:r>
              <a:rPr lang="lt-LT" sz="2400" b="1" dirty="0" smtClean="0">
                <a:latin typeface="Times New Roman" panose="02020603050405020304" pitchFamily="18" charset="0"/>
                <a:cs typeface="Times New Roman" panose="02020603050405020304" pitchFamily="18" charset="0"/>
              </a:rPr>
              <a:t>266 </a:t>
            </a:r>
            <a:r>
              <a:rPr lang="lt-LT" sz="2400" b="1" dirty="0">
                <a:latin typeface="Times New Roman" panose="02020603050405020304" pitchFamily="18" charset="0"/>
                <a:cs typeface="Times New Roman" panose="02020603050405020304" pitchFamily="18" charset="0"/>
              </a:rPr>
              <a:t>€</a:t>
            </a:r>
            <a:r>
              <a:rPr lang="lt-LT" sz="2400" b="1" dirty="0" smtClean="0">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Mokslų </a:t>
            </a:r>
            <a:r>
              <a:rPr lang="lt-LT" sz="2400" b="1" dirty="0">
                <a:latin typeface="Times New Roman" panose="02020603050405020304" pitchFamily="18" charset="0"/>
                <a:cs typeface="Times New Roman" panose="02020603050405020304" pitchFamily="18" charset="0"/>
              </a:rPr>
              <a:t>kompensavimas – po 4 m. atsargos </a:t>
            </a:r>
            <a:r>
              <a:rPr lang="lt-LT" sz="2400" b="1" dirty="0" smtClean="0">
                <a:latin typeface="Times New Roman" panose="02020603050405020304" pitchFamily="18" charset="0"/>
                <a:cs typeface="Times New Roman" panose="02020603050405020304" pitchFamily="18" charset="0"/>
              </a:rPr>
              <a:t>kariams</a:t>
            </a: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descr="http://karys.lt/images/new/karys.lt%20atnaujinimu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0700" y="4046433"/>
            <a:ext cx="4214057" cy="28115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D:\Users\julius.zidonis\Desktop\kasp-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0699" y="1299027"/>
            <a:ext cx="4219299" cy="2663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86039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239790" y="1721672"/>
            <a:ext cx="8352928" cy="769441"/>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NPPKT – </a:t>
            </a:r>
            <a:r>
              <a:rPr lang="lt-LT" altLang="lt-LT" sz="2200" dirty="0" smtClean="0">
                <a:latin typeface="Arial" panose="020B0604020202020204" pitchFamily="34" charset="0"/>
                <a:cs typeface="Arial" panose="020B0604020202020204" pitchFamily="34" charset="0"/>
              </a:rPr>
              <a:t>tai 9 mėnesių </a:t>
            </a:r>
            <a:r>
              <a:rPr lang="lt-LT" altLang="lt-LT" sz="2200" dirty="0">
                <a:latin typeface="Arial" panose="020B0604020202020204" pitchFamily="34" charset="0"/>
                <a:cs typeface="Arial" panose="020B0604020202020204" pitchFamily="34" charset="0"/>
              </a:rPr>
              <a:t>trukmės kariniai </a:t>
            </a:r>
            <a:r>
              <a:rPr lang="lt-LT" altLang="lt-LT" sz="2200" dirty="0" smtClean="0">
                <a:latin typeface="Arial" panose="020B0604020202020204" pitchFamily="34" charset="0"/>
                <a:cs typeface="Arial" panose="020B0604020202020204" pitchFamily="34" charset="0"/>
              </a:rPr>
              <a:t>mokymai, kurie vyksta LK vienetuose visoje Lietuvoje.</a:t>
            </a:r>
          </a:p>
        </p:txBody>
      </p:sp>
      <p:sp>
        <p:nvSpPr>
          <p:cNvPr id="4" name="Title 3"/>
          <p:cNvSpPr>
            <a:spLocks noGrp="1"/>
          </p:cNvSpPr>
          <p:nvPr>
            <p:ph type="title"/>
          </p:nvPr>
        </p:nvSpPr>
        <p:spPr>
          <a:xfrm>
            <a:off x="1527565" y="332656"/>
            <a:ext cx="7221488" cy="926976"/>
          </a:xfrm>
        </p:spPr>
        <p:txBody>
          <a:bodyPr>
            <a:noAutofit/>
          </a:bodyPr>
          <a:lstStyle/>
          <a:p>
            <a:pPr algn="l"/>
            <a:r>
              <a:rPr 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NUOLATINĖ PRIVALOMOJI PRADINĖ KARO TARYBA (NPPKT)</a:t>
            </a:r>
            <a:endParaRPr lang="lt-LT"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719983" y="2506966"/>
            <a:ext cx="5913040" cy="738664"/>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SAVO NORU</a:t>
            </a:r>
            <a:r>
              <a:rPr lang="lt-LT" altLang="lt-LT" sz="2200" b="1" dirty="0">
                <a:latin typeface="Arial" panose="020B0604020202020204" pitchFamily="34" charset="0"/>
                <a:cs typeface="Arial" panose="020B0604020202020204" pitchFamily="34" charset="0"/>
              </a:rPr>
              <a:t> </a:t>
            </a:r>
            <a:r>
              <a:rPr lang="lt-LT" altLang="lt-LT" sz="2200" b="1" dirty="0" smtClean="0">
                <a:latin typeface="Arial" panose="020B0604020202020204" pitchFamily="34" charset="0"/>
                <a:cs typeface="Arial" panose="020B0604020202020204" pitchFamily="34" charset="0"/>
              </a:rPr>
              <a:t>– </a:t>
            </a:r>
            <a:r>
              <a:rPr lang="lt-LT" altLang="lt-LT" b="1" dirty="0" smtClean="0">
                <a:latin typeface="Arial" panose="020B0604020202020204" pitchFamily="34" charset="0"/>
                <a:cs typeface="Arial" panose="020B0604020202020204" pitchFamily="34" charset="0"/>
              </a:rPr>
              <a:t>GALIMYBĖ PLANUOTIS ATEITĮ</a:t>
            </a:r>
            <a:r>
              <a:rPr lang="lt-LT" altLang="lt-LT" sz="2200" b="1" dirty="0" smtClean="0">
                <a:latin typeface="Arial" panose="020B0604020202020204" pitchFamily="34" charset="0"/>
                <a:cs typeface="Arial" panose="020B0604020202020204" pitchFamily="34" charset="0"/>
              </a:rPr>
              <a:t>!</a:t>
            </a:r>
            <a:endParaRPr lang="en-US" altLang="lt-LT" sz="22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lt-LT" altLang="lt-LT" sz="2000" dirty="0">
                <a:latin typeface="Arial" panose="020B0604020202020204" pitchFamily="34" charset="0"/>
                <a:cs typeface="Arial" panose="020B0604020202020204" pitchFamily="34" charset="0"/>
              </a:rPr>
              <a:t>18-38 m. Lietuvos Respublikos </a:t>
            </a:r>
            <a:r>
              <a:rPr lang="lt-LT" altLang="lt-LT" sz="2000" dirty="0" smtClean="0">
                <a:latin typeface="Arial" panose="020B0604020202020204" pitchFamily="34" charset="0"/>
                <a:cs typeface="Arial" panose="020B0604020202020204" pitchFamily="34" charset="0"/>
              </a:rPr>
              <a:t>piliečiai</a:t>
            </a:r>
            <a:endParaRPr lang="lt-LT" altLang="lt-LT" sz="2000" dirty="0">
              <a:latin typeface="Arial" panose="020B0604020202020204" pitchFamily="34" charset="0"/>
              <a:cs typeface="Arial" panose="020B0604020202020204" pitchFamily="34" charset="0"/>
            </a:endParaRPr>
          </a:p>
        </p:txBody>
      </p:sp>
      <p:sp>
        <p:nvSpPr>
          <p:cNvPr id="6" name="Rectangle 5"/>
          <p:cNvSpPr/>
          <p:nvPr/>
        </p:nvSpPr>
        <p:spPr>
          <a:xfrm>
            <a:off x="-4387" y="2511403"/>
            <a:ext cx="3280243" cy="1969770"/>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ŠAUKIAMI</a:t>
            </a:r>
            <a:r>
              <a:rPr lang="en-US" altLang="lt-LT" sz="2200" b="1" dirty="0" smtClean="0">
                <a:latin typeface="Arial" panose="020B0604020202020204" pitchFamily="34" charset="0"/>
                <a:cs typeface="Arial" panose="020B0604020202020204" pitchFamily="34" charset="0"/>
              </a:rPr>
              <a:t>:</a:t>
            </a:r>
            <a:endParaRPr lang="en-US" altLang="lt-LT" sz="22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18-23 </a:t>
            </a:r>
            <a:r>
              <a:rPr lang="lt-LT" altLang="lt-LT" sz="2000" dirty="0">
                <a:latin typeface="Arial" panose="020B0604020202020204" pitchFamily="34" charset="0"/>
                <a:cs typeface="Arial" panose="020B0604020202020204" pitchFamily="34" charset="0"/>
              </a:rPr>
              <a:t>m. </a:t>
            </a:r>
            <a:r>
              <a:rPr lang="lt-LT" altLang="lt-LT" sz="2000" dirty="0" smtClean="0">
                <a:latin typeface="Arial" panose="020B0604020202020204" pitchFamily="34" charset="0"/>
                <a:cs typeface="Arial" panose="020B0604020202020204" pitchFamily="34" charset="0"/>
              </a:rPr>
              <a:t>Lietuvos Respublikos piliečiai, patekę į šaukiamųjų sąrašą (gali pareikšti norą tarnauti)</a:t>
            </a:r>
          </a:p>
        </p:txBody>
      </p:sp>
      <p:sp>
        <p:nvSpPr>
          <p:cNvPr id="7" name="Rectangle 6"/>
          <p:cNvSpPr/>
          <p:nvPr/>
        </p:nvSpPr>
        <p:spPr>
          <a:xfrm>
            <a:off x="0" y="4731561"/>
            <a:ext cx="3816424" cy="1969770"/>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REIKALAVIMAI</a:t>
            </a:r>
            <a:r>
              <a:rPr lang="en-US" altLang="lt-LT" sz="2200" b="1" dirty="0" smtClean="0">
                <a:latin typeface="Arial" panose="020B0604020202020204" pitchFamily="34" charset="0"/>
                <a:cs typeface="Arial" panose="020B0604020202020204" pitchFamily="34" charset="0"/>
              </a:rPr>
              <a:t>:</a:t>
            </a:r>
            <a:endParaRPr lang="en-US" altLang="lt-LT" sz="22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Tinkami pagal sveikatos būklę</a:t>
            </a:r>
          </a:p>
          <a:p>
            <a:pPr marL="342900" indent="-342900">
              <a:buFont typeface="Wingdings" panose="05000000000000000000" pitchFamily="2" charset="2"/>
              <a:buChar char="ü"/>
            </a:pPr>
            <a:r>
              <a:rPr lang="lt-LT" altLang="lt-LT" sz="2000" dirty="0">
                <a:latin typeface="Arial" panose="020B0604020202020204" pitchFamily="34" charset="0"/>
                <a:cs typeface="Arial" panose="020B0604020202020204" pitchFamily="34" charset="0"/>
              </a:rPr>
              <a:t>Neatlikę laisvės atėmimo bausmės, nesantys įtariamieji ar kaltinamieji</a:t>
            </a:r>
          </a:p>
        </p:txBody>
      </p:sp>
    </p:spTree>
    <p:extLst>
      <p:ext uri="{BB962C8B-B14F-4D97-AF65-F5344CB8AC3E}">
        <p14:creationId xmlns:p14="http://schemas.microsoft.com/office/powerpoint/2010/main" val="1207509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123728" y="68524"/>
            <a:ext cx="5184576" cy="6789476"/>
          </a:xfrm>
        </p:spPr>
      </p:pic>
      <p:pic>
        <p:nvPicPr>
          <p:cNvPr id="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11582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lt-LT" sz="3600" b="1" dirty="0" smtClean="0">
                <a:latin typeface="Times New Roman" panose="02020603050405020304" pitchFamily="18" charset="0"/>
                <a:cs typeface="Times New Roman" panose="02020603050405020304" pitchFamily="18" charset="0"/>
              </a:rPr>
              <a:t>NPPKT savo noru – tai galimybė susiplanuoti savo ateitį! </a:t>
            </a:r>
            <a:endParaRPr lang="lt-LT" sz="3600" b="1" dirty="0">
              <a:latin typeface="Times New Roman" panose="02020603050405020304" pitchFamily="18" charset="0"/>
              <a:cs typeface="Times New Roman" panose="02020603050405020304" pitchFamily="18" charset="0"/>
            </a:endParaRP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3648" y="1412776"/>
            <a:ext cx="6516040" cy="5088261"/>
          </a:xfrm>
        </p:spPr>
      </p:pic>
      <p:sp>
        <p:nvSpPr>
          <p:cNvPr id="4" name="Date Placeholder 3"/>
          <p:cNvSpPr>
            <a:spLocks noGrp="1"/>
          </p:cNvSpPr>
          <p:nvPr>
            <p:ph type="dt" sz="half" idx="10"/>
          </p:nvPr>
        </p:nvSpPr>
        <p:spPr/>
        <p:txBody>
          <a:bodyPr/>
          <a:lstStyle/>
          <a:p>
            <a:fld id="{F1B79E4F-1EA9-42F5-82B3-DA5C3FBD82D9}" type="datetime1">
              <a:rPr lang="lt-LT" smtClean="0"/>
              <a:t>2020-10-29</a:t>
            </a:fld>
            <a:endParaRPr lang="lt-LT"/>
          </a:p>
        </p:txBody>
      </p:sp>
      <p:sp>
        <p:nvSpPr>
          <p:cNvPr id="5" name="Slide Number Placeholder 4"/>
          <p:cNvSpPr>
            <a:spLocks noGrp="1"/>
          </p:cNvSpPr>
          <p:nvPr>
            <p:ph type="sldNum" sz="quarter" idx="12"/>
          </p:nvPr>
        </p:nvSpPr>
        <p:spPr/>
        <p:txBody>
          <a:bodyPr/>
          <a:lstStyle/>
          <a:p>
            <a:fld id="{A226E2A6-6D93-4997-8D45-933F879E6E5B}" type="slidenum">
              <a:rPr lang="lt-LT" smtClean="0"/>
              <a:t>13</a:t>
            </a:fld>
            <a:endParaRPr lang="lt-LT"/>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32608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1" y="1324166"/>
            <a:ext cx="4958797" cy="5366191"/>
          </a:xfrm>
        </p:spPr>
        <p:txBody>
          <a:bodyPr>
            <a:noAutofit/>
          </a:bodyPr>
          <a:lstStyle/>
          <a:p>
            <a:pPr marL="0" indent="0">
              <a:buNone/>
            </a:pPr>
            <a:r>
              <a:rPr lang="en-US" sz="2000" b="1" dirty="0">
                <a:latin typeface="Arial" panose="020B0604020202020204" pitchFamily="34" charset="0"/>
                <a:cs typeface="Arial" panose="020B0604020202020204" pitchFamily="34" charset="0"/>
              </a:rPr>
              <a:t>	</a:t>
            </a:r>
            <a:endParaRPr lang="lt-LT" sz="2000" b="1"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Suma – virš 3100 EUR</a:t>
            </a:r>
          </a:p>
          <a:p>
            <a:pPr>
              <a:buFont typeface="Wingdings" panose="05000000000000000000" pitchFamily="2" charset="2"/>
              <a:buChar char="ü"/>
            </a:pPr>
            <a:r>
              <a:rPr lang="lt-LT" sz="2000" dirty="0">
                <a:latin typeface="Arial" panose="020B0604020202020204" pitchFamily="34" charset="0"/>
                <a:cs typeface="Arial" panose="020B0604020202020204" pitchFamily="34" charset="0"/>
              </a:rPr>
              <a:t>Baigus </a:t>
            </a:r>
            <a:r>
              <a:rPr lang="lt-LT" sz="2000" dirty="0" smtClean="0">
                <a:latin typeface="Arial" panose="020B0604020202020204" pitchFamily="34" charset="0"/>
                <a:cs typeface="Arial" panose="020B0604020202020204" pitchFamily="34" charset="0"/>
              </a:rPr>
              <a:t>NPPKT – kaupiamoji </a:t>
            </a:r>
            <a:r>
              <a:rPr lang="lt-LT" sz="2000" dirty="0">
                <a:latin typeface="Arial" panose="020B0604020202020204" pitchFamily="34" charset="0"/>
                <a:cs typeface="Arial" panose="020B0604020202020204" pitchFamily="34" charset="0"/>
              </a:rPr>
              <a:t>piniginė išmoka </a:t>
            </a:r>
            <a:r>
              <a:rPr lang="lt-LT" sz="2000" dirty="0" smtClean="0">
                <a:latin typeface="Arial" panose="020B0604020202020204" pitchFamily="34" charset="0"/>
                <a:cs typeface="Arial" panose="020B0604020202020204" pitchFamily="34" charset="0"/>
              </a:rPr>
              <a:t>(priklausomai nuo tarnybos </a:t>
            </a:r>
            <a:r>
              <a:rPr lang="lt-LT" sz="2000" dirty="0">
                <a:latin typeface="Arial" panose="020B0604020202020204" pitchFamily="34" charset="0"/>
                <a:cs typeface="Arial" panose="020B0604020202020204" pitchFamily="34" charset="0"/>
              </a:rPr>
              <a:t>vertinimo </a:t>
            </a:r>
            <a:r>
              <a:rPr lang="lt-LT" sz="2000" dirty="0" smtClean="0">
                <a:latin typeface="Arial" panose="020B0604020202020204" pitchFamily="34" charset="0"/>
                <a:cs typeface="Arial" panose="020B0604020202020204" pitchFamily="34" charset="0"/>
              </a:rPr>
              <a:t>rezultatų) </a:t>
            </a: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Išsaugoma darbo/mokslo vieta</a:t>
            </a:r>
            <a:endParaRPr lang="lt-LT"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Pagrindinis</a:t>
            </a:r>
            <a:r>
              <a:rPr lang="en-US" sz="2000" dirty="0" smtClean="0">
                <a:latin typeface="Arial" panose="020B0604020202020204" pitchFamily="34" charset="0"/>
                <a:cs typeface="Arial" panose="020B0604020202020204" pitchFamily="34" charset="0"/>
              </a:rPr>
              <a:t> </a:t>
            </a:r>
            <a:r>
              <a:rPr lang="lt-LT" sz="2000" dirty="0" smtClean="0">
                <a:latin typeface="Arial" panose="020B0604020202020204" pitchFamily="34" charset="0"/>
                <a:cs typeface="Arial" panose="020B0604020202020204" pitchFamily="34" charset="0"/>
              </a:rPr>
              <a:t>karinis</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parengtumas</a:t>
            </a:r>
            <a:endParaRPr lang="lt-LT"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Subsidija darbdaviams – lengviau įsidarbinti ar išlaikyti darbo vietą</a:t>
            </a:r>
            <a:endParaRPr lang="lt-LT" sz="20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0755" y="1380342"/>
            <a:ext cx="3880798" cy="2617277"/>
          </a:xfrm>
          <a:prstGeom prst="rect">
            <a:avLst/>
          </a:prstGeom>
        </p:spPr>
      </p:pic>
      <p:sp>
        <p:nvSpPr>
          <p:cNvPr id="10" name="Title 3"/>
          <p:cNvSpPr txBox="1">
            <a:spLocks/>
          </p:cNvSpPr>
          <p:nvPr/>
        </p:nvSpPr>
        <p:spPr>
          <a:xfrm>
            <a:off x="1527565" y="332656"/>
            <a:ext cx="7221488" cy="9269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a:t>
            </a:r>
            <a:r>
              <a:rPr lang="en-US" sz="2400" b="1" dirty="0" err="1"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verta</a:t>
            </a:r>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b="1" dirty="0" err="1"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stoti</a:t>
            </a:r>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į</a:t>
            </a:r>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nuolatinę privalomąją pradinę karo tarnybą? (NPPKT)</a:t>
            </a:r>
            <a:endParaRPr 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5"/>
          <a:stretch>
            <a:fillRect/>
          </a:stretch>
        </p:blipFill>
        <p:spPr>
          <a:xfrm>
            <a:off x="4925053" y="4043995"/>
            <a:ext cx="4218947" cy="2814005"/>
          </a:xfrm>
          <a:prstGeom prst="rect">
            <a:avLst/>
          </a:prstGeom>
        </p:spPr>
      </p:pic>
    </p:spTree>
    <p:extLst>
      <p:ext uri="{BB962C8B-B14F-4D97-AF65-F5344CB8AC3E}">
        <p14:creationId xmlns:p14="http://schemas.microsoft.com/office/powerpoint/2010/main" val="21924271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3122" y="332656"/>
            <a:ext cx="7830878" cy="1412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Title 3"/>
          <p:cNvSpPr txBox="1">
            <a:spLocks/>
          </p:cNvSpPr>
          <p:nvPr/>
        </p:nvSpPr>
        <p:spPr>
          <a:xfrm>
            <a:off x="1961193" y="332656"/>
            <a:ext cx="6787859" cy="9269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KIEK </a:t>
            </a:r>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pinigų uždirba NPPKT kariai?</a:t>
            </a:r>
            <a:endParaRPr 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584" y="1259632"/>
            <a:ext cx="7639368" cy="5402871"/>
          </a:xfrm>
          <a:prstGeom prst="rect">
            <a:avLst/>
          </a:prstGeom>
        </p:spPr>
      </p:pic>
    </p:spTree>
    <p:extLst>
      <p:ext uri="{BB962C8B-B14F-4D97-AF65-F5344CB8AC3E}">
        <p14:creationId xmlns:p14="http://schemas.microsoft.com/office/powerpoint/2010/main" val="4106894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37" y="0"/>
            <a:ext cx="9134663" cy="6858000"/>
          </a:xfrm>
          <a:prstGeom prst="rect">
            <a:avLst/>
          </a:prstGeom>
        </p:spPr>
      </p:pic>
    </p:spTree>
    <p:extLst>
      <p:ext uri="{BB962C8B-B14F-4D97-AF65-F5344CB8AC3E}">
        <p14:creationId xmlns:p14="http://schemas.microsoft.com/office/powerpoint/2010/main" val="3320551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1" y="1324166"/>
            <a:ext cx="4958797" cy="5366191"/>
          </a:xfrm>
        </p:spPr>
        <p:txBody>
          <a:bodyPr>
            <a:noAutofit/>
          </a:bodyPr>
          <a:lstStyle/>
          <a:p>
            <a:pPr marL="0" indent="0">
              <a:buNone/>
            </a:pPr>
            <a:r>
              <a:rPr lang="en-US" sz="2000" b="1" dirty="0">
                <a:latin typeface="Arial" panose="020B0604020202020204" pitchFamily="34" charset="0"/>
                <a:cs typeface="Arial" panose="020B0604020202020204" pitchFamily="34" charset="0"/>
              </a:rPr>
              <a:t>	</a:t>
            </a:r>
            <a:endParaRPr lang="lt-LT" sz="2000" b="1" dirty="0" smtClean="0">
              <a:latin typeface="Arial" panose="020B0604020202020204" pitchFamily="34" charset="0"/>
              <a:cs typeface="Arial" panose="020B0604020202020204" pitchFamily="34" charset="0"/>
            </a:endParaRPr>
          </a:p>
        </p:txBody>
      </p:sp>
      <p:sp>
        <p:nvSpPr>
          <p:cNvPr id="10" name="Title 3"/>
          <p:cNvSpPr txBox="1">
            <a:spLocks/>
          </p:cNvSpPr>
          <p:nvPr/>
        </p:nvSpPr>
        <p:spPr>
          <a:xfrm>
            <a:off x="1527564" y="292915"/>
            <a:ext cx="7221488" cy="9269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lt-LT" sz="2400" b="1" dirty="0"/>
              <a:t>Nuo karo prievolės atleidžiami ar tarnyba atidedama</a:t>
            </a:r>
            <a:endParaRPr 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18319" y="998699"/>
            <a:ext cx="7776864" cy="6186309"/>
          </a:xfrm>
          <a:prstGeom prst="rect">
            <a:avLst/>
          </a:prstGeom>
          <a:noFill/>
        </p:spPr>
        <p:txBody>
          <a:bodyPr wrap="square" rtlCol="0">
            <a:spAutoFit/>
          </a:bodyPr>
          <a:lstStyle/>
          <a:p>
            <a:pPr marL="285750" indent="-285750" algn="just">
              <a:buFont typeface="Arial" panose="020B0604020202020204" pitchFamily="34" charset="0"/>
              <a:buChar char="•"/>
            </a:pPr>
            <a:r>
              <a:rPr lang="lt-LT" dirty="0">
                <a:latin typeface="Arial" panose="020B0604020202020204" pitchFamily="34" charset="0"/>
                <a:cs typeface="Arial" panose="020B0604020202020204" pitchFamily="34" charset="0"/>
              </a:rPr>
              <a:t>ne vyresniems kaip 21 metų bendrojo lavinimo ir profesinio mokymo mokyklų </a:t>
            </a:r>
            <a:r>
              <a:rPr lang="lt-LT" dirty="0" smtClean="0">
                <a:latin typeface="Arial" panose="020B0604020202020204" pitchFamily="34" charset="0"/>
                <a:cs typeface="Arial" panose="020B0604020202020204" pitchFamily="34" charset="0"/>
              </a:rPr>
              <a:t>mokiniams</a:t>
            </a:r>
            <a:r>
              <a:rPr lang="en-US"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lt-LT" dirty="0">
                <a:latin typeface="Arial" panose="020B0604020202020204" pitchFamily="34" charset="0"/>
                <a:cs typeface="Arial" panose="020B0604020202020204" pitchFamily="34" charset="0"/>
              </a:rPr>
              <a:t>aukštųjų mokyklų studentams – vieną kartą vienam studijų laikotarpiui pagal pirmosios pakopos (profesinio bakalauro ir bakalauro) studijų programą arba vientisųjų studijų programą, pagal antrosios pakopos studijų programą arba vientisųjų studijų programą, pagal laipsnio nesuteikiančią studijų programą, pagal studijas </a:t>
            </a:r>
            <a:r>
              <a:rPr lang="lt-LT" dirty="0" smtClean="0">
                <a:latin typeface="Arial" panose="020B0604020202020204" pitchFamily="34" charset="0"/>
                <a:cs typeface="Arial" panose="020B0604020202020204" pitchFamily="34" charset="0"/>
              </a:rPr>
              <a:t>doktorantūroje</a:t>
            </a:r>
            <a:r>
              <a:rPr lang="en-US"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lt-LT" dirty="0">
                <a:latin typeface="Arial" panose="020B0604020202020204" pitchFamily="34" charset="0"/>
                <a:cs typeface="Arial" panose="020B0604020202020204" pitchFamily="34" charset="0"/>
              </a:rPr>
              <a:t>Seimo, Vyriausybės, Europos Parlamento ir savivaldybių tarybų </a:t>
            </a:r>
            <a:r>
              <a:rPr lang="lt-LT" dirty="0" smtClean="0">
                <a:latin typeface="Arial" panose="020B0604020202020204" pitchFamily="34" charset="0"/>
                <a:cs typeface="Arial" panose="020B0604020202020204" pitchFamily="34" charset="0"/>
              </a:rPr>
              <a:t>nariams</a:t>
            </a:r>
            <a:r>
              <a:rPr lang="en-US"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lt-LT" dirty="0">
                <a:latin typeface="Arial" panose="020B0604020202020204" pitchFamily="34" charset="0"/>
                <a:cs typeface="Arial" panose="020B0604020202020204" pitchFamily="34" charset="0"/>
              </a:rPr>
              <a:t>vidaus tarnybos sistemos </a:t>
            </a:r>
            <a:r>
              <a:rPr lang="lt-LT" dirty="0" smtClean="0">
                <a:latin typeface="Arial" panose="020B0604020202020204" pitchFamily="34" charset="0"/>
                <a:cs typeface="Arial" panose="020B0604020202020204" pitchFamily="34" charset="0"/>
              </a:rPr>
              <a:t>pareigūnams</a:t>
            </a:r>
            <a:r>
              <a:rPr lang="en-US"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lt-LT" dirty="0">
                <a:latin typeface="Arial" panose="020B0604020202020204" pitchFamily="34" charset="0"/>
                <a:cs typeface="Arial" panose="020B0604020202020204" pitchFamily="34" charset="0"/>
              </a:rPr>
              <a:t>įtariamiems ir kaltinamiems baudžiamajame procese arba atliekantiems bausmę, dėl kurios jie negali atlikti privalomosios pradinės karo tarnybos, taip pat atlikusiems laisvės atėmimo </a:t>
            </a:r>
            <a:r>
              <a:rPr lang="lt-LT" dirty="0" smtClean="0">
                <a:latin typeface="Arial" panose="020B0604020202020204" pitchFamily="34" charset="0"/>
                <a:cs typeface="Arial" panose="020B0604020202020204" pitchFamily="34" charset="0"/>
              </a:rPr>
              <a:t>bausmę</a:t>
            </a:r>
            <a:r>
              <a:rPr lang="en-US"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lt-LT" dirty="0">
                <a:latin typeface="Arial" panose="020B0604020202020204" pitchFamily="34" charset="0"/>
                <a:cs typeface="Arial" panose="020B0604020202020204" pitchFamily="34" charset="0"/>
              </a:rPr>
              <a:t>vieniems auginantiems nepilnametį vaiką arba jeigu jiems suteiktos atostogos vaikui prižiūrėti, kol vaikui sueis treji </a:t>
            </a:r>
            <a:r>
              <a:rPr lang="lt-LT" dirty="0" smtClean="0">
                <a:latin typeface="Arial" panose="020B0604020202020204" pitchFamily="34" charset="0"/>
                <a:cs typeface="Arial" panose="020B0604020202020204" pitchFamily="34" charset="0"/>
              </a:rPr>
              <a:t>metai</a:t>
            </a:r>
            <a:r>
              <a:rPr lang="en-US"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lt-LT" dirty="0">
                <a:latin typeface="Arial" panose="020B0604020202020204" pitchFamily="34" charset="0"/>
                <a:cs typeface="Arial" panose="020B0604020202020204" pitchFamily="34" charset="0"/>
              </a:rPr>
              <a:t>teisės aktų nustatyta tvarka paskirtiems vieninteliu neįgalaus asmens globėju ar ribotai veiksnaus asmens </a:t>
            </a:r>
            <a:r>
              <a:rPr lang="lt-LT" dirty="0" smtClean="0">
                <a:latin typeface="Arial" panose="020B0604020202020204" pitchFamily="34" charset="0"/>
                <a:cs typeface="Arial" panose="020B0604020202020204" pitchFamily="34" charset="0"/>
              </a:rPr>
              <a:t>rūpintoju</a:t>
            </a:r>
            <a:endParaRPr lang="en-US"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lt-LT" dirty="0">
                <a:latin typeface="Arial" panose="020B0604020202020204" pitchFamily="34" charset="0"/>
                <a:cs typeface="Arial" panose="020B0604020202020204" pitchFamily="34" charset="0"/>
              </a:rPr>
              <a:t>karo prievolininkams kuriems, atliekant tarnybą būtų padaryta neproporcingai didelė žala asmeniniams ar visuomeniniams interesams, kurios būtų galima išvengti, jeigu karo prievolininkas tarnybą atliktų kitu metu</a:t>
            </a:r>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lt-L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45887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t="12000" r="-1000" b="-11000"/>
          </a:stretch>
        </a:blipFill>
        <a:effectLst/>
      </p:bgPr>
    </p:bg>
    <p:spTree>
      <p:nvGrpSpPr>
        <p:cNvPr id="1" name=""/>
        <p:cNvGrpSpPr/>
        <p:nvPr/>
      </p:nvGrpSpPr>
      <p:grpSpPr>
        <a:xfrm>
          <a:off x="0" y="0"/>
          <a:ext cx="0" cy="0"/>
          <a:chOff x="0" y="0"/>
          <a:chExt cx="0" cy="0"/>
        </a:xfrm>
      </p:grpSpPr>
      <p:pic>
        <p:nvPicPr>
          <p:cNvPr id="7170" name="Picture 2" descr="C:\Users\liudvikas.jaskunas\Desktop\Reikalai\LK pristatymai\2016-08 pakeitimai\blank slides\KASP.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69" y="214321"/>
            <a:ext cx="1173696" cy="1279028"/>
          </a:xfrm>
          <a:prstGeom prst="rect">
            <a:avLst/>
          </a:prstGeom>
          <a:noFill/>
          <a:extLst>
            <a:ext uri="{909E8E84-426E-40DD-AFC4-6F175D3DCCD1}">
              <a14:hiddenFill xmlns:a14="http://schemas.microsoft.com/office/drawing/2010/main">
                <a:solidFill>
                  <a:srgbClr val="FFFFFF"/>
                </a:solidFill>
              </a14:hiddenFill>
            </a:ext>
          </a:extLst>
        </p:spPr>
      </p:pic>
      <p:sp>
        <p:nvSpPr>
          <p:cNvPr id="32770" name="Rectangle 2"/>
          <p:cNvSpPr>
            <a:spLocks noGrp="1" noChangeArrowheads="1"/>
          </p:cNvSpPr>
          <p:nvPr>
            <p:ph type="title"/>
          </p:nvPr>
        </p:nvSpPr>
        <p:spPr>
          <a:xfrm>
            <a:off x="1403648" y="333375"/>
            <a:ext cx="7379990" cy="719361"/>
          </a:xfrm>
        </p:spPr>
        <p:txBody>
          <a:bodyPr>
            <a:normAutofit/>
          </a:bodyPr>
          <a:lstStyle/>
          <a:p>
            <a:pPr algn="l"/>
            <a:r>
              <a:rPr lang="lt-LT" altLang="lt-LT" sz="2600" b="1" cap="all"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KRAŠTO APSAUGOS SAVANORIŲ PAJĖGOS</a:t>
            </a:r>
            <a:endParaRPr lang="lt-LT" altLang="lt-LT" sz="2600" cap="all"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2772" name="Rectangle 4"/>
          <p:cNvSpPr>
            <a:spLocks noGrp="1" noChangeArrowheads="1"/>
          </p:cNvSpPr>
          <p:nvPr>
            <p:ph type="body" sz="half" idx="1"/>
          </p:nvPr>
        </p:nvSpPr>
        <p:spPr>
          <a:xfrm>
            <a:off x="251520" y="1397918"/>
            <a:ext cx="8784976" cy="5093749"/>
          </a:xfrm>
        </p:spPr>
        <p:txBody>
          <a:bodyPr>
            <a:normAutofit/>
          </a:bodyPr>
          <a:lstStyle/>
          <a:p>
            <a:pPr marL="0" indent="0">
              <a:lnSpc>
                <a:spcPct val="120000"/>
              </a:lnSpc>
              <a:buNone/>
            </a:pPr>
            <a:r>
              <a:rPr lang="lt-LT" altLang="lt-LT" sz="2200" b="1" dirty="0" smtClean="0">
                <a:latin typeface="Arial" panose="020B0604020202020204" pitchFamily="34" charset="0"/>
                <a:cs typeface="Arial" panose="020B0604020202020204" pitchFamily="34" charset="0"/>
              </a:rPr>
              <a:t>KASP</a:t>
            </a:r>
            <a:r>
              <a:rPr lang="lt-LT" altLang="lt-LT" sz="1800" dirty="0" smtClean="0">
                <a:latin typeface="Arial" panose="020B0604020202020204" pitchFamily="34" charset="0"/>
                <a:cs typeface="Arial" panose="020B0604020202020204" pitchFamily="34" charset="0"/>
              </a:rPr>
              <a:t> – tai kario </a:t>
            </a:r>
            <a:r>
              <a:rPr lang="lt-LT" altLang="lt-LT" sz="1800" dirty="0">
                <a:latin typeface="Arial" panose="020B0604020202020204" pitchFamily="34" charset="0"/>
                <a:cs typeface="Arial" panose="020B0604020202020204" pitchFamily="34" charset="0"/>
              </a:rPr>
              <a:t>savanorio tarnyba, kai </a:t>
            </a:r>
            <a:r>
              <a:rPr lang="lt-LT" altLang="lt-LT" sz="1800" dirty="0" smtClean="0">
                <a:latin typeface="Arial" panose="020B0604020202020204" pitchFamily="34" charset="0"/>
                <a:cs typeface="Arial" panose="020B0604020202020204" pitchFamily="34" charset="0"/>
              </a:rPr>
              <a:t>karinis rengimas vykdomas laisvu </a:t>
            </a:r>
            <a:r>
              <a:rPr lang="lt-LT" altLang="lt-LT" sz="1800" dirty="0">
                <a:latin typeface="Arial" panose="020B0604020202020204" pitchFamily="34" charset="0"/>
                <a:cs typeface="Arial" panose="020B0604020202020204" pitchFamily="34" charset="0"/>
              </a:rPr>
              <a:t>nuo darbo ar mokslų </a:t>
            </a:r>
            <a:r>
              <a:rPr lang="lt-LT" altLang="lt-LT" sz="1800" dirty="0" smtClean="0">
                <a:latin typeface="Arial" panose="020B0604020202020204" pitchFamily="34" charset="0"/>
                <a:cs typeface="Arial" panose="020B0604020202020204" pitchFamily="34" charset="0"/>
              </a:rPr>
              <a:t>metu, leidžia suderinti tarnybą su šeima, darbu, studijomis</a:t>
            </a:r>
          </a:p>
          <a:p>
            <a:pPr marL="0" indent="0">
              <a:lnSpc>
                <a:spcPct val="80000"/>
              </a:lnSpc>
              <a:buNone/>
            </a:pPr>
            <a:endParaRPr lang="lt-LT" altLang="lt-LT" sz="1400" b="1" dirty="0" smtClean="0">
              <a:latin typeface="Arial" panose="020B0604020202020204" pitchFamily="34" charset="0"/>
              <a:cs typeface="Arial" panose="020B0604020202020204" pitchFamily="34" charset="0"/>
            </a:endParaRPr>
          </a:p>
          <a:p>
            <a:pPr marL="0" indent="0">
              <a:lnSpc>
                <a:spcPct val="80000"/>
              </a:lnSpc>
              <a:buNone/>
            </a:pPr>
            <a:r>
              <a:rPr lang="lt-LT" altLang="lt-LT" sz="2200" b="1" dirty="0" smtClean="0">
                <a:latin typeface="Arial" panose="020B0604020202020204" pitchFamily="34" charset="0"/>
                <a:cs typeface="Arial" panose="020B0604020202020204" pitchFamily="34" charset="0"/>
              </a:rPr>
              <a:t>KAS GALI TAPTI KARIU SAVANORIU:</a:t>
            </a:r>
          </a:p>
          <a:p>
            <a:pPr>
              <a:lnSpc>
                <a:spcPct val="80000"/>
              </a:lnSpc>
              <a:buFont typeface="Wingdings" panose="05000000000000000000" pitchFamily="2" charset="2"/>
              <a:buChar char="ü"/>
            </a:pPr>
            <a:r>
              <a:rPr lang="lt-LT" altLang="lt-LT" sz="1800" dirty="0" smtClean="0">
                <a:latin typeface="Arial" panose="020B0604020202020204" pitchFamily="34" charset="0"/>
                <a:cs typeface="Arial" panose="020B0604020202020204" pitchFamily="34" charset="0"/>
              </a:rPr>
              <a:t>18 – </a:t>
            </a:r>
            <a:r>
              <a:rPr lang="en-US" altLang="lt-LT" sz="1800" dirty="0" smtClean="0">
                <a:latin typeface="Arial" panose="020B0604020202020204" pitchFamily="34" charset="0"/>
                <a:cs typeface="Arial" panose="020B0604020202020204" pitchFamily="34" charset="0"/>
              </a:rPr>
              <a:t>60</a:t>
            </a:r>
            <a:r>
              <a:rPr lang="lt-LT" altLang="lt-LT" sz="1800" dirty="0" smtClean="0">
                <a:latin typeface="Arial" panose="020B0604020202020204" pitchFamily="34" charset="0"/>
                <a:cs typeface="Arial" panose="020B0604020202020204" pitchFamily="34" charset="0"/>
              </a:rPr>
              <a:t> m. Lietuvos Respublikos piliečiai</a:t>
            </a:r>
          </a:p>
          <a:p>
            <a:pPr>
              <a:lnSpc>
                <a:spcPct val="80000"/>
              </a:lnSpc>
              <a:buFont typeface="Wingdings" panose="05000000000000000000" pitchFamily="2" charset="2"/>
              <a:buChar char="ü"/>
            </a:pPr>
            <a:r>
              <a:rPr lang="lt-LT" altLang="lt-LT" sz="1800" dirty="0" smtClean="0">
                <a:latin typeface="Arial" panose="020B0604020202020204" pitchFamily="34" charset="0"/>
                <a:cs typeface="Arial" panose="020B0604020202020204" pitchFamily="34" charset="0"/>
              </a:rPr>
              <a:t>Sveikatos reikalavimai</a:t>
            </a:r>
          </a:p>
          <a:p>
            <a:pPr>
              <a:lnSpc>
                <a:spcPct val="80000"/>
              </a:lnSpc>
              <a:buFont typeface="Wingdings" panose="05000000000000000000" pitchFamily="2" charset="2"/>
              <a:buChar char="ü"/>
            </a:pPr>
            <a:r>
              <a:rPr lang="lt-LT" altLang="lt-LT" sz="1800" dirty="0">
                <a:latin typeface="Arial" panose="020B0604020202020204" pitchFamily="34" charset="0"/>
                <a:cs typeface="Arial" panose="020B0604020202020204" pitchFamily="34" charset="0"/>
              </a:rPr>
              <a:t>Neatlikę laisvės atėmimo bausmės, neturintys galiojančio teistumo ir galintys gauti </a:t>
            </a:r>
            <a:r>
              <a:rPr lang="lt-LT" altLang="lt-LT" sz="1800" dirty="0" smtClean="0">
                <a:latin typeface="Arial" panose="020B0604020202020204" pitchFamily="34" charset="0"/>
                <a:cs typeface="Arial" panose="020B0604020202020204" pitchFamily="34" charset="0"/>
              </a:rPr>
              <a:t>RN</a:t>
            </a:r>
            <a:endParaRPr lang="lt-LT" altLang="lt-LT" sz="1800" dirty="0">
              <a:latin typeface="Arial" panose="020B0604020202020204" pitchFamily="34" charset="0"/>
              <a:cs typeface="Arial" panose="020B0604020202020204" pitchFamily="34" charset="0"/>
            </a:endParaRPr>
          </a:p>
        </p:txBody>
      </p:sp>
      <p:sp>
        <p:nvSpPr>
          <p:cNvPr id="32771"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spTree>
    <p:extLst>
      <p:ext uri="{BB962C8B-B14F-4D97-AF65-F5344CB8AC3E}">
        <p14:creationId xmlns:p14="http://schemas.microsoft.com/office/powerpoint/2010/main" val="13927028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60648"/>
            <a:ext cx="6264696" cy="936104"/>
          </a:xfrm>
        </p:spPr>
        <p:txBody>
          <a:bodyPr>
            <a:normAutofit/>
          </a:bodyPr>
          <a:lstStyle/>
          <a:p>
            <a:pPr algn="l"/>
            <a:r>
              <a:rPr lang="lt-LT" sz="2800" b="1" dirty="0" smtClean="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 tapti </a:t>
            </a:r>
            <a:r>
              <a:rPr lang="lt-LT" sz="28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kariu savanoriu? </a:t>
            </a:r>
            <a:endParaRPr lang="lt-LT" sz="28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00200"/>
            <a:ext cx="4042792" cy="4525963"/>
          </a:xfrm>
        </p:spPr>
        <p:txBody>
          <a:bodyPr/>
          <a:lstStyle/>
          <a:p>
            <a:pPr marL="0" indent="0">
              <a:lnSpc>
                <a:spcPct val="80000"/>
              </a:lnSpc>
              <a:buNone/>
            </a:pPr>
            <a:endParaRPr lang="lt-LT" altLang="lt-LT" dirty="0">
              <a:latin typeface="Arial" panose="020B0604020202020204" pitchFamily="34" charset="0"/>
              <a:cs typeface="Arial" panose="020B0604020202020204" pitchFamily="34" charset="0"/>
            </a:endParaRPr>
          </a:p>
          <a:p>
            <a:pPr marL="0" indent="0">
              <a:lnSpc>
                <a:spcPct val="80000"/>
              </a:lnSpc>
              <a:buNone/>
            </a:pPr>
            <a:r>
              <a:rPr lang="lt-LT" altLang="lt-LT" sz="2400" b="1" dirty="0">
                <a:latin typeface="Arial" panose="020B0604020202020204" pitchFamily="34" charset="0"/>
                <a:cs typeface="Arial" panose="020B0604020202020204" pitchFamily="34" charset="0"/>
              </a:rPr>
              <a:t>KARIAI SAVANORIAI: </a:t>
            </a:r>
            <a:endParaRPr lang="lt-LT" altLang="lt-LT" sz="2400" b="1" dirty="0" smtClean="0">
              <a:latin typeface="Arial" panose="020B0604020202020204" pitchFamily="34" charset="0"/>
              <a:cs typeface="Arial" panose="020B0604020202020204" pitchFamily="34" charset="0"/>
            </a:endParaRPr>
          </a:p>
          <a:p>
            <a:pPr>
              <a:lnSpc>
                <a:spcPct val="80000"/>
              </a:lnSpc>
              <a:buFont typeface="Wingdings" panose="05000000000000000000" pitchFamily="2" charset="2"/>
              <a:buChar char="ü"/>
            </a:pPr>
            <a:r>
              <a:rPr lang="lt-LT" altLang="lt-LT" sz="2400" dirty="0" smtClean="0">
                <a:latin typeface="Arial" panose="020B0604020202020204" pitchFamily="34" charset="0"/>
                <a:cs typeface="Arial" panose="020B0604020202020204" pitchFamily="34" charset="0"/>
              </a:rPr>
              <a:t>Po 3 m. įskaitoma privalomoji tarnyba</a:t>
            </a:r>
          </a:p>
          <a:p>
            <a:pPr>
              <a:lnSpc>
                <a:spcPct val="80000"/>
              </a:lnSpc>
              <a:buFont typeface="Wingdings" panose="05000000000000000000" pitchFamily="2" charset="2"/>
              <a:buChar char="ü"/>
            </a:pPr>
            <a:r>
              <a:rPr lang="lt-LT" altLang="lt-LT" sz="2400" dirty="0" smtClean="0">
                <a:latin typeface="Arial" panose="020B0604020202020204" pitchFamily="34" charset="0"/>
                <a:cs typeface="Arial" panose="020B0604020202020204" pitchFamily="34" charset="0"/>
              </a:rPr>
              <a:t>įgyja </a:t>
            </a:r>
            <a:r>
              <a:rPr lang="lt-LT" altLang="lt-LT" sz="2400" dirty="0">
                <a:latin typeface="Arial" panose="020B0604020202020204" pitchFamily="34" charset="0"/>
                <a:cs typeface="Arial" panose="020B0604020202020204" pitchFamily="34" charset="0"/>
              </a:rPr>
              <a:t>karinę specialybę, </a:t>
            </a:r>
            <a:r>
              <a:rPr lang="lt-LT" altLang="lt-LT" sz="2400" dirty="0" smtClean="0">
                <a:latin typeface="Arial" panose="020B0604020202020204" pitchFamily="34" charset="0"/>
                <a:cs typeface="Arial" panose="020B0604020202020204" pitchFamily="34" charset="0"/>
              </a:rPr>
              <a:t>dalyvauja </a:t>
            </a:r>
            <a:r>
              <a:rPr lang="lt-LT" altLang="lt-LT" sz="2400" dirty="0">
                <a:latin typeface="Arial" panose="020B0604020202020204" pitchFamily="34" charset="0"/>
                <a:cs typeface="Arial" panose="020B0604020202020204" pitchFamily="34" charset="0"/>
              </a:rPr>
              <a:t>pratybose ar tarptautinėse </a:t>
            </a:r>
            <a:r>
              <a:rPr lang="lt-LT" altLang="lt-LT" sz="2400" dirty="0" smtClean="0">
                <a:latin typeface="Arial" panose="020B0604020202020204" pitchFamily="34" charset="0"/>
                <a:cs typeface="Arial" panose="020B0604020202020204" pitchFamily="34" charset="0"/>
              </a:rPr>
              <a:t>misijose</a:t>
            </a:r>
            <a:endParaRPr lang="lt-LT" altLang="lt-LT" sz="2400" dirty="0">
              <a:latin typeface="Arial" panose="020B0604020202020204" pitchFamily="34" charset="0"/>
              <a:cs typeface="Arial" panose="020B0604020202020204" pitchFamily="34" charset="0"/>
            </a:endParaRPr>
          </a:p>
          <a:p>
            <a:pPr>
              <a:lnSpc>
                <a:spcPct val="80000"/>
              </a:lnSpc>
              <a:buFont typeface="Wingdings" panose="05000000000000000000" pitchFamily="2" charset="2"/>
              <a:buChar char="ü"/>
            </a:pPr>
            <a:r>
              <a:rPr lang="lt-LT" altLang="lt-LT" sz="2400" dirty="0">
                <a:latin typeface="Arial" panose="020B0604020202020204" pitchFamily="34" charset="0"/>
                <a:cs typeface="Arial" panose="020B0604020202020204" pitchFamily="34" charset="0"/>
              </a:rPr>
              <a:t>g</a:t>
            </a:r>
            <a:r>
              <a:rPr lang="lt-LT" altLang="lt-LT" sz="2400" dirty="0" smtClean="0">
                <a:latin typeface="Arial" panose="020B0604020202020204" pitchFamily="34" charset="0"/>
                <a:cs typeface="Arial" panose="020B0604020202020204" pitchFamily="34" charset="0"/>
              </a:rPr>
              <a:t>ali pretenduoti į PKT</a:t>
            </a:r>
          </a:p>
          <a:p>
            <a:pPr>
              <a:lnSpc>
                <a:spcPct val="80000"/>
              </a:lnSpc>
              <a:buFont typeface="Wingdings" panose="05000000000000000000" pitchFamily="2" charset="2"/>
              <a:buChar char="ü"/>
            </a:pPr>
            <a:r>
              <a:rPr lang="lt-LT" altLang="lt-LT" sz="2400" dirty="0" smtClean="0">
                <a:latin typeface="Arial" panose="020B0604020202020204" pitchFamily="34" charset="0"/>
                <a:cs typeface="Arial" panose="020B0604020202020204" pitchFamily="34" charset="0"/>
              </a:rPr>
              <a:t>gauna </a:t>
            </a:r>
            <a:r>
              <a:rPr lang="lt-LT" altLang="lt-LT" sz="2400" dirty="0">
                <a:latin typeface="Arial" panose="020B0604020202020204" pitchFamily="34" charset="0"/>
                <a:cs typeface="Arial" panose="020B0604020202020204" pitchFamily="34" charset="0"/>
              </a:rPr>
              <a:t>atlygį </a:t>
            </a:r>
            <a:r>
              <a:rPr lang="lt-LT" altLang="lt-LT" sz="2400" dirty="0" smtClean="0">
                <a:latin typeface="Arial" panose="020B0604020202020204" pitchFamily="34" charset="0"/>
                <a:cs typeface="Arial" panose="020B0604020202020204" pitchFamily="34" charset="0"/>
              </a:rPr>
              <a:t>(nuo 25 EUR už dieną) už </a:t>
            </a:r>
            <a:r>
              <a:rPr lang="lt-LT" altLang="lt-LT" sz="2400" dirty="0">
                <a:latin typeface="Arial" panose="020B0604020202020204" pitchFamily="34" charset="0"/>
                <a:cs typeface="Arial" panose="020B0604020202020204" pitchFamily="34" charset="0"/>
              </a:rPr>
              <a:t>dalyvavimą </a:t>
            </a:r>
            <a:r>
              <a:rPr lang="lt-LT" altLang="lt-LT" sz="2400" dirty="0" smtClean="0">
                <a:latin typeface="Arial" panose="020B0604020202020204" pitchFamily="34" charset="0"/>
                <a:cs typeface="Arial" panose="020B0604020202020204" pitchFamily="34" charset="0"/>
              </a:rPr>
              <a:t>pratybose</a:t>
            </a:r>
          </a:p>
          <a:p>
            <a:pPr>
              <a:lnSpc>
                <a:spcPct val="80000"/>
              </a:lnSpc>
              <a:buFont typeface="Wingdings" panose="05000000000000000000" pitchFamily="2" charset="2"/>
              <a:buChar char="ü"/>
            </a:pPr>
            <a:r>
              <a:rPr lang="lt-LT" altLang="lt-LT" sz="2400" dirty="0">
                <a:latin typeface="Arial" panose="020B0604020202020204" pitchFamily="34" charset="0"/>
                <a:cs typeface="Arial" panose="020B0604020202020204" pitchFamily="34" charset="0"/>
              </a:rPr>
              <a:t>t</a:t>
            </a:r>
            <a:r>
              <a:rPr lang="lt-LT" altLang="lt-LT" sz="2400" dirty="0" smtClean="0">
                <a:latin typeface="Arial" panose="020B0604020202020204" pitchFamily="34" charset="0"/>
                <a:cs typeface="Arial" panose="020B0604020202020204" pitchFamily="34" charset="0"/>
              </a:rPr>
              <a:t>aikomos socialinės garantijos</a:t>
            </a:r>
            <a:endParaRPr lang="lt-LT" altLang="lt-LT" sz="2400" dirty="0">
              <a:latin typeface="Arial" panose="020B0604020202020204" pitchFamily="34" charset="0"/>
              <a:cs typeface="Arial" panose="020B0604020202020204" pitchFamily="34" charset="0"/>
            </a:endParaRPr>
          </a:p>
          <a:p>
            <a:pPr marL="0" indent="0">
              <a:buNone/>
            </a:pPr>
            <a:endParaRPr lang="lt-LT" dirty="0">
              <a:latin typeface="Arial" panose="020B0604020202020204" pitchFamily="34" charset="0"/>
              <a:cs typeface="Arial" panose="020B0604020202020204" pitchFamily="34" charset="0"/>
            </a:endParaRPr>
          </a:p>
        </p:txBody>
      </p:sp>
      <p:pic>
        <p:nvPicPr>
          <p:cNvPr id="6" name="Picture 2" descr="C:\Users\liudvikas.jaskunas\Desktop\Reikalai\LK pristatymai\2016-08 pakeitimai\blank slides\KAS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469" y="214321"/>
            <a:ext cx="1173696" cy="1279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6906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4933" name="Rectangle 5"/>
          <p:cNvSpPr>
            <a:spLocks noChangeArrowheads="1"/>
          </p:cNvSpPr>
          <p:nvPr/>
        </p:nvSpPr>
        <p:spPr bwMode="auto">
          <a:xfrm>
            <a:off x="4572000" y="-2103"/>
            <a:ext cx="65" cy="369332"/>
          </a:xfrm>
          <a:prstGeom prst="rect">
            <a:avLst/>
          </a:prstGeom>
          <a:noFill/>
          <a:ln w="9525">
            <a:noFill/>
            <a:miter lim="800000"/>
            <a:headEnd/>
            <a:tailEnd/>
          </a:ln>
          <a:effectLst>
            <a:outerShdw dist="35921" dir="2700000" algn="ctr" rotWithShape="0">
              <a:srgbClr val="808080"/>
            </a:outerShdw>
          </a:effectLst>
        </p:spPr>
        <p:txBody>
          <a:bodyPr wrap="none" lIns="0" tIns="0" rIns="0" bIns="0" anchor="ctr" anchorCtr="1">
            <a:spAutoFit/>
          </a:bodyPr>
          <a:lstStyle/>
          <a:p>
            <a:pPr defTabSz="457200" eaLnBrk="0" hangingPunct="0">
              <a:defRPr/>
            </a:pPr>
            <a:endParaRPr lang="lt-LT" sz="2400" b="1">
              <a:solidFill>
                <a:schemeClr val="tx2"/>
              </a:solidFill>
              <a:effectLst>
                <a:outerShdw blurRad="38100" dist="38100" dir="2700000" algn="tl">
                  <a:srgbClr val="C0C0C0"/>
                </a:outerShdw>
              </a:effectLst>
              <a:latin typeface="Arial" pitchFamily="34" charset="0"/>
              <a:cs typeface="Arial" pitchFamily="34" charset="0"/>
            </a:endParaRPr>
          </a:p>
        </p:txBody>
      </p:sp>
      <p:sp>
        <p:nvSpPr>
          <p:cNvPr id="10243" name="Line 6"/>
          <p:cNvSpPr>
            <a:spLocks noChangeShapeType="1"/>
          </p:cNvSpPr>
          <p:nvPr/>
        </p:nvSpPr>
        <p:spPr bwMode="auto">
          <a:xfrm>
            <a:off x="900113" y="5084763"/>
            <a:ext cx="75596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lt-LT">
              <a:latin typeface="Arial" pitchFamily="34" charset="0"/>
              <a:cs typeface="Arial" pitchFamily="34" charset="0"/>
            </a:endParaRPr>
          </a:p>
        </p:txBody>
      </p:sp>
      <p:sp>
        <p:nvSpPr>
          <p:cNvPr id="10245" name="Line 10"/>
          <p:cNvSpPr>
            <a:spLocks noChangeShapeType="1"/>
          </p:cNvSpPr>
          <p:nvPr/>
        </p:nvSpPr>
        <p:spPr bwMode="auto">
          <a:xfrm flipV="1">
            <a:off x="4500562" y="2205037"/>
            <a:ext cx="1584325" cy="88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square" lIns="0" tIns="0" rIns="0" bIns="0" anchor="ctr">
            <a:spAutoFit/>
          </a:bodyPr>
          <a:lstStyle/>
          <a:p>
            <a:endParaRPr lang="lt-LT">
              <a:latin typeface="Arial" pitchFamily="34" charset="0"/>
              <a:cs typeface="Arial" pitchFamily="34" charset="0"/>
            </a:endParaRPr>
          </a:p>
        </p:txBody>
      </p:sp>
      <p:sp>
        <p:nvSpPr>
          <p:cNvPr id="10246" name="Line 11"/>
          <p:cNvSpPr>
            <a:spLocks noChangeShapeType="1"/>
          </p:cNvSpPr>
          <p:nvPr/>
        </p:nvSpPr>
        <p:spPr bwMode="auto">
          <a:xfrm>
            <a:off x="900113" y="5084763"/>
            <a:ext cx="1587" cy="261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nchorCtr="1"/>
          <a:lstStyle/>
          <a:p>
            <a:endParaRPr lang="lt-LT">
              <a:latin typeface="Arial" pitchFamily="34" charset="0"/>
              <a:cs typeface="Arial" pitchFamily="34" charset="0"/>
            </a:endParaRPr>
          </a:p>
        </p:txBody>
      </p:sp>
      <p:sp>
        <p:nvSpPr>
          <p:cNvPr id="10248" name="Line 17"/>
          <p:cNvSpPr>
            <a:spLocks noChangeShapeType="1"/>
          </p:cNvSpPr>
          <p:nvPr/>
        </p:nvSpPr>
        <p:spPr bwMode="auto">
          <a:xfrm>
            <a:off x="2484438" y="5084763"/>
            <a:ext cx="1587"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49" name="Line 18"/>
          <p:cNvSpPr>
            <a:spLocks noChangeShapeType="1"/>
          </p:cNvSpPr>
          <p:nvPr/>
        </p:nvSpPr>
        <p:spPr bwMode="auto">
          <a:xfrm>
            <a:off x="3924300" y="5084763"/>
            <a:ext cx="1588"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0" name="Line 20"/>
          <p:cNvSpPr>
            <a:spLocks noChangeShapeType="1"/>
          </p:cNvSpPr>
          <p:nvPr/>
        </p:nvSpPr>
        <p:spPr bwMode="auto">
          <a:xfrm>
            <a:off x="5364163" y="5084763"/>
            <a:ext cx="1587"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1" name="Line 21"/>
          <p:cNvSpPr>
            <a:spLocks noChangeShapeType="1"/>
          </p:cNvSpPr>
          <p:nvPr/>
        </p:nvSpPr>
        <p:spPr bwMode="auto">
          <a:xfrm>
            <a:off x="6875463" y="5084763"/>
            <a:ext cx="3175"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2" name="Line 22"/>
          <p:cNvSpPr>
            <a:spLocks noChangeShapeType="1"/>
          </p:cNvSpPr>
          <p:nvPr/>
        </p:nvSpPr>
        <p:spPr bwMode="auto">
          <a:xfrm>
            <a:off x="8459788" y="5084763"/>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3" name="Line 24"/>
          <p:cNvSpPr>
            <a:spLocks noChangeShapeType="1"/>
          </p:cNvSpPr>
          <p:nvPr/>
        </p:nvSpPr>
        <p:spPr bwMode="auto">
          <a:xfrm flipV="1">
            <a:off x="3804829" y="4076700"/>
            <a:ext cx="68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lt-LT">
              <a:latin typeface="Arial" pitchFamily="34" charset="0"/>
              <a:cs typeface="Arial" pitchFamily="34" charset="0"/>
            </a:endParaRPr>
          </a:p>
        </p:txBody>
      </p:sp>
      <p:pic>
        <p:nvPicPr>
          <p:cNvPr id="10259" name="Picture 37" descr="http://www.lka.lt/images/logo_lt.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0988" y="1781303"/>
            <a:ext cx="3783012"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0" name="Picture 39" descr="http://kariuomene.kam.lt/images/17194/52766/j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09996" y="3772112"/>
            <a:ext cx="876300"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3" name="Picture 45" descr="SP,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288" y="5373688"/>
            <a:ext cx="9525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4" name="Picture 46" descr="http://kariuomene.kam.lt/images/36946/126809/naujas%20zenkla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08175" y="5373688"/>
            <a:ext cx="1150938"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5" name="Picture 48" descr="http://kariuomene.kam.lt/images/6177/15787/kjp%20zenklas.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92500" y="5373688"/>
            <a:ext cx="935038"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6" name="Picture 50" descr="http://kariuomene.kam.lt/kariuomene/images/6244/15926/sop_logo.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932363" y="5373688"/>
            <a:ext cx="935037" cy="114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7" name="Picture 51" descr="http://kariuomene.kam.lt/images/39099/147154/naujas%20lv%20zenklas.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72225" y="5373688"/>
            <a:ext cx="1011238"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8" name="Picture 53" descr="MPV tarnybos ženklas"/>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956550" y="5373688"/>
            <a:ext cx="1008063"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9" name="Picture 55" descr="http://kariuomene.kam.lt/images/44350/155743/karo%20policija%202012%2011%2004.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235825" y="3933825"/>
            <a:ext cx="9525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0" name="Picture 57" descr="http://kariuomene.kam.lt/images/39393/137238/gedimino%20stabo%20bataliono%20zenklas.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985125" y="3461071"/>
            <a:ext cx="9525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1" name="Picture 59" descr="http://www.kam.lt/application/site/themes/default/img/logo.gif">
            <a:hlinkClick r:id="rId14"/>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924300" y="981075"/>
            <a:ext cx="10080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4" name="TextBox 34"/>
          <p:cNvSpPr txBox="1">
            <a:spLocks noChangeArrowheads="1"/>
          </p:cNvSpPr>
          <p:nvPr/>
        </p:nvSpPr>
        <p:spPr bwMode="auto">
          <a:xfrm>
            <a:off x="0" y="6550025"/>
            <a:ext cx="1835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a:latin typeface="Arial" pitchFamily="34" charset="0"/>
                <a:cs typeface="Arial" pitchFamily="34" charset="0"/>
              </a:rPr>
              <a:t>Sausumos pajėgos</a:t>
            </a:r>
            <a:endParaRPr lang="ru-RU" altLang="lt-LT" sz="1400">
              <a:latin typeface="Arial" pitchFamily="34" charset="0"/>
              <a:cs typeface="Arial" pitchFamily="34" charset="0"/>
            </a:endParaRPr>
          </a:p>
        </p:txBody>
      </p:sp>
      <p:sp>
        <p:nvSpPr>
          <p:cNvPr id="10275" name="TextBox 35"/>
          <p:cNvSpPr txBox="1">
            <a:spLocks noChangeArrowheads="1"/>
          </p:cNvSpPr>
          <p:nvPr/>
        </p:nvSpPr>
        <p:spPr bwMode="auto">
          <a:xfrm>
            <a:off x="1908175" y="6550025"/>
            <a:ext cx="1295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a:latin typeface="Arial" pitchFamily="34" charset="0"/>
                <a:cs typeface="Arial" pitchFamily="34" charset="0"/>
              </a:rPr>
              <a:t>Oro pajėgos</a:t>
            </a:r>
            <a:endParaRPr lang="ru-RU" altLang="lt-LT" sz="1400">
              <a:latin typeface="Arial" pitchFamily="34" charset="0"/>
              <a:cs typeface="Arial" pitchFamily="34" charset="0"/>
            </a:endParaRPr>
          </a:p>
        </p:txBody>
      </p:sp>
      <p:sp>
        <p:nvSpPr>
          <p:cNvPr id="10276" name="TextBox 36"/>
          <p:cNvSpPr txBox="1">
            <a:spLocks noChangeArrowheads="1"/>
          </p:cNvSpPr>
          <p:nvPr/>
        </p:nvSpPr>
        <p:spPr bwMode="auto">
          <a:xfrm>
            <a:off x="3419475" y="6550025"/>
            <a:ext cx="1223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a:latin typeface="Arial" pitchFamily="34" charset="0"/>
                <a:cs typeface="Arial" pitchFamily="34" charset="0"/>
              </a:rPr>
              <a:t>Jūrų pajėgos</a:t>
            </a:r>
            <a:endParaRPr lang="ru-RU" altLang="lt-LT" sz="1400">
              <a:latin typeface="Arial" pitchFamily="34" charset="0"/>
              <a:cs typeface="Arial" pitchFamily="34" charset="0"/>
            </a:endParaRPr>
          </a:p>
        </p:txBody>
      </p:sp>
      <p:sp>
        <p:nvSpPr>
          <p:cNvPr id="10277" name="TextBox 37"/>
          <p:cNvSpPr txBox="1">
            <a:spLocks noChangeArrowheads="1"/>
          </p:cNvSpPr>
          <p:nvPr/>
        </p:nvSpPr>
        <p:spPr bwMode="auto">
          <a:xfrm>
            <a:off x="4716463" y="6550025"/>
            <a:ext cx="1511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a:latin typeface="Arial" pitchFamily="34" charset="0"/>
                <a:cs typeface="Arial" pitchFamily="34" charset="0"/>
              </a:rPr>
              <a:t>Spec.  pajėgos</a:t>
            </a:r>
            <a:endParaRPr lang="ru-RU" altLang="lt-LT" sz="1400">
              <a:latin typeface="Arial" pitchFamily="34" charset="0"/>
              <a:cs typeface="Arial" pitchFamily="34" charset="0"/>
            </a:endParaRPr>
          </a:p>
        </p:txBody>
      </p:sp>
      <p:sp>
        <p:nvSpPr>
          <p:cNvPr id="10278" name="TextBox 38"/>
          <p:cNvSpPr txBox="1">
            <a:spLocks noChangeArrowheads="1"/>
          </p:cNvSpPr>
          <p:nvPr/>
        </p:nvSpPr>
        <p:spPr bwMode="auto">
          <a:xfrm>
            <a:off x="6084888" y="6550025"/>
            <a:ext cx="16557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dirty="0">
                <a:latin typeface="Arial" pitchFamily="34" charset="0"/>
                <a:cs typeface="Arial" pitchFamily="34" charset="0"/>
              </a:rPr>
              <a:t>Logistikos valdyba</a:t>
            </a:r>
            <a:endParaRPr lang="ru-RU" altLang="lt-LT" sz="1400" dirty="0">
              <a:latin typeface="Arial" pitchFamily="34" charset="0"/>
              <a:cs typeface="Arial" pitchFamily="34" charset="0"/>
            </a:endParaRPr>
          </a:p>
        </p:txBody>
      </p:sp>
      <p:sp>
        <p:nvSpPr>
          <p:cNvPr id="10279" name="TextBox 39"/>
          <p:cNvSpPr txBox="1">
            <a:spLocks noChangeArrowheads="1"/>
          </p:cNvSpPr>
          <p:nvPr/>
        </p:nvSpPr>
        <p:spPr bwMode="auto">
          <a:xfrm>
            <a:off x="7596188" y="6550025"/>
            <a:ext cx="15478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400" dirty="0" smtClean="0">
                <a:latin typeface="Arial" pitchFamily="34" charset="0"/>
                <a:cs typeface="Arial" pitchFamily="34" charset="0"/>
              </a:rPr>
              <a:t>MDV</a:t>
            </a:r>
            <a:endParaRPr lang="ru-RU" altLang="lt-LT" sz="1400" dirty="0">
              <a:latin typeface="Arial" pitchFamily="34" charset="0"/>
              <a:cs typeface="Arial" pitchFamily="34" charset="0"/>
            </a:endParaRPr>
          </a:p>
        </p:txBody>
      </p:sp>
      <p:sp>
        <p:nvSpPr>
          <p:cNvPr id="40" name="TextBox 39"/>
          <p:cNvSpPr txBox="1">
            <a:spLocks noChangeArrowheads="1"/>
          </p:cNvSpPr>
          <p:nvPr/>
        </p:nvSpPr>
        <p:spPr bwMode="auto">
          <a:xfrm>
            <a:off x="1259632" y="3933056"/>
            <a:ext cx="15478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lt-LT" altLang="lt-LT" sz="1600" dirty="0">
                <a:latin typeface="Arial" pitchFamily="34" charset="0"/>
                <a:cs typeface="Arial" pitchFamily="34" charset="0"/>
              </a:rPr>
              <a:t>Jungtinis štabas</a:t>
            </a:r>
          </a:p>
        </p:txBody>
      </p:sp>
      <p:sp>
        <p:nvSpPr>
          <p:cNvPr id="2" name="Rectangle 1"/>
          <p:cNvSpPr/>
          <p:nvPr/>
        </p:nvSpPr>
        <p:spPr>
          <a:xfrm>
            <a:off x="8244408" y="4149080"/>
            <a:ext cx="808235" cy="584775"/>
          </a:xfrm>
          <a:prstGeom prst="rect">
            <a:avLst/>
          </a:prstGeom>
        </p:spPr>
        <p:txBody>
          <a:bodyPr wrap="none">
            <a:spAutoFit/>
          </a:bodyPr>
          <a:lstStyle/>
          <a:p>
            <a:pPr>
              <a:defRPr/>
            </a:pPr>
            <a:r>
              <a:rPr lang="lt-LT" sz="1600" dirty="0" smtClean="0">
                <a:latin typeface="Arial" pitchFamily="34" charset="0"/>
                <a:cs typeface="Arial" pitchFamily="34" charset="0"/>
              </a:rPr>
              <a:t>Karo</a:t>
            </a:r>
          </a:p>
          <a:p>
            <a:pPr>
              <a:defRPr/>
            </a:pPr>
            <a:r>
              <a:rPr lang="lt-LT" sz="1600" dirty="0" smtClean="0">
                <a:latin typeface="Arial" pitchFamily="34" charset="0"/>
                <a:cs typeface="Arial" pitchFamily="34" charset="0"/>
              </a:rPr>
              <a:t>policija</a:t>
            </a:r>
            <a:endParaRPr lang="lt-LT" sz="1600" dirty="0">
              <a:latin typeface="Arial" pitchFamily="34" charset="0"/>
              <a:cs typeface="Arial" pitchFamily="34" charset="0"/>
            </a:endParaRPr>
          </a:p>
        </p:txBody>
      </p:sp>
      <p:sp>
        <p:nvSpPr>
          <p:cNvPr id="42" name="TextBox 41"/>
          <p:cNvSpPr txBox="1">
            <a:spLocks noChangeArrowheads="1"/>
          </p:cNvSpPr>
          <p:nvPr/>
        </p:nvSpPr>
        <p:spPr bwMode="auto">
          <a:xfrm>
            <a:off x="5652120" y="3068960"/>
            <a:ext cx="15478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600" dirty="0" smtClean="0">
                <a:latin typeface="Arial" pitchFamily="34" charset="0"/>
                <a:cs typeface="Arial" pitchFamily="34" charset="0"/>
              </a:rPr>
              <a:t>LDK</a:t>
            </a:r>
            <a:r>
              <a:rPr lang="en-US" altLang="lt-LT" sz="1600" dirty="0" smtClean="0">
                <a:latin typeface="Arial" pitchFamily="34" charset="0"/>
                <a:cs typeface="Arial" pitchFamily="34" charset="0"/>
              </a:rPr>
              <a:t> </a:t>
            </a:r>
            <a:r>
              <a:rPr lang="lt-LT" altLang="lt-LT" sz="1600" dirty="0" smtClean="0">
                <a:latin typeface="Arial" pitchFamily="34" charset="0"/>
                <a:cs typeface="Arial" pitchFamily="34" charset="0"/>
              </a:rPr>
              <a:t>GŠB</a:t>
            </a:r>
            <a:endParaRPr lang="lt-LT" altLang="lt-LT" sz="1600" dirty="0">
              <a:latin typeface="Arial" pitchFamily="34" charset="0"/>
              <a:cs typeface="Arial" pitchFamily="34" charset="0"/>
            </a:endParaRPr>
          </a:p>
        </p:txBody>
      </p:sp>
      <p:sp>
        <p:nvSpPr>
          <p:cNvPr id="3" name="Antraštė 2"/>
          <p:cNvSpPr>
            <a:spLocks noGrp="1"/>
          </p:cNvSpPr>
          <p:nvPr>
            <p:ph type="ctrTitle"/>
          </p:nvPr>
        </p:nvSpPr>
        <p:spPr>
          <a:xfrm>
            <a:off x="306859" y="115888"/>
            <a:ext cx="6630766" cy="627038"/>
          </a:xfrm>
        </p:spPr>
        <p:txBody>
          <a:bodyPr>
            <a:normAutofit/>
          </a:bodyPr>
          <a:lstStyle/>
          <a:p>
            <a:pPr algn="l"/>
            <a:r>
              <a:rPr lang="en-US" sz="2800" b="1" dirty="0" smtClean="0">
                <a:effectLst>
                  <a:outerShdw blurRad="38100" dist="38100" dir="2700000" algn="tl">
                    <a:srgbClr val="000000">
                      <a:alpha val="43137"/>
                    </a:srgbClr>
                  </a:outerShdw>
                </a:effectLst>
                <a:latin typeface="Arial" pitchFamily="34" charset="0"/>
                <a:cs typeface="Arial" pitchFamily="34" charset="0"/>
              </a:rPr>
              <a:t>KRA</a:t>
            </a:r>
            <a:r>
              <a:rPr lang="lt-LT" sz="2800" b="1" dirty="0" smtClean="0">
                <a:effectLst>
                  <a:outerShdw blurRad="38100" dist="38100" dir="2700000" algn="tl">
                    <a:srgbClr val="000000">
                      <a:alpha val="43137"/>
                    </a:srgbClr>
                  </a:outerShdw>
                </a:effectLst>
                <a:latin typeface="Arial" pitchFamily="34" charset="0"/>
                <a:cs typeface="Arial" pitchFamily="34" charset="0"/>
              </a:rPr>
              <a:t>ŠTO APSAUGOS SISTEMA</a:t>
            </a:r>
            <a:endParaRPr lang="lt-LT" sz="2800" b="1" dirty="0">
              <a:effectLst>
                <a:outerShdw blurRad="38100" dist="38100" dir="2700000" algn="tl">
                  <a:srgbClr val="000000">
                    <a:alpha val="43137"/>
                  </a:srgbClr>
                </a:outerShdw>
              </a:effectLst>
              <a:latin typeface="Arial" pitchFamily="34" charset="0"/>
              <a:cs typeface="Arial" pitchFamily="34" charset="0"/>
            </a:endParaRPr>
          </a:p>
        </p:txBody>
      </p:sp>
      <p:pic>
        <p:nvPicPr>
          <p:cNvPr id="41" name="Picture 2"/>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l="2200" t="3646" r="3144" b="3313"/>
          <a:stretch/>
        </p:blipFill>
        <p:spPr bwMode="auto">
          <a:xfrm>
            <a:off x="4032935" y="2442494"/>
            <a:ext cx="1047813" cy="120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descr="C:\Users\giedre.kazlauskiene\Desktop\karoblis.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849162" y="846770"/>
            <a:ext cx="979258" cy="12991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255" name="Line 32"/>
          <p:cNvSpPr>
            <a:spLocks noChangeShapeType="1"/>
          </p:cNvSpPr>
          <p:nvPr/>
        </p:nvSpPr>
        <p:spPr bwMode="auto">
          <a:xfrm flipV="1">
            <a:off x="4500563" y="4797425"/>
            <a:ext cx="2882900" cy="0"/>
          </a:xfrm>
          <a:prstGeom prst="line">
            <a:avLst/>
          </a:prstGeom>
          <a:ln w="0">
            <a:headEnd/>
            <a:tailEnd/>
          </a:ln>
          <a:extLst/>
        </p:spPr>
        <p:style>
          <a:lnRef idx="1">
            <a:schemeClr val="dk1"/>
          </a:lnRef>
          <a:fillRef idx="0">
            <a:schemeClr val="dk1"/>
          </a:fillRef>
          <a:effectRef idx="0">
            <a:schemeClr val="dk1"/>
          </a:effectRef>
          <a:fontRef idx="minor">
            <a:schemeClr val="tx1"/>
          </a:fontRef>
        </p:style>
        <p:txBody>
          <a:bodyPr wrap="square" lIns="0" tIns="0" rIns="0" bIns="0" anchor="ctr">
            <a:spAutoFit/>
          </a:bodyPr>
          <a:lstStyle/>
          <a:p>
            <a:endParaRPr lang="lt-LT">
              <a:latin typeface="Arial" pitchFamily="34" charset="0"/>
              <a:cs typeface="Arial" pitchFamily="34" charset="0"/>
            </a:endParaRPr>
          </a:p>
        </p:txBody>
      </p:sp>
      <p:sp>
        <p:nvSpPr>
          <p:cNvPr id="10254" name="Line 31"/>
          <p:cNvSpPr>
            <a:spLocks noChangeShapeType="1"/>
          </p:cNvSpPr>
          <p:nvPr/>
        </p:nvSpPr>
        <p:spPr bwMode="auto">
          <a:xfrm flipV="1">
            <a:off x="4500563" y="4076700"/>
            <a:ext cx="14845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square" lIns="0" tIns="0" rIns="0" bIns="0" anchor="ctr">
            <a:spAutoFit/>
          </a:bodyPr>
          <a:lstStyle/>
          <a:p>
            <a:endParaRPr lang="lt-LT">
              <a:latin typeface="Arial" pitchFamily="34" charset="0"/>
              <a:cs typeface="Arial" pitchFamily="34" charset="0"/>
            </a:endParaRPr>
          </a:p>
        </p:txBody>
      </p:sp>
      <p:sp>
        <p:nvSpPr>
          <p:cNvPr id="10244" name="Line 8"/>
          <p:cNvSpPr>
            <a:spLocks noChangeShapeType="1"/>
          </p:cNvSpPr>
          <p:nvPr/>
        </p:nvSpPr>
        <p:spPr bwMode="auto">
          <a:xfrm>
            <a:off x="4488829" y="1934235"/>
            <a:ext cx="0" cy="55932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square" lIns="0" tIns="0" rIns="0" bIns="0" anchor="ctr">
            <a:spAutoFit/>
          </a:bodyPr>
          <a:lstStyle/>
          <a:p>
            <a:endParaRPr lang="lt-LT">
              <a:latin typeface="Arial" pitchFamily="34" charset="0"/>
              <a:cs typeface="Arial" pitchFamily="34" charset="0"/>
            </a:endParaRPr>
          </a:p>
        </p:txBody>
      </p:sp>
      <p:sp>
        <p:nvSpPr>
          <p:cNvPr id="10247" name="Line 13"/>
          <p:cNvSpPr>
            <a:spLocks noChangeShapeType="1"/>
          </p:cNvSpPr>
          <p:nvPr/>
        </p:nvSpPr>
        <p:spPr bwMode="auto">
          <a:xfrm>
            <a:off x="4500563" y="3573016"/>
            <a:ext cx="0" cy="151174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pic>
        <p:nvPicPr>
          <p:cNvPr id="5" name="Picture 4"/>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033505" y="296466"/>
            <a:ext cx="1709192" cy="1359585"/>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19"/>
          <a:stretch>
            <a:fillRect/>
          </a:stretch>
        </p:blipFill>
        <p:spPr>
          <a:xfrm>
            <a:off x="2870838" y="2287353"/>
            <a:ext cx="954615" cy="1359122"/>
          </a:xfrm>
          <a:prstGeom prst="rect">
            <a:avLst/>
          </a:prstGeom>
        </p:spPr>
      </p:pic>
    </p:spTree>
    <p:extLst>
      <p:ext uri="{BB962C8B-B14F-4D97-AF65-F5344CB8AC3E}">
        <p14:creationId xmlns:p14="http://schemas.microsoft.com/office/powerpoint/2010/main" val="255885266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liudvikas.jaskunas\Desktop\Reikalai\LK pristatymai\2016-08 pakeitimai\blank slides\LK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
        <p:nvSpPr>
          <p:cNvPr id="34818" name="Rectangle 2"/>
          <p:cNvSpPr>
            <a:spLocks noGrp="1" noChangeArrowheads="1"/>
          </p:cNvSpPr>
          <p:nvPr>
            <p:ph type="title"/>
          </p:nvPr>
        </p:nvSpPr>
        <p:spPr>
          <a:xfrm>
            <a:off x="1619672" y="260648"/>
            <a:ext cx="7153084" cy="1143000"/>
          </a:xfrm>
        </p:spPr>
        <p:txBody>
          <a:bodyPr>
            <a:normAutofit/>
          </a:bodyPr>
          <a:lstStyle/>
          <a:p>
            <a:pPr algn="l" eaLnBrk="1" hangingPunct="1"/>
            <a:r>
              <a:rPr lang="lt-LT" alt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JAUNESNIŲJŲ KARININKŲ VADŲ MOKYMAI (JKVM)</a:t>
            </a:r>
          </a:p>
        </p:txBody>
      </p:sp>
      <p:sp>
        <p:nvSpPr>
          <p:cNvPr id="34820" name="Rectangle 4"/>
          <p:cNvSpPr>
            <a:spLocks noGrp="1" noChangeArrowheads="1"/>
          </p:cNvSpPr>
          <p:nvPr>
            <p:ph type="body" sz="half" idx="1"/>
          </p:nvPr>
        </p:nvSpPr>
        <p:spPr>
          <a:xfrm>
            <a:off x="323528" y="1752344"/>
            <a:ext cx="4474841" cy="5141168"/>
          </a:xfrm>
        </p:spPr>
        <p:txBody>
          <a:bodyPr>
            <a:normAutofit fontScale="92500" lnSpcReduction="10000"/>
          </a:bodyPr>
          <a:lstStyle/>
          <a:p>
            <a:pPr marL="0" indent="0">
              <a:buNone/>
            </a:pPr>
            <a:r>
              <a:rPr lang="lt-LT" sz="2400" b="1" dirty="0" smtClean="0">
                <a:latin typeface="Arial" panose="020B0604020202020204" pitchFamily="34" charset="0"/>
                <a:cs typeface="Arial" panose="020B0604020202020204" pitchFamily="34" charset="0"/>
              </a:rPr>
              <a:t>JKVM </a:t>
            </a:r>
            <a:r>
              <a:rPr lang="lt-LT" sz="2400" dirty="0" smtClean="0">
                <a:latin typeface="Arial" panose="020B0604020202020204" pitchFamily="34" charset="0"/>
                <a:cs typeface="Arial" panose="020B0604020202020204" pitchFamily="34" charset="0"/>
              </a:rPr>
              <a:t>– tai 3 metų trukmės mokymai aukštųjų mokyklų studentams ir absolventams, kurie nori įgyti karinį išsilavinimą.</a:t>
            </a:r>
          </a:p>
          <a:p>
            <a:pPr marL="0" indent="0">
              <a:buNone/>
            </a:pPr>
            <a:endParaRPr lang="lt-LT" sz="2400" dirty="0" smtClean="0">
              <a:latin typeface="Arial" panose="020B0604020202020204" pitchFamily="34" charset="0"/>
              <a:cs typeface="Arial" panose="020B0604020202020204" pitchFamily="34" charset="0"/>
            </a:endParaRPr>
          </a:p>
          <a:p>
            <a:pPr marL="0" indent="0">
              <a:buNone/>
            </a:pPr>
            <a:r>
              <a:rPr lang="lt-LT" sz="2400" b="1" dirty="0" smtClean="0">
                <a:latin typeface="Arial" panose="020B0604020202020204" pitchFamily="34" charset="0"/>
                <a:cs typeface="Arial" panose="020B0604020202020204" pitchFamily="34" charset="0"/>
              </a:rPr>
              <a:t>KAS GALI KANDIDATUOTI:</a:t>
            </a: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Aukštųjų mokyklų </a:t>
            </a:r>
            <a:r>
              <a:rPr lang="lt-LT" sz="2400" dirty="0" smtClean="0">
                <a:latin typeface="Arial" panose="020B0604020202020204" pitchFamily="34" charset="0"/>
                <a:cs typeface="Arial" panose="020B0604020202020204" pitchFamily="34" charset="0"/>
              </a:rPr>
              <a:t>studentai ir absolventai</a:t>
            </a:r>
            <a:endParaRPr lang="lt-LT" sz="2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18–32 m. Lietuvos Respublikos piliečiai</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Sveikatos reikalavimai</a:t>
            </a:r>
          </a:p>
          <a:p>
            <a:pPr>
              <a:buFont typeface="Wingdings" panose="05000000000000000000" pitchFamily="2" charset="2"/>
              <a:buChar char="ü"/>
            </a:pPr>
            <a:r>
              <a:rPr lang="lt-LT" altLang="lt-LT" sz="2400" dirty="0">
                <a:latin typeface="Arial" panose="020B0604020202020204" pitchFamily="34" charset="0"/>
                <a:cs typeface="Arial" panose="020B0604020202020204" pitchFamily="34" charset="0"/>
              </a:rPr>
              <a:t>Neatlikę laisvės atėmimo bausmės, nesantys įtariamieji ar </a:t>
            </a:r>
            <a:r>
              <a:rPr lang="lt-LT" altLang="lt-LT" sz="2400" dirty="0" smtClean="0">
                <a:latin typeface="Arial" panose="020B0604020202020204" pitchFamily="34" charset="0"/>
                <a:cs typeface="Arial" panose="020B0604020202020204" pitchFamily="34" charset="0"/>
              </a:rPr>
              <a:t>kaltinamieji ir galintys gauti RN</a:t>
            </a:r>
            <a:endParaRPr lang="lt-LT" sz="2400" dirty="0">
              <a:latin typeface="Arial" panose="020B0604020202020204" pitchFamily="34" charset="0"/>
              <a:cs typeface="Arial" panose="020B0604020202020204" pitchFamily="34" charset="0"/>
            </a:endParaRPr>
          </a:p>
        </p:txBody>
      </p:sp>
      <p:sp>
        <p:nvSpPr>
          <p:cNvPr id="34819"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4995" y="1636928"/>
            <a:ext cx="4019005" cy="5256584"/>
          </a:xfrm>
          <a:prstGeom prst="rect">
            <a:avLst/>
          </a:prstGeom>
        </p:spPr>
      </p:pic>
    </p:spTree>
    <p:extLst>
      <p:ext uri="{BB962C8B-B14F-4D97-AF65-F5344CB8AC3E}">
        <p14:creationId xmlns:p14="http://schemas.microsoft.com/office/powerpoint/2010/main" val="31664656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352168" y="299910"/>
            <a:ext cx="7468304" cy="1143000"/>
          </a:xfrm>
        </p:spPr>
        <p:txBody>
          <a:bodyPr>
            <a:normAutofit/>
          </a:bodyPr>
          <a:lstStyle/>
          <a:p>
            <a:pPr algn="l" eaLnBrk="1" hangingPunct="1"/>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rinktis</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jaunesniųjų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karininkų vadų mokymus?</a:t>
            </a:r>
          </a:p>
        </p:txBody>
      </p:sp>
      <p:sp>
        <p:nvSpPr>
          <p:cNvPr id="34820" name="Rectangle 4"/>
          <p:cNvSpPr>
            <a:spLocks noGrp="1" noChangeArrowheads="1"/>
          </p:cNvSpPr>
          <p:nvPr>
            <p:ph type="body" sz="half" idx="1"/>
          </p:nvPr>
        </p:nvSpPr>
        <p:spPr>
          <a:xfrm>
            <a:off x="457200" y="1600200"/>
            <a:ext cx="4546848" cy="5257800"/>
          </a:xfrm>
        </p:spPr>
        <p:txBody>
          <a:bodyPr>
            <a:normAutofit/>
          </a:bodyPr>
          <a:lstStyle/>
          <a:p>
            <a:pPr marL="0" indent="0">
              <a:buNone/>
            </a:pPr>
            <a:r>
              <a:rPr lang="lt-LT" sz="2400" b="1" dirty="0" smtClean="0">
                <a:latin typeface="Arial" panose="020B0604020202020204" pitchFamily="34" charset="0"/>
                <a:cs typeface="Arial" panose="020B0604020202020204" pitchFamily="34" charset="0"/>
              </a:rPr>
              <a:t>Baigus JKVM:</a:t>
            </a: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Į</a:t>
            </a:r>
            <a:r>
              <a:rPr lang="lt-LT" sz="2400" dirty="0" smtClean="0">
                <a:latin typeface="Arial" panose="020B0604020202020204" pitchFamily="34" charset="0"/>
                <a:cs typeface="Arial" panose="020B0604020202020204" pitchFamily="34" charset="0"/>
              </a:rPr>
              <a:t>gyjama karinė kvalifikacija </a:t>
            </a:r>
            <a:r>
              <a:rPr lang="lt-LT" sz="2400" dirty="0">
                <a:latin typeface="Arial" panose="020B0604020202020204" pitchFamily="34" charset="0"/>
                <a:cs typeface="Arial" panose="020B0604020202020204" pitchFamily="34" charset="0"/>
              </a:rPr>
              <a:t>ir </a:t>
            </a:r>
            <a:r>
              <a:rPr lang="lt-LT" sz="2400" dirty="0" smtClean="0">
                <a:latin typeface="Arial" panose="020B0604020202020204" pitchFamily="34" charset="0"/>
                <a:cs typeface="Arial" panose="020B0604020202020204" pitchFamily="34" charset="0"/>
              </a:rPr>
              <a:t>suteikiamas leitenanto laipsnis</a:t>
            </a:r>
            <a:endParaRPr lang="lt-LT" sz="2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S</a:t>
            </a:r>
            <a:r>
              <a:rPr lang="lt-LT" sz="2400" dirty="0" smtClean="0">
                <a:latin typeface="Arial" panose="020B0604020202020204" pitchFamily="34" charset="0"/>
                <a:cs typeface="Arial" panose="020B0604020202020204" pitchFamily="34" charset="0"/>
              </a:rPr>
              <a:t>uteikiama galimybė </a:t>
            </a:r>
            <a:r>
              <a:rPr lang="lt-LT" sz="2400" dirty="0">
                <a:latin typeface="Arial" panose="020B0604020202020204" pitchFamily="34" charset="0"/>
                <a:cs typeface="Arial" panose="020B0604020202020204" pitchFamily="34" charset="0"/>
              </a:rPr>
              <a:t>ateiti tarnauti į kariuomenę ir siekti karininko </a:t>
            </a:r>
            <a:r>
              <a:rPr lang="lt-LT" sz="2400" dirty="0" smtClean="0">
                <a:latin typeface="Arial" panose="020B0604020202020204" pitchFamily="34" charset="0"/>
                <a:cs typeface="Arial" panose="020B0604020202020204" pitchFamily="34" charset="0"/>
              </a:rPr>
              <a:t>karjeros</a:t>
            </a:r>
            <a:endParaRPr lang="lt-LT" sz="2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Įrašas </a:t>
            </a:r>
            <a:r>
              <a:rPr lang="lt-LT" sz="2400" dirty="0">
                <a:latin typeface="Arial" panose="020B0604020202020204" pitchFamily="34" charset="0"/>
                <a:cs typeface="Arial" panose="020B0604020202020204" pitchFamily="34" charset="0"/>
              </a:rPr>
              <a:t>apie baigtus mokymus </a:t>
            </a:r>
            <a:r>
              <a:rPr lang="lt-LT" sz="2400" dirty="0" smtClean="0">
                <a:latin typeface="Arial" panose="020B0604020202020204" pitchFamily="34" charset="0"/>
                <a:cs typeface="Arial" panose="020B0604020202020204" pitchFamily="34" charset="0"/>
              </a:rPr>
              <a:t>CV</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Įskaitoma privalomoji tarnyba</a:t>
            </a:r>
            <a:endParaRPr lang="lt-LT" sz="2400" dirty="0">
              <a:latin typeface="Arial" panose="020B0604020202020204" pitchFamily="34" charset="0"/>
              <a:cs typeface="Arial" panose="020B0604020202020204" pitchFamily="34" charset="0"/>
            </a:endParaRPr>
          </a:p>
        </p:txBody>
      </p:sp>
      <p:sp>
        <p:nvSpPr>
          <p:cNvPr id="34819"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1109" y="1628800"/>
            <a:ext cx="3809539" cy="253021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1110" y="4221088"/>
            <a:ext cx="3809539" cy="2530216"/>
          </a:xfrm>
          <a:prstGeom prst="rect">
            <a:avLst/>
          </a:prstGeom>
        </p:spPr>
      </p:pic>
      <p:pic>
        <p:nvPicPr>
          <p:cNvPr id="8" name="Picture 2" descr="C:\Users\liudvikas.jaskunas\Desktop\Reikalai\LK pristatymai\2016-08 pakeitimai\blank slides\LK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81882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440635"/>
            <a:ext cx="4146126" cy="6228086"/>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6831" y="3469296"/>
            <a:ext cx="4392488" cy="3199425"/>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46831" y="430038"/>
            <a:ext cx="4392488" cy="2926953"/>
          </a:xfrm>
          <a:prstGeom prst="rect">
            <a:avLst/>
          </a:prstGeom>
        </p:spPr>
      </p:pic>
    </p:spTree>
    <p:extLst>
      <p:ext uri="{BB962C8B-B14F-4D97-AF65-F5344CB8AC3E}">
        <p14:creationId xmlns:p14="http://schemas.microsoft.com/office/powerpoint/2010/main" val="40480144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1" name="Rectangle 3"/>
          <p:cNvSpPr>
            <a:spLocks noChangeArrowheads="1"/>
          </p:cNvSpPr>
          <p:nvPr/>
        </p:nvSpPr>
        <p:spPr bwMode="auto">
          <a:xfrm>
            <a:off x="1470816" y="306120"/>
            <a:ext cx="7417519" cy="94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spcBef>
                <a:spcPct val="20000"/>
              </a:spcBef>
              <a:buChar char="•"/>
              <a:defRPr sz="3200">
                <a:solidFill>
                  <a:schemeClr val="tx1"/>
                </a:solidFill>
                <a:latin typeface="Times New Roman" pitchFamily="18" charset="0"/>
              </a:defRPr>
            </a:lvl1pPr>
            <a:lvl2pPr marL="742950" indent="-285750" defTabSz="873125" eaLnBrk="0" hangingPunct="0">
              <a:spcBef>
                <a:spcPct val="20000"/>
              </a:spcBef>
              <a:buChar char="–"/>
              <a:defRPr sz="2800">
                <a:solidFill>
                  <a:schemeClr val="tx1"/>
                </a:solidFill>
                <a:latin typeface="Times New Roman" pitchFamily="18" charset="0"/>
              </a:defRPr>
            </a:lvl2pPr>
            <a:lvl3pPr marL="1143000" indent="-228600" defTabSz="873125" eaLnBrk="0" hangingPunct="0">
              <a:spcBef>
                <a:spcPct val="20000"/>
              </a:spcBef>
              <a:buChar char="•"/>
              <a:defRPr sz="2400">
                <a:solidFill>
                  <a:schemeClr val="tx1"/>
                </a:solidFill>
                <a:latin typeface="Times New Roman" pitchFamily="18" charset="0"/>
              </a:defRPr>
            </a:lvl3pPr>
            <a:lvl4pPr marL="1600200" indent="-228600" defTabSz="873125" eaLnBrk="0" hangingPunct="0">
              <a:spcBef>
                <a:spcPct val="20000"/>
              </a:spcBef>
              <a:buChar char="–"/>
              <a:defRPr sz="2000">
                <a:solidFill>
                  <a:schemeClr val="tx1"/>
                </a:solidFill>
                <a:latin typeface="Times New Roman" pitchFamily="18" charset="0"/>
              </a:defRPr>
            </a:lvl4pPr>
            <a:lvl5pPr marL="2057400" indent="-228600" defTabSz="873125" eaLnBrk="0" hangingPunct="0">
              <a:spcBef>
                <a:spcPct val="20000"/>
              </a:spcBef>
              <a:buChar char="»"/>
              <a:defRPr sz="2000">
                <a:solidFill>
                  <a:schemeClr val="tx1"/>
                </a:solidFill>
                <a:latin typeface="Times New Roman" pitchFamily="18" charset="0"/>
              </a:defRPr>
            </a:lvl5pPr>
            <a:lvl6pPr marL="2514600" indent="-228600" defTabSz="873125" eaLnBrk="0" fontAlgn="base" hangingPunct="0">
              <a:spcBef>
                <a:spcPct val="20000"/>
              </a:spcBef>
              <a:spcAft>
                <a:spcPct val="0"/>
              </a:spcAft>
              <a:buChar char="»"/>
              <a:defRPr sz="2000">
                <a:solidFill>
                  <a:schemeClr val="tx1"/>
                </a:solidFill>
                <a:latin typeface="Times New Roman" pitchFamily="18" charset="0"/>
              </a:defRPr>
            </a:lvl6pPr>
            <a:lvl7pPr marL="2971800" indent="-228600" defTabSz="873125" eaLnBrk="0" fontAlgn="base" hangingPunct="0">
              <a:spcBef>
                <a:spcPct val="20000"/>
              </a:spcBef>
              <a:spcAft>
                <a:spcPct val="0"/>
              </a:spcAft>
              <a:buChar char="»"/>
              <a:defRPr sz="2000">
                <a:solidFill>
                  <a:schemeClr val="tx1"/>
                </a:solidFill>
                <a:latin typeface="Times New Roman" pitchFamily="18" charset="0"/>
              </a:defRPr>
            </a:lvl7pPr>
            <a:lvl8pPr marL="3429000" indent="-228600" defTabSz="873125" eaLnBrk="0" fontAlgn="base" hangingPunct="0">
              <a:spcBef>
                <a:spcPct val="20000"/>
              </a:spcBef>
              <a:spcAft>
                <a:spcPct val="0"/>
              </a:spcAft>
              <a:buChar char="»"/>
              <a:defRPr sz="2000">
                <a:solidFill>
                  <a:schemeClr val="tx1"/>
                </a:solidFill>
                <a:latin typeface="Times New Roman" pitchFamily="18" charset="0"/>
              </a:defRPr>
            </a:lvl8pPr>
            <a:lvl9pPr marL="3886200" indent="-228600" defTabSz="873125"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GENEROLO </a:t>
            </a: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JONO ŽEMAIČIO </a:t>
            </a:r>
          </a:p>
          <a:p>
            <a:pPr eaLnBrk="1" hangingPunct="1">
              <a:spcBef>
                <a:spcPct val="0"/>
              </a:spcBef>
              <a:buFontTx/>
              <a:buNone/>
            </a:pP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LIETUVOS KARO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AKADEMIJA (LKA)</a:t>
            </a:r>
            <a:endParaRPr lang="lt-LT" alt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0" name="Picture 2" descr="C:\Users\liudvikas.jaskunas\Desktop\Reikalai\LK pristatymai\2016-08 pakeitimai\blank slides\LK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sz="half" idx="1"/>
          </p:nvPr>
        </p:nvSpPr>
        <p:spPr>
          <a:xfrm>
            <a:off x="457200" y="1600200"/>
            <a:ext cx="4546848" cy="4966966"/>
          </a:xfrm>
        </p:spPr>
        <p:txBody>
          <a:bodyPr>
            <a:normAutofit lnSpcReduction="10000"/>
          </a:bodyPr>
          <a:lstStyle/>
          <a:p>
            <a:pPr marL="0" indent="0">
              <a:buNone/>
            </a:pPr>
            <a:r>
              <a:rPr lang="lt-LT" sz="2700" b="1" dirty="0">
                <a:latin typeface="Arial" panose="020B0604020202020204" pitchFamily="34" charset="0"/>
                <a:cs typeface="Arial" panose="020B0604020202020204" pitchFamily="34" charset="0"/>
              </a:rPr>
              <a:t>LKA</a:t>
            </a:r>
            <a:r>
              <a:rPr lang="lt-LT" sz="2700" dirty="0">
                <a:latin typeface="Arial" panose="020B0604020202020204" pitchFamily="34" charset="0"/>
                <a:cs typeface="Arial" panose="020B0604020202020204" pitchFamily="34" charset="0"/>
              </a:rPr>
              <a:t> – vienintelis universitetas Lietuvoje suteikiantis aukštąjį ir karinį išsilavinimą</a:t>
            </a:r>
            <a:r>
              <a:rPr lang="lt-LT" sz="2700" dirty="0" smtClean="0">
                <a:latin typeface="Arial" panose="020B0604020202020204" pitchFamily="34" charset="0"/>
                <a:cs typeface="Arial" panose="020B0604020202020204" pitchFamily="34" charset="0"/>
              </a:rPr>
              <a:t>.</a:t>
            </a:r>
          </a:p>
          <a:p>
            <a:pPr marL="0" indent="0">
              <a:buNone/>
            </a:pPr>
            <a:endParaRPr lang="lt-LT" sz="1400" dirty="0" smtClean="0">
              <a:latin typeface="Arial" panose="020B0604020202020204" pitchFamily="34" charset="0"/>
              <a:cs typeface="Arial" panose="020B0604020202020204" pitchFamily="34" charset="0"/>
            </a:endParaRPr>
          </a:p>
          <a:p>
            <a:pPr marL="0" indent="0">
              <a:buNone/>
            </a:pPr>
            <a:r>
              <a:rPr lang="lt-LT" sz="2700" b="1" dirty="0" smtClean="0">
                <a:latin typeface="Arial" panose="020B0604020202020204" pitchFamily="34" charset="0"/>
                <a:cs typeface="Arial" panose="020B0604020202020204" pitchFamily="34" charset="0"/>
              </a:rPr>
              <a:t>Kodėl verta studijuoti LKA?</a:t>
            </a:r>
          </a:p>
          <a:p>
            <a:r>
              <a:rPr lang="lt-LT" sz="2400" dirty="0" smtClean="0">
                <a:latin typeface="Arial" panose="020B0604020202020204" pitchFamily="34" charset="0"/>
                <a:cs typeface="Arial" panose="020B0604020202020204" pitchFamily="34" charset="0"/>
              </a:rPr>
              <a:t>Įgyjamas bakalauro diplomas ir pirmasis karininko laipsnis.</a:t>
            </a:r>
          </a:p>
          <a:p>
            <a:r>
              <a:rPr lang="lt-LT" sz="2400" dirty="0" smtClean="0">
                <a:latin typeface="Arial" panose="020B0604020202020204" pitchFamily="34" charset="0"/>
                <a:cs typeface="Arial" panose="020B0604020202020204" pitchFamily="34" charset="0"/>
              </a:rPr>
              <a:t>Garantuota darbo vieta.</a:t>
            </a:r>
          </a:p>
          <a:p>
            <a:r>
              <a:rPr lang="lt-LT" sz="2400" dirty="0" smtClean="0">
                <a:latin typeface="Arial" panose="020B0604020202020204" pitchFamily="34" charset="0"/>
                <a:cs typeface="Arial" panose="020B0604020202020204" pitchFamily="34" charset="0"/>
              </a:rPr>
              <a:t>Pirmoji alga</a:t>
            </a:r>
            <a:r>
              <a:rPr lang="en-US" sz="2400" dirty="0" smtClean="0">
                <a:latin typeface="Arial" panose="020B0604020202020204" pitchFamily="34" charset="0"/>
                <a:cs typeface="Arial" panose="020B0604020202020204" pitchFamily="34" charset="0"/>
              </a:rPr>
              <a:t> </a:t>
            </a:r>
            <a:r>
              <a:rPr lang="en-US" sz="2400" dirty="0" err="1" smtClean="0">
                <a:latin typeface="Arial" panose="020B0604020202020204" pitchFamily="34" charset="0"/>
                <a:cs typeface="Arial" panose="020B0604020202020204" pitchFamily="34" charset="0"/>
              </a:rPr>
              <a:t>nuo</a:t>
            </a:r>
            <a:r>
              <a:rPr lang="lt-LT" sz="2400" dirty="0" smtClean="0">
                <a:latin typeface="Arial" panose="020B0604020202020204" pitchFamily="34" charset="0"/>
                <a:cs typeface="Arial" panose="020B0604020202020204" pitchFamily="34" charset="0"/>
              </a:rPr>
              <a:t> 1</a:t>
            </a:r>
            <a:r>
              <a:rPr lang="en-US" sz="2400" dirty="0" smtClean="0">
                <a:latin typeface="Arial" panose="020B0604020202020204" pitchFamily="34" charset="0"/>
                <a:cs typeface="Arial" panose="020B0604020202020204" pitchFamily="34" charset="0"/>
              </a:rPr>
              <a:t>2</a:t>
            </a:r>
            <a:r>
              <a:rPr lang="lt-LT" sz="2400" dirty="0" smtClean="0">
                <a:latin typeface="Arial" panose="020B0604020202020204" pitchFamily="34" charset="0"/>
                <a:cs typeface="Arial" panose="020B0604020202020204" pitchFamily="34" charset="0"/>
              </a:rPr>
              <a:t>00 EUR.</a:t>
            </a:r>
            <a:endParaRPr lang="en-US" sz="2400" dirty="0" smtClean="0">
              <a:latin typeface="Arial" panose="020B0604020202020204" pitchFamily="34" charset="0"/>
              <a:cs typeface="Arial" panose="020B0604020202020204" pitchFamily="34" charset="0"/>
            </a:endParaRPr>
          </a:p>
          <a:p>
            <a:r>
              <a:rPr lang="lt-LT" sz="2400" dirty="0">
                <a:latin typeface="Arial" panose="020B0604020202020204" pitchFamily="34" charset="0"/>
                <a:cs typeface="Arial" panose="020B0604020202020204" pitchFamily="34" charset="0"/>
              </a:rPr>
              <a:t>Nemokamos studijos.</a:t>
            </a:r>
          </a:p>
          <a:p>
            <a:endParaRPr lang="lt-LT" sz="2400" dirty="0" smtClean="0">
              <a:latin typeface="Arial" panose="020B0604020202020204" pitchFamily="34" charset="0"/>
              <a:cs typeface="Arial" panose="020B0604020202020204" pitchFamily="34" charset="0"/>
            </a:endParaRPr>
          </a:p>
        </p:txBody>
      </p:sp>
      <p:pic>
        <p:nvPicPr>
          <p:cNvPr id="12" name="Content Placeholder 11"/>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5220072" y="4130783"/>
            <a:ext cx="3668263" cy="2436383"/>
          </a:xfr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0072" y="1550370"/>
            <a:ext cx="3668263" cy="2448566"/>
          </a:xfrm>
          <a:prstGeom prst="rect">
            <a:avLst/>
          </a:prstGeom>
        </p:spPr>
      </p:pic>
    </p:spTree>
    <p:extLst>
      <p:ext uri="{BB962C8B-B14F-4D97-AF65-F5344CB8AC3E}">
        <p14:creationId xmlns:p14="http://schemas.microsoft.com/office/powerpoint/2010/main" val="40322214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lka.lt/images/6377/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9" y="4058816"/>
            <a:ext cx="3496124" cy="262209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313185" y="1493348"/>
            <a:ext cx="4906887" cy="5187561"/>
          </a:xfrm>
        </p:spPr>
        <p:txBody>
          <a:bodyPr>
            <a:normAutofit fontScale="92500" lnSpcReduction="20000"/>
          </a:bodyPr>
          <a:lstStyle/>
          <a:p>
            <a:pPr marL="0" indent="0">
              <a:buNone/>
            </a:pPr>
            <a:r>
              <a:rPr lang="lt-LT" sz="2300" b="1" dirty="0">
                <a:latin typeface="Arial" panose="020B0604020202020204" pitchFamily="34" charset="0"/>
                <a:cs typeface="Arial" panose="020B0604020202020204" pitchFamily="34" charset="0"/>
              </a:rPr>
              <a:t>Priėmimas į Karo </a:t>
            </a:r>
            <a:r>
              <a:rPr lang="lt-LT" sz="2300" b="1" dirty="0" smtClean="0">
                <a:latin typeface="Arial" panose="020B0604020202020204" pitchFamily="34" charset="0"/>
                <a:cs typeface="Arial" panose="020B0604020202020204" pitchFamily="34" charset="0"/>
              </a:rPr>
              <a:t>akademiją:</a:t>
            </a:r>
            <a:br>
              <a:rPr lang="lt-LT" sz="2300" b="1" dirty="0" smtClean="0">
                <a:latin typeface="Arial" panose="020B0604020202020204" pitchFamily="34" charset="0"/>
                <a:cs typeface="Arial" panose="020B0604020202020204" pitchFamily="34" charset="0"/>
              </a:rPr>
            </a:br>
            <a:endParaRPr lang="lt-LT" sz="2300" b="1" dirty="0" smtClean="0">
              <a:latin typeface="Arial" panose="020B0604020202020204" pitchFamily="34" charset="0"/>
              <a:cs typeface="Arial" panose="020B0604020202020204" pitchFamily="34" charset="0"/>
            </a:endParaRPr>
          </a:p>
          <a:p>
            <a:pPr marL="0" indent="0">
              <a:buNone/>
            </a:pPr>
            <a:r>
              <a:rPr lang="lt-LT" sz="2000" b="1" dirty="0">
                <a:latin typeface="Arial" panose="020B0604020202020204" pitchFamily="34" charset="0"/>
                <a:cs typeface="Arial" panose="020B0604020202020204" pitchFamily="34" charset="0"/>
              </a:rPr>
              <a:t>1 etapas </a:t>
            </a:r>
            <a:r>
              <a:rPr lang="lt-LT" sz="2000" dirty="0">
                <a:latin typeface="Arial" panose="020B0604020202020204" pitchFamily="34" charset="0"/>
                <a:cs typeface="Arial" panose="020B0604020202020204" pitchFamily="34" charset="0"/>
              </a:rPr>
              <a:t>– motyvacinis pokalbis</a:t>
            </a:r>
            <a:r>
              <a:rPr lang="lt-LT" sz="2000" dirty="0" smtClean="0">
                <a:latin typeface="Arial" panose="020B0604020202020204" pitchFamily="34" charset="0"/>
                <a:cs typeface="Arial" panose="020B0604020202020204" pitchFamily="34" charset="0"/>
              </a:rPr>
              <a:t>.</a:t>
            </a:r>
            <a:endParaRPr lang="lt-LT" sz="2000" dirty="0">
              <a:latin typeface="Arial" panose="020B0604020202020204" pitchFamily="34" charset="0"/>
              <a:cs typeface="Arial" panose="020B0604020202020204" pitchFamily="34" charset="0"/>
            </a:endParaRPr>
          </a:p>
          <a:p>
            <a:pPr marL="0" indent="0">
              <a:buNone/>
            </a:pPr>
            <a:r>
              <a:rPr lang="lt-LT" sz="2000" b="1" dirty="0">
                <a:latin typeface="Arial" panose="020B0604020202020204" pitchFamily="34" charset="0"/>
                <a:cs typeface="Arial" panose="020B0604020202020204" pitchFamily="34" charset="0"/>
              </a:rPr>
              <a:t>2 etapas </a:t>
            </a:r>
            <a:r>
              <a:rPr lang="lt-LT" sz="2000" dirty="0">
                <a:latin typeface="Arial" panose="020B0604020202020204" pitchFamily="34" charset="0"/>
                <a:cs typeface="Arial" panose="020B0604020202020204" pitchFamily="34" charset="0"/>
              </a:rPr>
              <a:t>– sveikatos </a:t>
            </a:r>
            <a:r>
              <a:rPr lang="lt-LT" sz="2000" dirty="0" smtClean="0">
                <a:latin typeface="Arial" panose="020B0604020202020204" pitchFamily="34" charset="0"/>
                <a:cs typeface="Arial" panose="020B0604020202020204" pitchFamily="34" charset="0"/>
              </a:rPr>
              <a:t>patikrinimas KMEK.</a:t>
            </a:r>
            <a:endParaRPr lang="lt-LT" sz="2000" dirty="0">
              <a:latin typeface="Arial" panose="020B0604020202020204" pitchFamily="34" charset="0"/>
              <a:cs typeface="Arial" panose="020B0604020202020204" pitchFamily="34" charset="0"/>
            </a:endParaRPr>
          </a:p>
          <a:p>
            <a:pPr marL="0" indent="0">
              <a:buNone/>
            </a:pPr>
            <a:r>
              <a:rPr lang="lt-LT" sz="2000" b="1" dirty="0">
                <a:latin typeface="Arial" panose="020B0604020202020204" pitchFamily="34" charset="0"/>
                <a:cs typeface="Arial" panose="020B0604020202020204" pitchFamily="34" charset="0"/>
              </a:rPr>
              <a:t>3 etapas </a:t>
            </a:r>
            <a:r>
              <a:rPr lang="lt-LT" sz="2000" dirty="0">
                <a:latin typeface="Arial" panose="020B0604020202020204" pitchFamily="34" charset="0"/>
                <a:cs typeface="Arial" panose="020B0604020202020204" pitchFamily="34" charset="0"/>
              </a:rPr>
              <a:t>– prašymas studijuoti Lietuvos karo akademijoje LAMA </a:t>
            </a:r>
            <a:r>
              <a:rPr lang="lt-LT" sz="2000" dirty="0" smtClean="0">
                <a:latin typeface="Arial" panose="020B0604020202020204" pitchFamily="34" charset="0"/>
                <a:cs typeface="Arial" panose="020B0604020202020204" pitchFamily="34" charset="0"/>
              </a:rPr>
              <a:t>BPO sistemoje.</a:t>
            </a:r>
            <a:endParaRPr lang="lt-LT" sz="2000" dirty="0">
              <a:latin typeface="Arial" panose="020B0604020202020204" pitchFamily="34" charset="0"/>
              <a:cs typeface="Arial" panose="020B0604020202020204" pitchFamily="34" charset="0"/>
            </a:endParaRPr>
          </a:p>
          <a:p>
            <a:pPr marL="0" indent="0">
              <a:buNone/>
            </a:pPr>
            <a:r>
              <a:rPr lang="lt-LT" sz="2000" b="1" dirty="0">
                <a:latin typeface="Arial" panose="020B0604020202020204" pitchFamily="34" charset="0"/>
                <a:cs typeface="Arial" panose="020B0604020202020204" pitchFamily="34" charset="0"/>
              </a:rPr>
              <a:t>4 etapas </a:t>
            </a:r>
            <a:r>
              <a:rPr lang="lt-LT" sz="2000" dirty="0">
                <a:latin typeface="Arial" panose="020B0604020202020204" pitchFamily="34" charset="0"/>
                <a:cs typeface="Arial" panose="020B0604020202020204" pitchFamily="34" charset="0"/>
              </a:rPr>
              <a:t>– sutarties </a:t>
            </a:r>
            <a:r>
              <a:rPr lang="lt-LT" sz="2000" dirty="0" smtClean="0">
                <a:latin typeface="Arial" panose="020B0604020202020204" pitchFamily="34" charset="0"/>
                <a:cs typeface="Arial" panose="020B0604020202020204" pitchFamily="34" charset="0"/>
              </a:rPr>
              <a:t>pasirašymas LKA.</a:t>
            </a:r>
          </a:p>
          <a:p>
            <a:pPr marL="0" indent="0">
              <a:buNone/>
            </a:pPr>
            <a:r>
              <a:rPr lang="lt-LT" sz="2000" dirty="0" smtClean="0">
                <a:latin typeface="Arial" panose="020B0604020202020204" pitchFamily="34" charset="0"/>
                <a:cs typeface="Arial" panose="020B0604020202020204" pitchFamily="34" charset="0"/>
              </a:rPr>
              <a:t> </a:t>
            </a:r>
            <a:br>
              <a:rPr lang="lt-LT" sz="2000" dirty="0" smtClean="0">
                <a:latin typeface="Arial" panose="020B0604020202020204" pitchFamily="34" charset="0"/>
                <a:cs typeface="Arial" panose="020B0604020202020204" pitchFamily="34" charset="0"/>
              </a:rPr>
            </a:br>
            <a:endParaRPr lang="lt-LT" sz="2000" dirty="0">
              <a:latin typeface="Arial" panose="020B0604020202020204" pitchFamily="34" charset="0"/>
              <a:cs typeface="Arial" panose="020B0604020202020204" pitchFamily="34" charset="0"/>
            </a:endParaRPr>
          </a:p>
          <a:p>
            <a:pPr marL="0" indent="0">
              <a:buNone/>
            </a:pPr>
            <a:r>
              <a:rPr lang="lt-LT" sz="2300" b="1" dirty="0" smtClean="0">
                <a:latin typeface="Arial" panose="020B0604020202020204" pitchFamily="34" charset="0"/>
                <a:cs typeface="Arial" panose="020B0604020202020204" pitchFamily="34" charset="0"/>
              </a:rPr>
              <a:t>Stoti į LKA gali:</a:t>
            </a:r>
          </a:p>
          <a:p>
            <a:r>
              <a:rPr lang="lt-LT" sz="2000" dirty="0" smtClean="0">
                <a:latin typeface="Arial" panose="020B0604020202020204" pitchFamily="34" charset="0"/>
                <a:cs typeface="Arial" panose="020B0604020202020204" pitchFamily="34" charset="0"/>
              </a:rPr>
              <a:t>Lietuvos piliečiai.</a:t>
            </a:r>
          </a:p>
          <a:p>
            <a:r>
              <a:rPr lang="lt-LT" sz="2000" dirty="0" smtClean="0">
                <a:latin typeface="Arial" panose="020B0604020202020204" pitchFamily="34" charset="0"/>
                <a:cs typeface="Arial" panose="020B0604020202020204" pitchFamily="34" charset="0"/>
              </a:rPr>
              <a:t>Nuo 18 iki 28 metų.</a:t>
            </a:r>
          </a:p>
          <a:p>
            <a:r>
              <a:rPr lang="lt-LT" sz="2000" dirty="0" smtClean="0">
                <a:latin typeface="Arial" panose="020B0604020202020204" pitchFamily="34" charset="0"/>
                <a:cs typeface="Arial" panose="020B0604020202020204" pitchFamily="34" charset="0"/>
              </a:rPr>
              <a:t>Išlaikę privalomus valstybinius brandos egzaminus.</a:t>
            </a:r>
          </a:p>
          <a:p>
            <a:r>
              <a:rPr lang="lt-LT" sz="2000" dirty="0" smtClean="0">
                <a:latin typeface="Arial" panose="020B0604020202020204" pitchFamily="34" charset="0"/>
                <a:cs typeface="Arial" panose="020B0604020202020204" pitchFamily="34" charset="0"/>
              </a:rPr>
              <a:t>Įvykdę visus stojimo etapus.</a:t>
            </a:r>
          </a:p>
          <a:p>
            <a:r>
              <a:rPr lang="lt-LT" sz="2000" dirty="0" smtClean="0">
                <a:latin typeface="Arial" panose="020B0604020202020204" pitchFamily="34" charset="0"/>
                <a:cs typeface="Arial" panose="020B0604020202020204" pitchFamily="34" charset="0"/>
              </a:rPr>
              <a:t>Surinkę minimalų konkursinį stojimo balą.</a:t>
            </a:r>
          </a:p>
        </p:txBody>
      </p:sp>
      <p:pic>
        <p:nvPicPr>
          <p:cNvPr id="7" name="Picture 2" descr="C:\Users\liudvikas.jaskunas\Desktop\Reikalai\LK pristatymai\2016-08 pakeitimai\blank slides\LK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1470816" y="306120"/>
            <a:ext cx="7417519" cy="94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spcBef>
                <a:spcPct val="20000"/>
              </a:spcBef>
              <a:buChar char="•"/>
              <a:defRPr sz="3200">
                <a:solidFill>
                  <a:schemeClr val="tx1"/>
                </a:solidFill>
                <a:latin typeface="Times New Roman" pitchFamily="18" charset="0"/>
              </a:defRPr>
            </a:lvl1pPr>
            <a:lvl2pPr marL="742950" indent="-285750" defTabSz="873125" eaLnBrk="0" hangingPunct="0">
              <a:spcBef>
                <a:spcPct val="20000"/>
              </a:spcBef>
              <a:buChar char="–"/>
              <a:defRPr sz="2800">
                <a:solidFill>
                  <a:schemeClr val="tx1"/>
                </a:solidFill>
                <a:latin typeface="Times New Roman" pitchFamily="18" charset="0"/>
              </a:defRPr>
            </a:lvl2pPr>
            <a:lvl3pPr marL="1143000" indent="-228600" defTabSz="873125" eaLnBrk="0" hangingPunct="0">
              <a:spcBef>
                <a:spcPct val="20000"/>
              </a:spcBef>
              <a:buChar char="•"/>
              <a:defRPr sz="2400">
                <a:solidFill>
                  <a:schemeClr val="tx1"/>
                </a:solidFill>
                <a:latin typeface="Times New Roman" pitchFamily="18" charset="0"/>
              </a:defRPr>
            </a:lvl3pPr>
            <a:lvl4pPr marL="1600200" indent="-228600" defTabSz="873125" eaLnBrk="0" hangingPunct="0">
              <a:spcBef>
                <a:spcPct val="20000"/>
              </a:spcBef>
              <a:buChar char="–"/>
              <a:defRPr sz="2000">
                <a:solidFill>
                  <a:schemeClr val="tx1"/>
                </a:solidFill>
                <a:latin typeface="Times New Roman" pitchFamily="18" charset="0"/>
              </a:defRPr>
            </a:lvl4pPr>
            <a:lvl5pPr marL="2057400" indent="-228600" defTabSz="873125" eaLnBrk="0" hangingPunct="0">
              <a:spcBef>
                <a:spcPct val="20000"/>
              </a:spcBef>
              <a:buChar char="»"/>
              <a:defRPr sz="2000">
                <a:solidFill>
                  <a:schemeClr val="tx1"/>
                </a:solidFill>
                <a:latin typeface="Times New Roman" pitchFamily="18" charset="0"/>
              </a:defRPr>
            </a:lvl5pPr>
            <a:lvl6pPr marL="2514600" indent="-228600" defTabSz="873125" eaLnBrk="0" fontAlgn="base" hangingPunct="0">
              <a:spcBef>
                <a:spcPct val="20000"/>
              </a:spcBef>
              <a:spcAft>
                <a:spcPct val="0"/>
              </a:spcAft>
              <a:buChar char="»"/>
              <a:defRPr sz="2000">
                <a:solidFill>
                  <a:schemeClr val="tx1"/>
                </a:solidFill>
                <a:latin typeface="Times New Roman" pitchFamily="18" charset="0"/>
              </a:defRPr>
            </a:lvl6pPr>
            <a:lvl7pPr marL="2971800" indent="-228600" defTabSz="873125" eaLnBrk="0" fontAlgn="base" hangingPunct="0">
              <a:spcBef>
                <a:spcPct val="20000"/>
              </a:spcBef>
              <a:spcAft>
                <a:spcPct val="0"/>
              </a:spcAft>
              <a:buChar char="»"/>
              <a:defRPr sz="2000">
                <a:solidFill>
                  <a:schemeClr val="tx1"/>
                </a:solidFill>
                <a:latin typeface="Times New Roman" pitchFamily="18" charset="0"/>
              </a:defRPr>
            </a:lvl7pPr>
            <a:lvl8pPr marL="3429000" indent="-228600" defTabSz="873125" eaLnBrk="0" fontAlgn="base" hangingPunct="0">
              <a:spcBef>
                <a:spcPct val="20000"/>
              </a:spcBef>
              <a:spcAft>
                <a:spcPct val="0"/>
              </a:spcAft>
              <a:buChar char="»"/>
              <a:defRPr sz="2000">
                <a:solidFill>
                  <a:schemeClr val="tx1"/>
                </a:solidFill>
                <a:latin typeface="Times New Roman" pitchFamily="18" charset="0"/>
              </a:defRPr>
            </a:lvl8pPr>
            <a:lvl9pPr marL="3886200" indent="-228600" defTabSz="873125"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GENEROLO </a:t>
            </a: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JONO ŽEMAIČIO </a:t>
            </a:r>
          </a:p>
          <a:p>
            <a:pPr eaLnBrk="1" hangingPunct="1">
              <a:spcBef>
                <a:spcPct val="0"/>
              </a:spcBef>
              <a:buFontTx/>
              <a:buNone/>
            </a:pP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LIETUVOS KARO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AKADEMIJA (LKA)</a:t>
            </a:r>
            <a:endParaRPr lang="lt-LT" alt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64089" y="1525393"/>
            <a:ext cx="3496124" cy="2533423"/>
          </a:xfrm>
          <a:prstGeom prst="rect">
            <a:avLst/>
          </a:prstGeom>
        </p:spPr>
      </p:pic>
    </p:spTree>
    <p:extLst>
      <p:ext uri="{BB962C8B-B14F-4D97-AF65-F5344CB8AC3E}">
        <p14:creationId xmlns:p14="http://schemas.microsoft.com/office/powerpoint/2010/main" val="11744336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5" y="1493348"/>
            <a:ext cx="4834879" cy="5364651"/>
          </a:xfrm>
        </p:spPr>
        <p:txBody>
          <a:bodyPr>
            <a:normAutofit/>
          </a:bodyPr>
          <a:lstStyle/>
          <a:p>
            <a:pPr marL="0" indent="0">
              <a:buNone/>
            </a:pPr>
            <a:r>
              <a:rPr lang="lt-LT" sz="2300" b="1" dirty="0" smtClean="0">
                <a:latin typeface="Arial" panose="020B0604020202020204" pitchFamily="34" charset="0"/>
                <a:cs typeface="Arial" panose="020B0604020202020204" pitchFamily="34" charset="0"/>
              </a:rPr>
              <a:t>Papildomi balai stojant į LKA:</a:t>
            </a:r>
            <a:endParaRPr lang="lt-LT" sz="2000" b="1" dirty="0">
              <a:latin typeface="Arial" panose="020B0604020202020204" pitchFamily="34" charset="0"/>
              <a:cs typeface="Arial" panose="020B0604020202020204" pitchFamily="34" charset="0"/>
            </a:endParaRPr>
          </a:p>
          <a:p>
            <a:r>
              <a:rPr lang="lt-LT" sz="2000" dirty="0">
                <a:latin typeface="Arial" panose="020B0604020202020204" pitchFamily="34" charset="0"/>
                <a:cs typeface="Arial" panose="020B0604020202020204" pitchFamily="34" charset="0"/>
              </a:rPr>
              <a:t>Baigusiems </a:t>
            </a:r>
            <a:r>
              <a:rPr lang="lt-LT" sz="2000" b="1" dirty="0">
                <a:latin typeface="Arial" panose="020B0604020202020204" pitchFamily="34" charset="0"/>
                <a:cs typeface="Arial" panose="020B0604020202020204" pitchFamily="34" charset="0"/>
              </a:rPr>
              <a:t>BKM </a:t>
            </a:r>
            <a:r>
              <a:rPr lang="lt-LT" sz="2000" dirty="0">
                <a:latin typeface="Arial" panose="020B0604020202020204" pitchFamily="34" charset="0"/>
                <a:cs typeface="Arial" panose="020B0604020202020204" pitchFamily="34" charset="0"/>
              </a:rPr>
              <a:t>ar </a:t>
            </a:r>
            <a:r>
              <a:rPr lang="lt-LT" sz="2000" b="1" dirty="0">
                <a:latin typeface="Arial" panose="020B0604020202020204" pitchFamily="34" charset="0"/>
                <a:cs typeface="Arial" panose="020B0604020202020204" pitchFamily="34" charset="0"/>
              </a:rPr>
              <a:t>NPPKT</a:t>
            </a:r>
            <a:r>
              <a:rPr lang="lt-LT" sz="2000" dirty="0">
                <a:latin typeface="Arial" panose="020B0604020202020204" pitchFamily="34" charset="0"/>
                <a:cs typeface="Arial" panose="020B0604020202020204" pitchFamily="34" charset="0"/>
              </a:rPr>
              <a:t> – 0,7 balo</a:t>
            </a:r>
            <a:r>
              <a:rPr lang="lt-LT" sz="2000" dirty="0" smtClean="0">
                <a:latin typeface="Arial" panose="020B0604020202020204" pitchFamily="34" charset="0"/>
                <a:cs typeface="Arial" panose="020B0604020202020204" pitchFamily="34" charset="0"/>
              </a:rPr>
              <a:t>;</a:t>
            </a:r>
            <a:endParaRPr lang="en-US" sz="2000" dirty="0" smtClean="0">
              <a:latin typeface="Arial" panose="020B0604020202020204" pitchFamily="34" charset="0"/>
              <a:cs typeface="Arial" panose="020B0604020202020204" pitchFamily="34" charset="0"/>
            </a:endParaRPr>
          </a:p>
          <a:p>
            <a:r>
              <a:rPr lang="lt-LT" sz="1950" b="1" dirty="0">
                <a:latin typeface="Arial" panose="020B0604020202020204" pitchFamily="34" charset="0"/>
                <a:cs typeface="Arial" panose="020B0604020202020204" pitchFamily="34" charset="0"/>
              </a:rPr>
              <a:t>KASP</a:t>
            </a:r>
            <a:r>
              <a:rPr lang="lt-LT" sz="1950" dirty="0">
                <a:latin typeface="Arial" panose="020B0604020202020204" pitchFamily="34" charset="0"/>
                <a:cs typeface="Arial" panose="020B0604020202020204" pitchFamily="34" charset="0"/>
              </a:rPr>
              <a:t> kariams, </a:t>
            </a:r>
            <a:r>
              <a:rPr lang="lt-LT" sz="1950" b="1" dirty="0">
                <a:latin typeface="Arial" panose="020B0604020202020204" pitchFamily="34" charset="0"/>
                <a:cs typeface="Arial" panose="020B0604020202020204" pitchFamily="34" charset="0"/>
              </a:rPr>
              <a:t>Gen. P. Plechavičiaus </a:t>
            </a:r>
            <a:r>
              <a:rPr lang="lt-LT" sz="1950" dirty="0">
                <a:latin typeface="Arial" panose="020B0604020202020204" pitchFamily="34" charset="0"/>
                <a:cs typeface="Arial" panose="020B0604020202020204" pitchFamily="34" charset="0"/>
              </a:rPr>
              <a:t>kadetų licėjaus mokiniams, </a:t>
            </a:r>
            <a:r>
              <a:rPr lang="lt-LT" sz="1950" b="1" dirty="0">
                <a:latin typeface="Arial" panose="020B0604020202020204" pitchFamily="34" charset="0"/>
                <a:cs typeface="Arial" panose="020B0604020202020204" pitchFamily="34" charset="0"/>
              </a:rPr>
              <a:t>LŠS </a:t>
            </a:r>
            <a:r>
              <a:rPr lang="lt-LT" sz="1950" dirty="0">
                <a:latin typeface="Arial" panose="020B0604020202020204" pitchFamily="34" charset="0"/>
                <a:cs typeface="Arial" panose="020B0604020202020204" pitchFamily="34" charset="0"/>
              </a:rPr>
              <a:t>nariams - 0,5 balo</a:t>
            </a:r>
            <a:r>
              <a:rPr lang="lt-LT" sz="1950" dirty="0" smtClean="0">
                <a:latin typeface="Arial" panose="020B0604020202020204" pitchFamily="34" charset="0"/>
                <a:cs typeface="Arial" panose="020B0604020202020204" pitchFamily="34" charset="0"/>
              </a:rPr>
              <a:t>;</a:t>
            </a:r>
            <a:endParaRPr lang="en-US" sz="1950" dirty="0" smtClean="0">
              <a:latin typeface="Arial" panose="020B0604020202020204" pitchFamily="34" charset="0"/>
              <a:cs typeface="Arial" panose="020B0604020202020204" pitchFamily="34" charset="0"/>
            </a:endParaRPr>
          </a:p>
          <a:p>
            <a:r>
              <a:rPr lang="lt-LT" sz="1950" dirty="0" smtClean="0">
                <a:latin typeface="Arial" panose="020B0604020202020204" pitchFamily="34" charset="0"/>
                <a:cs typeface="Arial" panose="020B0604020202020204" pitchFamily="34" charset="0"/>
              </a:rPr>
              <a:t>Tarptautinių olimpiadų ir konkursų laimėtojams. 1vt -2,5 balo; 2vt – 1,5 balo; 3vt – 1 balas;</a:t>
            </a:r>
          </a:p>
          <a:p>
            <a:r>
              <a:rPr lang="lt-LT" sz="1950" dirty="0" smtClean="0">
                <a:latin typeface="Arial" panose="020B0604020202020204" pitchFamily="34" charset="0"/>
                <a:cs typeface="Arial" panose="020B0604020202020204" pitchFamily="34" charset="0"/>
              </a:rPr>
              <a:t>Šalies olimpiadų ir konkursų laimėtojams. 1vt – 1,5 balo; 2-a vieta 1 balas; 3vt – 0,5 balo;</a:t>
            </a:r>
          </a:p>
          <a:p>
            <a:pPr marL="0" indent="0">
              <a:buNone/>
            </a:pPr>
            <a:endParaRPr lang="lt-LT" sz="1400" dirty="0" smtClean="0">
              <a:latin typeface="Arial" panose="020B0604020202020204" pitchFamily="34" charset="0"/>
              <a:cs typeface="Arial" panose="020B0604020202020204" pitchFamily="34" charset="0"/>
            </a:endParaRPr>
          </a:p>
          <a:p>
            <a:pPr marL="0" indent="0">
              <a:buNone/>
            </a:pPr>
            <a:r>
              <a:rPr lang="lt-LT" sz="1800" dirty="0" smtClean="0">
                <a:latin typeface="Arial" panose="020B0604020202020204" pitchFamily="34" charset="0"/>
                <a:cs typeface="Arial" panose="020B0604020202020204" pitchFamily="34" charset="0"/>
              </a:rPr>
              <a:t>* Balai yra sumuojami.</a:t>
            </a:r>
          </a:p>
        </p:txBody>
      </p:sp>
      <p:pic>
        <p:nvPicPr>
          <p:cNvPr id="7" name="Picture 2" descr="C:\Users\liudvikas.jaskunas\Desktop\Reikalai\LK pristatymai\2016-08 pakeitimai\blank slides\LK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1470816" y="306120"/>
            <a:ext cx="7417519" cy="94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spcBef>
                <a:spcPct val="20000"/>
              </a:spcBef>
              <a:buChar char="•"/>
              <a:defRPr sz="3200">
                <a:solidFill>
                  <a:schemeClr val="tx1"/>
                </a:solidFill>
                <a:latin typeface="Times New Roman" pitchFamily="18" charset="0"/>
              </a:defRPr>
            </a:lvl1pPr>
            <a:lvl2pPr marL="742950" indent="-285750" defTabSz="873125" eaLnBrk="0" hangingPunct="0">
              <a:spcBef>
                <a:spcPct val="20000"/>
              </a:spcBef>
              <a:buChar char="–"/>
              <a:defRPr sz="2800">
                <a:solidFill>
                  <a:schemeClr val="tx1"/>
                </a:solidFill>
                <a:latin typeface="Times New Roman" pitchFamily="18" charset="0"/>
              </a:defRPr>
            </a:lvl2pPr>
            <a:lvl3pPr marL="1143000" indent="-228600" defTabSz="873125" eaLnBrk="0" hangingPunct="0">
              <a:spcBef>
                <a:spcPct val="20000"/>
              </a:spcBef>
              <a:buChar char="•"/>
              <a:defRPr sz="2400">
                <a:solidFill>
                  <a:schemeClr val="tx1"/>
                </a:solidFill>
                <a:latin typeface="Times New Roman" pitchFamily="18" charset="0"/>
              </a:defRPr>
            </a:lvl3pPr>
            <a:lvl4pPr marL="1600200" indent="-228600" defTabSz="873125" eaLnBrk="0" hangingPunct="0">
              <a:spcBef>
                <a:spcPct val="20000"/>
              </a:spcBef>
              <a:buChar char="–"/>
              <a:defRPr sz="2000">
                <a:solidFill>
                  <a:schemeClr val="tx1"/>
                </a:solidFill>
                <a:latin typeface="Times New Roman" pitchFamily="18" charset="0"/>
              </a:defRPr>
            </a:lvl4pPr>
            <a:lvl5pPr marL="2057400" indent="-228600" defTabSz="873125" eaLnBrk="0" hangingPunct="0">
              <a:spcBef>
                <a:spcPct val="20000"/>
              </a:spcBef>
              <a:buChar char="»"/>
              <a:defRPr sz="2000">
                <a:solidFill>
                  <a:schemeClr val="tx1"/>
                </a:solidFill>
                <a:latin typeface="Times New Roman" pitchFamily="18" charset="0"/>
              </a:defRPr>
            </a:lvl5pPr>
            <a:lvl6pPr marL="2514600" indent="-228600" defTabSz="873125" eaLnBrk="0" fontAlgn="base" hangingPunct="0">
              <a:spcBef>
                <a:spcPct val="20000"/>
              </a:spcBef>
              <a:spcAft>
                <a:spcPct val="0"/>
              </a:spcAft>
              <a:buChar char="»"/>
              <a:defRPr sz="2000">
                <a:solidFill>
                  <a:schemeClr val="tx1"/>
                </a:solidFill>
                <a:latin typeface="Times New Roman" pitchFamily="18" charset="0"/>
              </a:defRPr>
            </a:lvl6pPr>
            <a:lvl7pPr marL="2971800" indent="-228600" defTabSz="873125" eaLnBrk="0" fontAlgn="base" hangingPunct="0">
              <a:spcBef>
                <a:spcPct val="20000"/>
              </a:spcBef>
              <a:spcAft>
                <a:spcPct val="0"/>
              </a:spcAft>
              <a:buChar char="»"/>
              <a:defRPr sz="2000">
                <a:solidFill>
                  <a:schemeClr val="tx1"/>
                </a:solidFill>
                <a:latin typeface="Times New Roman" pitchFamily="18" charset="0"/>
              </a:defRPr>
            </a:lvl7pPr>
            <a:lvl8pPr marL="3429000" indent="-228600" defTabSz="873125" eaLnBrk="0" fontAlgn="base" hangingPunct="0">
              <a:spcBef>
                <a:spcPct val="20000"/>
              </a:spcBef>
              <a:spcAft>
                <a:spcPct val="0"/>
              </a:spcAft>
              <a:buChar char="»"/>
              <a:defRPr sz="2000">
                <a:solidFill>
                  <a:schemeClr val="tx1"/>
                </a:solidFill>
                <a:latin typeface="Times New Roman" pitchFamily="18" charset="0"/>
              </a:defRPr>
            </a:lvl8pPr>
            <a:lvl9pPr marL="3886200" indent="-228600" defTabSz="873125"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GENEROLO </a:t>
            </a: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JONO ŽEMAIČIO </a:t>
            </a:r>
          </a:p>
          <a:p>
            <a:pPr eaLnBrk="1" hangingPunct="1">
              <a:spcBef>
                <a:spcPct val="0"/>
              </a:spcBef>
              <a:buFontTx/>
              <a:buNone/>
            </a:pP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LIETUVOS KARO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AKADEMIJA (LKA)</a:t>
            </a:r>
            <a:endParaRPr lang="lt-LT" alt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32316" y="1772816"/>
            <a:ext cx="3740272" cy="227364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32316" y="4325932"/>
            <a:ext cx="3740272" cy="2127404"/>
          </a:xfrm>
          <a:prstGeom prst="rect">
            <a:avLst/>
          </a:prstGeom>
        </p:spPr>
      </p:pic>
    </p:spTree>
    <p:extLst>
      <p:ext uri="{BB962C8B-B14F-4D97-AF65-F5344CB8AC3E}">
        <p14:creationId xmlns:p14="http://schemas.microsoft.com/office/powerpoint/2010/main" val="34788986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liudvikas.jaskunas\Desktop\2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6872" y="-99391"/>
            <a:ext cx="10430872" cy="6957392"/>
          </a:xfrm>
          <a:prstGeom prst="rect">
            <a:avLst/>
          </a:prstGeom>
          <a:noFill/>
          <a:extLst>
            <a:ext uri="{909E8E84-426E-40DD-AFC4-6F175D3DCCD1}">
              <a14:hiddenFill xmlns:a14="http://schemas.microsoft.com/office/drawing/2010/main">
                <a:solidFill>
                  <a:srgbClr val="FFFFFF"/>
                </a:solidFill>
              </a14:hiddenFill>
            </a:ext>
          </a:extLst>
        </p:spPr>
      </p:pic>
      <p:sp>
        <p:nvSpPr>
          <p:cNvPr id="6" name="Oval Callout 5"/>
          <p:cNvSpPr/>
          <p:nvPr/>
        </p:nvSpPr>
        <p:spPr>
          <a:xfrm>
            <a:off x="4364774" y="514309"/>
            <a:ext cx="3087546" cy="1833323"/>
          </a:xfrm>
          <a:prstGeom prst="wedgeEllipseCallout">
            <a:avLst/>
          </a:prstGeom>
          <a:solidFill>
            <a:srgbClr val="000000">
              <a:alpha val="29020"/>
            </a:srgb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400" b="1" dirty="0" smtClean="0">
                <a:latin typeface="Arial" panose="020B0604020202020204" pitchFamily="34" charset="0"/>
                <a:cs typeface="Arial" panose="020B0604020202020204" pitchFamily="34" charset="0"/>
              </a:rPr>
              <a:t>KUR KREIPTIS</a:t>
            </a:r>
            <a:r>
              <a:rPr lang="en-US" sz="2400" b="1" dirty="0" smtClean="0">
                <a:latin typeface="Arial" panose="020B0604020202020204" pitchFamily="34" charset="0"/>
                <a:cs typeface="Arial" panose="020B0604020202020204" pitchFamily="34" charset="0"/>
              </a:rPr>
              <a:t> </a:t>
            </a:r>
            <a:r>
              <a:rPr lang="lt-LT" sz="2400" b="1" dirty="0" smtClean="0">
                <a:latin typeface="Arial" panose="020B0604020202020204" pitchFamily="34" charset="0"/>
                <a:cs typeface="Arial" panose="020B0604020202020204" pitchFamily="34" charset="0"/>
              </a:rPr>
              <a:t>?!!</a:t>
            </a:r>
            <a:endParaRPr lang="lt-LT"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40971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liudvikas.jaskunas\Desktop\Liudvikui\IMG_3018red.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1698357" y="-951516"/>
            <a:ext cx="12460288" cy="8339138"/>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16989" y="3898"/>
            <a:ext cx="8229600" cy="1143000"/>
          </a:xfrm>
        </p:spPr>
        <p:txBody>
          <a:bodyPr>
            <a:normAutofit/>
          </a:bodyPr>
          <a:lstStyle/>
          <a:p>
            <a:endParaRPr lang="lt-LT" sz="4000" b="1" dirty="0">
              <a:ln w="10541" cmpd="sng">
                <a:solidFill>
                  <a:srgbClr val="7D7D7D">
                    <a:tint val="100000"/>
                    <a:shade val="100000"/>
                    <a:satMod val="110000"/>
                  </a:srgbClr>
                </a:solidFill>
                <a:prstDash val="solid"/>
              </a:ln>
              <a:latin typeface="Arial" panose="020B0604020202020204" pitchFamily="34" charset="0"/>
              <a:cs typeface="Arial" panose="020B0604020202020204" pitchFamily="34" charset="0"/>
            </a:endParaRPr>
          </a:p>
        </p:txBody>
      </p:sp>
      <p:sp>
        <p:nvSpPr>
          <p:cNvPr id="7" name="TextBox 6"/>
          <p:cNvSpPr txBox="1"/>
          <p:nvPr/>
        </p:nvSpPr>
        <p:spPr>
          <a:xfrm>
            <a:off x="1300071" y="1666037"/>
            <a:ext cx="6463436" cy="2215991"/>
          </a:xfrm>
          <a:prstGeom prst="rect">
            <a:avLst/>
          </a:prstGeom>
          <a:noFill/>
        </p:spPr>
        <p:txBody>
          <a:bodyPr wrap="none" rtlCol="0">
            <a:spAutoFit/>
          </a:bodyPr>
          <a:lstStyle/>
          <a:p>
            <a:pPr algn="ctr"/>
            <a:r>
              <a:rPr lang="lt-LT" sz="13800" dirty="0" smtClean="0">
                <a:ln w="57150">
                  <a:solidFill>
                    <a:schemeClr val="tx1"/>
                  </a:solidFill>
                </a:ln>
                <a:solidFill>
                  <a:schemeClr val="bg1">
                    <a:alpha val="85000"/>
                  </a:schemeClr>
                </a:solidFill>
                <a:effectLst>
                  <a:outerShdw blurRad="50800" dist="38100" algn="l" rotWithShape="0">
                    <a:prstClr val="black">
                      <a:alpha val="40000"/>
                    </a:prstClr>
                  </a:outerShdw>
                </a:effectLst>
                <a:latin typeface="Impact" panose="020B0806030902050204" pitchFamily="34" charset="0"/>
              </a:rPr>
              <a:t>KARYS.LT</a:t>
            </a:r>
            <a:endParaRPr lang="lt-LT" sz="13800" dirty="0">
              <a:ln w="57150">
                <a:solidFill>
                  <a:schemeClr val="tx1"/>
                </a:solidFill>
              </a:ln>
              <a:solidFill>
                <a:schemeClr val="bg1">
                  <a:alpha val="85000"/>
                </a:schemeClr>
              </a:solidFill>
              <a:effectLst>
                <a:outerShdw blurRad="50800" dist="38100" algn="l" rotWithShape="0">
                  <a:prstClr val="black">
                    <a:alpha val="40000"/>
                  </a:prstClr>
                </a:outerShdw>
              </a:effectLst>
              <a:latin typeface="Impact" panose="020B0806030902050204" pitchFamily="34" charset="0"/>
            </a:endParaRPr>
          </a:p>
        </p:txBody>
      </p:sp>
      <p:sp>
        <p:nvSpPr>
          <p:cNvPr id="9" name="TextBox 8"/>
          <p:cNvSpPr txBox="1"/>
          <p:nvPr/>
        </p:nvSpPr>
        <p:spPr>
          <a:xfrm>
            <a:off x="1519584" y="3882028"/>
            <a:ext cx="6024405" cy="1446550"/>
          </a:xfrm>
          <a:prstGeom prst="rect">
            <a:avLst/>
          </a:prstGeom>
          <a:noFill/>
        </p:spPr>
        <p:txBody>
          <a:bodyPr wrap="none" rtlCol="0">
            <a:spAutoFit/>
          </a:bodyPr>
          <a:lstStyle/>
          <a:p>
            <a:pPr algn="ctr"/>
            <a:r>
              <a:rPr lang="lt-LT" sz="8800" dirty="0" smtClean="0">
                <a:ln w="38100">
                  <a:solidFill>
                    <a:schemeClr val="tx1"/>
                  </a:solidFill>
                </a:ln>
                <a:solidFill>
                  <a:schemeClr val="bg1">
                    <a:alpha val="85000"/>
                  </a:schemeClr>
                </a:solidFill>
                <a:effectLst>
                  <a:outerShdw blurRad="50800" dist="38100" dir="18900000" algn="bl" rotWithShape="0">
                    <a:prstClr val="black">
                      <a:alpha val="40000"/>
                    </a:prstClr>
                  </a:outerShdw>
                </a:effectLst>
                <a:latin typeface="Impact" panose="020B0806030902050204" pitchFamily="34" charset="0"/>
              </a:rPr>
              <a:t>8-800-12340</a:t>
            </a:r>
            <a:endParaRPr lang="lt-LT" sz="8800" dirty="0">
              <a:ln w="38100">
                <a:solidFill>
                  <a:schemeClr val="tx1"/>
                </a:solidFill>
              </a:ln>
              <a:solidFill>
                <a:schemeClr val="bg1">
                  <a:alpha val="85000"/>
                </a:schemeClr>
              </a:solidFill>
              <a:effectLst>
                <a:outerShdw blurRad="50800" dist="38100" dir="18900000" algn="bl" rotWithShape="0">
                  <a:prstClr val="black">
                    <a:alpha val="40000"/>
                  </a:prstClr>
                </a:outerShdw>
              </a:effectLst>
              <a:latin typeface="Impact" panose="020B0806030902050204" pitchFamily="34" charset="0"/>
            </a:endParaRPr>
          </a:p>
        </p:txBody>
      </p:sp>
    </p:spTree>
    <p:extLst>
      <p:ext uri="{BB962C8B-B14F-4D97-AF65-F5344CB8AC3E}">
        <p14:creationId xmlns:p14="http://schemas.microsoft.com/office/powerpoint/2010/main" val="6303809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lt-LT"/>
          </a:p>
        </p:txBody>
      </p:sp>
      <p:pic>
        <p:nvPicPr>
          <p:cNvPr id="57346" name="Picture 2" descr="http://www.istorikas.lt/wp-content/uploads/2014/04/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8" name="TextBox 7"/>
          <p:cNvSpPr txBox="1"/>
          <p:nvPr/>
        </p:nvSpPr>
        <p:spPr>
          <a:xfrm>
            <a:off x="1979712" y="3645024"/>
            <a:ext cx="5040560" cy="830997"/>
          </a:xfrm>
          <a:prstGeom prst="rect">
            <a:avLst/>
          </a:prstGeom>
          <a:noFill/>
        </p:spPr>
        <p:txBody>
          <a:bodyPr wrap="square" rtlCol="0">
            <a:spAutoFit/>
          </a:bodyPr>
          <a:lstStyle/>
          <a:p>
            <a:pPr algn="ctr"/>
            <a:r>
              <a:rPr lang="lt-LT" sz="4800" b="1" dirty="0" smtClean="0">
                <a:solidFill>
                  <a:srgbClr val="FF0000"/>
                </a:solidFill>
              </a:rPr>
              <a:t>KLAUSIMAI?</a:t>
            </a:r>
            <a:endParaRPr lang="lt-LT" sz="4800" b="1" dirty="0">
              <a:solidFill>
                <a:srgbClr val="FF0000"/>
              </a:solidFill>
            </a:endParaRPr>
          </a:p>
        </p:txBody>
      </p:sp>
    </p:spTree>
    <p:extLst>
      <p:ext uri="{BB962C8B-B14F-4D97-AF65-F5344CB8AC3E}">
        <p14:creationId xmlns:p14="http://schemas.microsoft.com/office/powerpoint/2010/main" val="3072051827"/>
      </p:ext>
    </p:extLst>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7139135" cy="850106"/>
          </a:xfrm>
        </p:spPr>
        <p:txBody>
          <a:bodyPr>
            <a:normAutofit/>
          </a:bodyPr>
          <a:lstStyle/>
          <a:p>
            <a:pPr algn="l"/>
            <a:r>
              <a:rPr lang="en-US" sz="2800" b="1" dirty="0" smtClean="0">
                <a:effectLst>
                  <a:outerShdw blurRad="38100" dist="38100" dir="2700000" algn="tl">
                    <a:srgbClr val="000000">
                      <a:alpha val="43137"/>
                    </a:srgbClr>
                  </a:outerShdw>
                </a:effectLst>
                <a:latin typeface="Arial" pitchFamily="34" charset="0"/>
                <a:cs typeface="Arial" pitchFamily="34" charset="0"/>
              </a:rPr>
              <a:t>LIETUVOS KARIUOMEN</a:t>
            </a:r>
            <a:r>
              <a:rPr lang="lt-LT" sz="2800" b="1" dirty="0" smtClean="0">
                <a:effectLst>
                  <a:outerShdw blurRad="38100" dist="38100" dir="2700000" algn="tl">
                    <a:srgbClr val="000000">
                      <a:alpha val="43137"/>
                    </a:srgbClr>
                  </a:outerShdw>
                </a:effectLst>
                <a:latin typeface="Arial" pitchFamily="34" charset="0"/>
                <a:cs typeface="Arial" pitchFamily="34" charset="0"/>
              </a:rPr>
              <a:t>Ė</a:t>
            </a:r>
            <a:endParaRPr lang="lt-LT" sz="2800" b="1" dirty="0">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395536" y="1693048"/>
            <a:ext cx="8568952" cy="4821756"/>
          </a:xfrm>
        </p:spPr>
        <p:txBody>
          <a:bodyPr>
            <a:normAutofit/>
          </a:bodyPr>
          <a:lstStyle/>
          <a:p>
            <a:pPr marL="0" indent="0">
              <a:buNone/>
            </a:pPr>
            <a:endParaRPr lang="lt-LT" sz="2600" dirty="0" smtClean="0">
              <a:latin typeface="Arial" pitchFamily="34" charset="0"/>
              <a:cs typeface="Arial" pitchFamily="34" charset="0"/>
            </a:endParaRPr>
          </a:p>
          <a:p>
            <a:pPr marL="0" indent="0">
              <a:buNone/>
            </a:pPr>
            <a:r>
              <a:rPr lang="lt-LT" sz="2600" b="1" dirty="0">
                <a:latin typeface="Arial" pitchFamily="34" charset="0"/>
                <a:cs typeface="Arial" pitchFamily="34" charset="0"/>
              </a:rPr>
              <a:t>Pagrindiniai kariuomenės uždaviniai taikos metu:</a:t>
            </a:r>
          </a:p>
          <a:p>
            <a:pPr>
              <a:buFont typeface="Wingdings" panose="05000000000000000000" pitchFamily="2" charset="2"/>
              <a:buChar char="ü"/>
            </a:pPr>
            <a:r>
              <a:rPr lang="lt-LT" sz="2600" dirty="0" smtClean="0">
                <a:latin typeface="Arial" pitchFamily="34" charset="0"/>
                <a:cs typeface="Arial" pitchFamily="34" charset="0"/>
              </a:rPr>
              <a:t>saugoti </a:t>
            </a:r>
            <a:r>
              <a:rPr lang="lt-LT" sz="2600" dirty="0">
                <a:latin typeface="Arial" pitchFamily="34" charset="0"/>
                <a:cs typeface="Arial" pitchFamily="34" charset="0"/>
              </a:rPr>
              <a:t>valstybės </a:t>
            </a:r>
            <a:r>
              <a:rPr lang="lt-LT" sz="2600" dirty="0" smtClean="0">
                <a:latin typeface="Arial" pitchFamily="34" charset="0"/>
                <a:cs typeface="Arial" pitchFamily="34" charset="0"/>
              </a:rPr>
              <a:t>teritoriją;</a:t>
            </a:r>
            <a:endParaRPr lang="lt-LT" sz="2600" dirty="0">
              <a:latin typeface="Arial" pitchFamily="34" charset="0"/>
              <a:cs typeface="Arial" pitchFamily="34" charset="0"/>
            </a:endParaRPr>
          </a:p>
          <a:p>
            <a:pPr>
              <a:buFont typeface="Wingdings" panose="05000000000000000000" pitchFamily="2" charset="2"/>
              <a:buChar char="ü"/>
            </a:pPr>
            <a:r>
              <a:rPr lang="lt-LT" sz="2600" dirty="0" smtClean="0">
                <a:latin typeface="Arial" pitchFamily="34" charset="0"/>
                <a:cs typeface="Arial" pitchFamily="34" charset="0"/>
              </a:rPr>
              <a:t>palaikyti </a:t>
            </a:r>
            <a:r>
              <a:rPr lang="lt-LT" sz="2600" dirty="0">
                <a:latin typeface="Arial" pitchFamily="34" charset="0"/>
                <a:cs typeface="Arial" pitchFamily="34" charset="0"/>
              </a:rPr>
              <a:t>kovinę parengtį, rengtis tarptautinėms operacijoms ir dalyvauti jose;</a:t>
            </a:r>
          </a:p>
          <a:p>
            <a:pPr>
              <a:buFont typeface="Wingdings" panose="05000000000000000000" pitchFamily="2" charset="2"/>
              <a:buChar char="ü"/>
            </a:pPr>
            <a:r>
              <a:rPr lang="lt-LT" sz="2600" dirty="0" smtClean="0">
                <a:latin typeface="Arial" pitchFamily="34" charset="0"/>
                <a:cs typeface="Arial" pitchFamily="34" charset="0"/>
              </a:rPr>
              <a:t>organizuoti</a:t>
            </a:r>
            <a:r>
              <a:rPr lang="lt-LT" sz="2600" dirty="0">
                <a:latin typeface="Arial" pitchFamily="34" charset="0"/>
                <a:cs typeface="Arial" pitchFamily="34" charset="0"/>
              </a:rPr>
              <a:t>, koordinuoti žmonių paieškos ir gelbėjimo bei teršimo incidentų likvidavimo darbus, </a:t>
            </a:r>
            <a:r>
              <a:rPr lang="lt-LT" sz="2600" dirty="0" smtClean="0">
                <a:latin typeface="Arial" pitchFamily="34" charset="0"/>
                <a:cs typeface="Arial" pitchFamily="34" charset="0"/>
              </a:rPr>
              <a:t>jiems vadovauti ir juos vykdyti, teikti </a:t>
            </a:r>
            <a:r>
              <a:rPr lang="lt-LT" sz="2600" dirty="0">
                <a:latin typeface="Arial" pitchFamily="34" charset="0"/>
                <a:cs typeface="Arial" pitchFamily="34" charset="0"/>
              </a:rPr>
              <a:t>pagalbą kitoms valstybės ir savivaldybių institucijoms.</a:t>
            </a:r>
          </a:p>
          <a:p>
            <a:pPr marL="0" indent="0">
              <a:buNone/>
            </a:pPr>
            <a:endParaRPr lang="lt-LT" sz="2400" dirty="0">
              <a:latin typeface="Arial" pitchFamily="34" charset="0"/>
              <a:cs typeface="Arial" pitchFamily="34" charset="0"/>
            </a:endParaRPr>
          </a:p>
        </p:txBody>
      </p:sp>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6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7139135" cy="850106"/>
          </a:xfrm>
        </p:spPr>
        <p:txBody>
          <a:bodyPr>
            <a:normAutofit/>
          </a:bodyPr>
          <a:lstStyle/>
          <a:p>
            <a:pPr algn="l"/>
            <a:r>
              <a:rPr lang="en-US" sz="2800" b="1" dirty="0" smtClean="0">
                <a:effectLst>
                  <a:outerShdw blurRad="38100" dist="38100" dir="2700000" algn="tl">
                    <a:srgbClr val="000000">
                      <a:alpha val="43137"/>
                    </a:srgbClr>
                  </a:outerShdw>
                </a:effectLst>
                <a:latin typeface="Arial" pitchFamily="34" charset="0"/>
                <a:cs typeface="Arial" pitchFamily="34" charset="0"/>
              </a:rPr>
              <a:t>LIETUVOS KARIUOMEN</a:t>
            </a:r>
            <a:r>
              <a:rPr lang="lt-LT" sz="2800" b="1" dirty="0" smtClean="0">
                <a:effectLst>
                  <a:outerShdw blurRad="38100" dist="38100" dir="2700000" algn="tl">
                    <a:srgbClr val="000000">
                      <a:alpha val="43137"/>
                    </a:srgbClr>
                  </a:outerShdw>
                </a:effectLst>
                <a:latin typeface="Arial" pitchFamily="34" charset="0"/>
                <a:cs typeface="Arial" pitchFamily="34" charset="0"/>
              </a:rPr>
              <a:t>Ė</a:t>
            </a:r>
            <a:r>
              <a:rPr lang="en-US" sz="2800" b="1" dirty="0" smtClean="0">
                <a:effectLst>
                  <a:outerShdw blurRad="38100" dist="38100" dir="2700000" algn="tl">
                    <a:srgbClr val="000000">
                      <a:alpha val="43137"/>
                    </a:srgbClr>
                  </a:outerShdw>
                </a:effectLst>
                <a:latin typeface="Arial" pitchFamily="34" charset="0"/>
                <a:cs typeface="Arial" pitchFamily="34" charset="0"/>
              </a:rPr>
              <a:t>S VERTYB</a:t>
            </a:r>
            <a:r>
              <a:rPr lang="lt-LT" sz="2800" b="1" dirty="0" smtClean="0">
                <a:effectLst>
                  <a:outerShdw blurRad="38100" dist="38100" dir="2700000" algn="tl">
                    <a:srgbClr val="000000">
                      <a:alpha val="43137"/>
                    </a:srgbClr>
                  </a:outerShdw>
                </a:effectLst>
                <a:latin typeface="Arial" pitchFamily="34" charset="0"/>
                <a:cs typeface="Arial" pitchFamily="34" charset="0"/>
              </a:rPr>
              <a:t>ĖS</a:t>
            </a:r>
            <a:endParaRPr lang="lt-LT" sz="2800" b="1" dirty="0">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467544" y="1628800"/>
            <a:ext cx="8496944" cy="4958011"/>
          </a:xfrm>
        </p:spPr>
        <p:txBody>
          <a:bodyPr>
            <a:normAutofit/>
          </a:bodyPr>
          <a:lstStyle/>
          <a:p>
            <a:pPr marL="0" indent="0">
              <a:buNone/>
            </a:pPr>
            <a:r>
              <a:rPr lang="lt-LT" sz="2400" dirty="0" smtClean="0">
                <a:latin typeface="Arial" pitchFamily="34" charset="0"/>
                <a:cs typeface="Arial" pitchFamily="34" charset="0"/>
              </a:rPr>
              <a:t>Kariuomenė </a:t>
            </a:r>
            <a:r>
              <a:rPr lang="lt-LT" sz="2400" dirty="0">
                <a:latin typeface="Arial" pitchFamily="34" charset="0"/>
                <a:cs typeface="Arial" pitchFamily="34" charset="0"/>
              </a:rPr>
              <a:t>vadovaujasi vertybėmis, kurių laikomasi </a:t>
            </a:r>
            <a:r>
              <a:rPr lang="lt-LT" sz="2400" dirty="0" smtClean="0">
                <a:latin typeface="Arial" pitchFamily="34" charset="0"/>
                <a:cs typeface="Arial" pitchFamily="34" charset="0"/>
              </a:rPr>
              <a:t>siekiant</a:t>
            </a:r>
            <a:r>
              <a:rPr lang="en-US" sz="2400" dirty="0" smtClean="0">
                <a:latin typeface="Arial" pitchFamily="34" charset="0"/>
                <a:cs typeface="Arial" pitchFamily="34" charset="0"/>
              </a:rPr>
              <a:t> </a:t>
            </a:r>
            <a:r>
              <a:rPr lang="lt-LT" sz="2400" dirty="0" smtClean="0">
                <a:latin typeface="Arial" pitchFamily="34" charset="0"/>
                <a:cs typeface="Arial" pitchFamily="34" charset="0"/>
              </a:rPr>
              <a:t>būti </a:t>
            </a:r>
            <a:r>
              <a:rPr lang="lt-LT" sz="2400" dirty="0">
                <a:latin typeface="Arial" pitchFamily="34" charset="0"/>
                <a:cs typeface="Arial" pitchFamily="34" charset="0"/>
              </a:rPr>
              <a:t>doru kariu, atlikti savo pareigą ir įvykdyti duotą priesaiką</a:t>
            </a:r>
            <a:r>
              <a:rPr lang="lt-LT" sz="2400" dirty="0" smtClean="0">
                <a:latin typeface="Arial" pitchFamily="34" charset="0"/>
                <a:cs typeface="Arial" pitchFamily="34" charset="0"/>
              </a:rPr>
              <a:t>.</a:t>
            </a:r>
          </a:p>
          <a:p>
            <a:pPr marL="0" indent="0">
              <a:buNone/>
            </a:pPr>
            <a:r>
              <a:rPr lang="lt-LT" sz="2400" b="1" dirty="0" smtClean="0">
                <a:latin typeface="Arial" pitchFamily="34" charset="0"/>
                <a:cs typeface="Arial" pitchFamily="34" charset="0"/>
              </a:rPr>
              <a:t>Šios vertybės </a:t>
            </a:r>
            <a:r>
              <a:rPr lang="lt-LT" sz="2400" b="1" dirty="0">
                <a:latin typeface="Arial" pitchFamily="34" charset="0"/>
                <a:cs typeface="Arial" pitchFamily="34" charset="0"/>
              </a:rPr>
              <a:t>yra: </a:t>
            </a:r>
            <a:endParaRPr lang="lt-LT" sz="2400" b="1" dirty="0" smtClean="0">
              <a:latin typeface="Arial" pitchFamily="34" charset="0"/>
              <a:cs typeface="Arial" pitchFamily="34" charset="0"/>
            </a:endParaRPr>
          </a:p>
          <a:p>
            <a:pPr>
              <a:buFont typeface="Wingdings" panose="05000000000000000000" pitchFamily="2" charset="2"/>
              <a:buChar char="ü"/>
            </a:pPr>
            <a:r>
              <a:rPr lang="lt-LT" sz="2400" b="1" dirty="0" smtClean="0">
                <a:latin typeface="Arial" pitchFamily="34" charset="0"/>
                <a:cs typeface="Arial" pitchFamily="34" charset="0"/>
              </a:rPr>
              <a:t>Patriotizmas</a:t>
            </a:r>
          </a:p>
          <a:p>
            <a:pPr>
              <a:buFont typeface="Wingdings" panose="05000000000000000000" pitchFamily="2" charset="2"/>
              <a:buChar char="ü"/>
            </a:pPr>
            <a:r>
              <a:rPr lang="lt-LT" sz="2400" b="1" dirty="0" smtClean="0">
                <a:latin typeface="Arial" pitchFamily="34" charset="0"/>
                <a:cs typeface="Arial" pitchFamily="34" charset="0"/>
              </a:rPr>
              <a:t>Ištikimybė</a:t>
            </a:r>
          </a:p>
          <a:p>
            <a:pPr>
              <a:buFont typeface="Wingdings" panose="05000000000000000000" pitchFamily="2" charset="2"/>
              <a:buChar char="ü"/>
            </a:pPr>
            <a:r>
              <a:rPr lang="lt-LT" sz="2400" b="1" dirty="0" smtClean="0">
                <a:latin typeface="Arial" pitchFamily="34" charset="0"/>
                <a:cs typeface="Arial" pitchFamily="34" charset="0"/>
              </a:rPr>
              <a:t>Pasiaukojimas</a:t>
            </a:r>
          </a:p>
          <a:p>
            <a:pPr>
              <a:buFont typeface="Wingdings" panose="05000000000000000000" pitchFamily="2" charset="2"/>
              <a:buChar char="ü"/>
            </a:pPr>
            <a:r>
              <a:rPr lang="lt-LT" sz="2400" b="1" dirty="0" smtClean="0">
                <a:latin typeface="Arial" pitchFamily="34" charset="0"/>
                <a:cs typeface="Arial" pitchFamily="34" charset="0"/>
              </a:rPr>
              <a:t>Sąžiningumas</a:t>
            </a:r>
          </a:p>
          <a:p>
            <a:pPr>
              <a:buFont typeface="Wingdings" panose="05000000000000000000" pitchFamily="2" charset="2"/>
              <a:buChar char="ü"/>
            </a:pPr>
            <a:r>
              <a:rPr lang="lt-LT" sz="2400" b="1" dirty="0" smtClean="0">
                <a:latin typeface="Arial" pitchFamily="34" charset="0"/>
                <a:cs typeface="Arial" pitchFamily="34" charset="0"/>
              </a:rPr>
              <a:t>Drąsa</a:t>
            </a:r>
          </a:p>
          <a:p>
            <a:pPr>
              <a:buFont typeface="Wingdings" panose="05000000000000000000" pitchFamily="2" charset="2"/>
              <a:buChar char="ü"/>
            </a:pPr>
            <a:r>
              <a:rPr lang="lt-LT" sz="2400" b="1" dirty="0" smtClean="0">
                <a:latin typeface="Arial" pitchFamily="34" charset="0"/>
                <a:cs typeface="Arial" pitchFamily="34" charset="0"/>
              </a:rPr>
              <a:t>Pagarba</a:t>
            </a:r>
          </a:p>
          <a:p>
            <a:pPr>
              <a:buFont typeface="Wingdings" panose="05000000000000000000" pitchFamily="2" charset="2"/>
              <a:buChar char="ü"/>
            </a:pPr>
            <a:r>
              <a:rPr lang="lt-LT" sz="2400" b="1" dirty="0" smtClean="0">
                <a:latin typeface="Arial" pitchFamily="34" charset="0"/>
                <a:cs typeface="Arial" pitchFamily="34" charset="0"/>
              </a:rPr>
              <a:t>Garbė</a:t>
            </a:r>
          </a:p>
          <a:p>
            <a:pPr>
              <a:buFont typeface="Wingdings" panose="05000000000000000000" pitchFamily="2" charset="2"/>
              <a:buChar char="ü"/>
            </a:pPr>
            <a:r>
              <a:rPr lang="lt-LT" sz="2400" b="1" dirty="0" smtClean="0">
                <a:latin typeface="Arial" pitchFamily="34" charset="0"/>
                <a:cs typeface="Arial" pitchFamily="34" charset="0"/>
              </a:rPr>
              <a:t>Principingumas</a:t>
            </a:r>
          </a:p>
          <a:p>
            <a:pPr marL="0" indent="0">
              <a:buNone/>
            </a:pPr>
            <a:endParaRPr lang="lt-LT" sz="2400" b="1" dirty="0">
              <a:latin typeface="Arial" pitchFamily="34" charset="0"/>
              <a:cs typeface="Arial"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6" y="2996952"/>
            <a:ext cx="4882077" cy="3401240"/>
          </a:xfrm>
          <a:prstGeom prst="rect">
            <a:avLst/>
          </a:prstGeom>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26014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75656" y="188640"/>
            <a:ext cx="7139135" cy="850106"/>
          </a:xfrm>
        </p:spPr>
        <p:txBody>
          <a:bodyPr>
            <a:normAutofit/>
          </a:bodyPr>
          <a:lstStyle/>
          <a:p>
            <a:pPr algn="l"/>
            <a:r>
              <a:rPr lang="en-US" sz="2400" b="1" dirty="0" smtClean="0">
                <a:effectLst>
                  <a:outerShdw blurRad="38100" dist="38100" dir="2700000" algn="tl">
                    <a:srgbClr val="000000">
                      <a:alpha val="43137"/>
                    </a:srgbClr>
                  </a:outerShdw>
                </a:effectLst>
                <a:latin typeface="Arial" pitchFamily="34" charset="0"/>
                <a:cs typeface="Arial" pitchFamily="34" charset="0"/>
              </a:rPr>
              <a:t>LIETUVOS KARIUOMEN</a:t>
            </a:r>
            <a:r>
              <a:rPr lang="lt-LT" sz="2400" b="1" dirty="0" smtClean="0">
                <a:effectLst>
                  <a:outerShdw blurRad="38100" dist="38100" dir="2700000" algn="tl">
                    <a:srgbClr val="000000">
                      <a:alpha val="43137"/>
                    </a:srgbClr>
                  </a:outerShdw>
                </a:effectLst>
                <a:latin typeface="Arial" pitchFamily="34" charset="0"/>
                <a:cs typeface="Arial" pitchFamily="34" charset="0"/>
              </a:rPr>
              <a:t>Ė</a:t>
            </a:r>
            <a:r>
              <a:rPr lang="en-US" sz="2400" b="1" dirty="0" smtClean="0">
                <a:effectLst>
                  <a:outerShdw blurRad="38100" dist="38100" dir="2700000" algn="tl">
                    <a:srgbClr val="000000">
                      <a:alpha val="43137"/>
                    </a:srgbClr>
                  </a:outerShdw>
                </a:effectLst>
                <a:latin typeface="Arial" pitchFamily="34" charset="0"/>
                <a:cs typeface="Arial" pitchFamily="34" charset="0"/>
              </a:rPr>
              <a:t>S LAIPSNIAI</a:t>
            </a:r>
            <a:endParaRPr lang="lt-LT" sz="2400" b="1" dirty="0">
              <a:effectLst>
                <a:outerShdw blurRad="38100" dist="38100" dir="2700000" algn="tl">
                  <a:srgbClr val="000000">
                    <a:alpha val="43137"/>
                  </a:srgbClr>
                </a:outerShdw>
              </a:effectLst>
              <a:latin typeface="Arial" pitchFamily="34" charset="0"/>
              <a:cs typeface="Arial" pitchFamily="34" charset="0"/>
            </a:endParaRPr>
          </a:p>
        </p:txBody>
      </p:sp>
      <p:pic>
        <p:nvPicPr>
          <p:cNvPr id="3074" name="Picture 2" descr="C:\Users\liudvikas.jaskunas\Desktop\Reikalai\LK pristatymai\zenklai\LK skiriamiamuju laipsniu zenklai-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8045" y="1052423"/>
            <a:ext cx="4896544" cy="3606127"/>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liudvikas.jaskunas\Desktop\Reikalai\LK pristatymai\zenklai\LK skiriamiamuju laipsniu zenklai-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318333"/>
            <a:ext cx="3491879" cy="2571643"/>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3076" name="Picture 4" descr="C:\Users\liudvikas.jaskunas\Desktop\Reikalai\LK pristatymai\zenklai\LK skiriamiamuju laipsniu zenklai-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86853" y="4321456"/>
            <a:ext cx="3490192" cy="2570400"/>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635896" y="1052736"/>
            <a:ext cx="2150122" cy="307777"/>
          </a:xfrm>
          <a:prstGeom prst="rect">
            <a:avLst/>
          </a:prstGeom>
          <a:solidFill>
            <a:schemeClr val="bg1"/>
          </a:solidFill>
        </p:spPr>
        <p:txBody>
          <a:bodyPr wrap="square" rtlCol="0">
            <a:spAutoFit/>
          </a:bodyPr>
          <a:lstStyle/>
          <a:p>
            <a:r>
              <a:rPr lang="en-US" sz="1400" b="1" dirty="0" smtClean="0">
                <a:latin typeface="Arial" pitchFamily="34" charset="0"/>
                <a:cs typeface="Arial" pitchFamily="34" charset="0"/>
              </a:rPr>
              <a:t>SAUSUMOS PAJ</a:t>
            </a:r>
            <a:r>
              <a:rPr lang="lt-LT" sz="1400" b="1" dirty="0" smtClean="0">
                <a:latin typeface="Arial" pitchFamily="34" charset="0"/>
                <a:cs typeface="Arial" pitchFamily="34" charset="0"/>
              </a:rPr>
              <a:t>ĖGOS</a:t>
            </a:r>
            <a:endParaRPr lang="lt-LT" sz="1400" b="1" dirty="0">
              <a:latin typeface="Arial" pitchFamily="34" charset="0"/>
              <a:cs typeface="Arial" pitchFamily="34" charset="0"/>
            </a:endParaRPr>
          </a:p>
        </p:txBody>
      </p:sp>
      <p:sp>
        <p:nvSpPr>
          <p:cNvPr id="10" name="TextBox 9"/>
          <p:cNvSpPr txBox="1"/>
          <p:nvPr/>
        </p:nvSpPr>
        <p:spPr>
          <a:xfrm>
            <a:off x="755576" y="4342281"/>
            <a:ext cx="2150122" cy="261610"/>
          </a:xfrm>
          <a:prstGeom prst="rect">
            <a:avLst/>
          </a:prstGeom>
          <a:solidFill>
            <a:schemeClr val="bg1"/>
          </a:solidFill>
        </p:spPr>
        <p:txBody>
          <a:bodyPr wrap="square" rtlCol="0">
            <a:spAutoFit/>
          </a:bodyPr>
          <a:lstStyle/>
          <a:p>
            <a:r>
              <a:rPr lang="lt-LT" sz="1100" b="1" dirty="0" smtClean="0">
                <a:latin typeface="Arial" pitchFamily="34" charset="0"/>
                <a:cs typeface="Arial" pitchFamily="34" charset="0"/>
              </a:rPr>
              <a:t>KARINĖS ORO </a:t>
            </a:r>
            <a:r>
              <a:rPr lang="en-US" sz="1100" b="1" dirty="0" smtClean="0">
                <a:latin typeface="Arial" pitchFamily="34" charset="0"/>
                <a:cs typeface="Arial" pitchFamily="34" charset="0"/>
              </a:rPr>
              <a:t>PAJ</a:t>
            </a:r>
            <a:r>
              <a:rPr lang="lt-LT" sz="1100" b="1" dirty="0" smtClean="0">
                <a:latin typeface="Arial" pitchFamily="34" charset="0"/>
                <a:cs typeface="Arial" pitchFamily="34" charset="0"/>
              </a:rPr>
              <a:t>ĖGOS</a:t>
            </a:r>
            <a:endParaRPr lang="lt-LT" sz="1100" b="1" dirty="0">
              <a:latin typeface="Arial" pitchFamily="34" charset="0"/>
              <a:cs typeface="Arial" pitchFamily="34" charset="0"/>
            </a:endParaRPr>
          </a:p>
        </p:txBody>
      </p:sp>
      <p:sp>
        <p:nvSpPr>
          <p:cNvPr id="11" name="TextBox 10"/>
          <p:cNvSpPr txBox="1"/>
          <p:nvPr/>
        </p:nvSpPr>
        <p:spPr>
          <a:xfrm>
            <a:off x="6516216" y="4365104"/>
            <a:ext cx="2150122" cy="261610"/>
          </a:xfrm>
          <a:prstGeom prst="rect">
            <a:avLst/>
          </a:prstGeom>
          <a:solidFill>
            <a:schemeClr val="bg1"/>
          </a:solidFill>
        </p:spPr>
        <p:txBody>
          <a:bodyPr wrap="square" rtlCol="0">
            <a:spAutoFit/>
          </a:bodyPr>
          <a:lstStyle/>
          <a:p>
            <a:r>
              <a:rPr lang="lt-LT" sz="1100" b="1" dirty="0" smtClean="0">
                <a:latin typeface="Arial" pitchFamily="34" charset="0"/>
                <a:cs typeface="Arial" pitchFamily="34" charset="0"/>
              </a:rPr>
              <a:t>KARINĖS JŪRŲ </a:t>
            </a:r>
            <a:r>
              <a:rPr lang="en-US" sz="1100" b="1" dirty="0" smtClean="0">
                <a:latin typeface="Arial" pitchFamily="34" charset="0"/>
                <a:cs typeface="Arial" pitchFamily="34" charset="0"/>
              </a:rPr>
              <a:t>PAJ</a:t>
            </a:r>
            <a:r>
              <a:rPr lang="lt-LT" sz="1100" b="1" dirty="0" smtClean="0">
                <a:latin typeface="Arial" pitchFamily="34" charset="0"/>
                <a:cs typeface="Arial" pitchFamily="34" charset="0"/>
              </a:rPr>
              <a:t>ĖGOS</a:t>
            </a:r>
            <a:endParaRPr lang="lt-LT" sz="1100" b="1" dirty="0">
              <a:latin typeface="Arial" pitchFamily="34" charset="0"/>
              <a:cs typeface="Arial" pitchFamily="34" charset="0"/>
            </a:endParaRPr>
          </a:p>
        </p:txBody>
      </p:sp>
      <p:cxnSp>
        <p:nvCxnSpPr>
          <p:cNvPr id="8" name="Straight Connector 7"/>
          <p:cNvCxnSpPr/>
          <p:nvPr/>
        </p:nvCxnSpPr>
        <p:spPr>
          <a:xfrm>
            <a:off x="3907271" y="2142057"/>
            <a:ext cx="0" cy="216024"/>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907271" y="1441572"/>
            <a:ext cx="0" cy="22292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76092" y="2140288"/>
            <a:ext cx="0" cy="216024"/>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976091" y="1441572"/>
            <a:ext cx="1" cy="22292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976092" y="2356312"/>
            <a:ext cx="2952473"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976091" y="1441572"/>
            <a:ext cx="2952473"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390077" y="1441572"/>
            <a:ext cx="1517194"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392061" y="2356312"/>
            <a:ext cx="1515210"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905287" y="3194704"/>
            <a:ext cx="0" cy="216024"/>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905287" y="2494219"/>
            <a:ext cx="0" cy="22292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974108" y="3192935"/>
            <a:ext cx="0" cy="216024"/>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974107" y="2494219"/>
            <a:ext cx="1" cy="22292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974108" y="3408959"/>
            <a:ext cx="2952473"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974107" y="2494219"/>
            <a:ext cx="2952473"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390077" y="2494219"/>
            <a:ext cx="1515210"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390077" y="3408959"/>
            <a:ext cx="1515210"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907271" y="3565433"/>
            <a:ext cx="1515210"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907271" y="4480173"/>
            <a:ext cx="1515210" cy="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5422481" y="4258512"/>
            <a:ext cx="0" cy="216024"/>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5422480" y="3559796"/>
            <a:ext cx="1" cy="22292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889335" y="1594878"/>
            <a:ext cx="1266693" cy="646331"/>
          </a:xfrm>
          <a:prstGeom prst="rect">
            <a:avLst/>
          </a:prstGeom>
          <a:noFill/>
        </p:spPr>
        <p:txBody>
          <a:bodyPr wrap="none" rtlCol="0">
            <a:spAutoFit/>
          </a:bodyPr>
          <a:lstStyle/>
          <a:p>
            <a:pPr algn="r"/>
            <a:r>
              <a:rPr lang="lt-LT" sz="1200" b="1" dirty="0" smtClean="0">
                <a:latin typeface="Arial" pitchFamily="34" charset="0"/>
                <a:cs typeface="Arial" pitchFamily="34" charset="0"/>
              </a:rPr>
              <a:t>JAUNESNIŲJŲ</a:t>
            </a:r>
          </a:p>
          <a:p>
            <a:pPr algn="r"/>
            <a:r>
              <a:rPr lang="lt-LT" sz="1200" b="1" dirty="0" smtClean="0">
                <a:latin typeface="Arial" pitchFamily="34" charset="0"/>
                <a:cs typeface="Arial" pitchFamily="34" charset="0"/>
              </a:rPr>
              <a:t>KARININKŲ</a:t>
            </a:r>
          </a:p>
          <a:p>
            <a:pPr algn="r"/>
            <a:r>
              <a:rPr lang="lt-LT" sz="1200" b="1" dirty="0" smtClean="0">
                <a:latin typeface="Arial" pitchFamily="34" charset="0"/>
                <a:cs typeface="Arial" pitchFamily="34" charset="0"/>
              </a:rPr>
              <a:t>GRANDIS</a:t>
            </a:r>
            <a:endParaRPr lang="lt-LT" sz="1200" b="1" dirty="0">
              <a:latin typeface="Arial" pitchFamily="34" charset="0"/>
              <a:cs typeface="Arial" pitchFamily="34" charset="0"/>
            </a:endParaRPr>
          </a:p>
        </p:txBody>
      </p:sp>
      <p:sp>
        <p:nvSpPr>
          <p:cNvPr id="52" name="TextBox 51"/>
          <p:cNvSpPr txBox="1"/>
          <p:nvPr/>
        </p:nvSpPr>
        <p:spPr>
          <a:xfrm>
            <a:off x="1237187" y="2717139"/>
            <a:ext cx="918841" cy="461665"/>
          </a:xfrm>
          <a:prstGeom prst="rect">
            <a:avLst/>
          </a:prstGeom>
          <a:noFill/>
        </p:spPr>
        <p:txBody>
          <a:bodyPr wrap="none" rtlCol="0">
            <a:spAutoFit/>
          </a:bodyPr>
          <a:lstStyle/>
          <a:p>
            <a:pPr algn="r"/>
            <a:r>
              <a:rPr lang="lt-LT" sz="1200" b="1" dirty="0" smtClean="0">
                <a:latin typeface="Arial" pitchFamily="34" charset="0"/>
                <a:cs typeface="Arial" pitchFamily="34" charset="0"/>
              </a:rPr>
              <a:t>KAREIVIŲ</a:t>
            </a:r>
          </a:p>
          <a:p>
            <a:pPr algn="r"/>
            <a:r>
              <a:rPr lang="lt-LT" sz="1200" b="1" dirty="0" smtClean="0">
                <a:latin typeface="Arial" pitchFamily="34" charset="0"/>
                <a:cs typeface="Arial" pitchFamily="34" charset="0"/>
              </a:rPr>
              <a:t>GRANDIS</a:t>
            </a:r>
            <a:endParaRPr lang="lt-LT" sz="1200" b="1" dirty="0">
              <a:latin typeface="Arial" pitchFamily="34" charset="0"/>
              <a:cs typeface="Arial" pitchFamily="34" charset="0"/>
            </a:endParaRPr>
          </a:p>
        </p:txBody>
      </p:sp>
      <p:sp>
        <p:nvSpPr>
          <p:cNvPr id="53" name="TextBox 52"/>
          <p:cNvSpPr txBox="1"/>
          <p:nvPr/>
        </p:nvSpPr>
        <p:spPr>
          <a:xfrm>
            <a:off x="7187244" y="1599554"/>
            <a:ext cx="1165704" cy="646331"/>
          </a:xfrm>
          <a:prstGeom prst="rect">
            <a:avLst/>
          </a:prstGeom>
          <a:noFill/>
        </p:spPr>
        <p:txBody>
          <a:bodyPr wrap="none" rtlCol="0">
            <a:spAutoFit/>
          </a:bodyPr>
          <a:lstStyle/>
          <a:p>
            <a:r>
              <a:rPr lang="lt-LT" sz="1200" b="1" dirty="0" smtClean="0">
                <a:latin typeface="Arial" pitchFamily="34" charset="0"/>
                <a:cs typeface="Arial" pitchFamily="34" charset="0"/>
              </a:rPr>
              <a:t>VYRESNIŲJŲ</a:t>
            </a:r>
          </a:p>
          <a:p>
            <a:r>
              <a:rPr lang="lt-LT" sz="1200" b="1" dirty="0" smtClean="0">
                <a:latin typeface="Arial" pitchFamily="34" charset="0"/>
                <a:cs typeface="Arial" pitchFamily="34" charset="0"/>
              </a:rPr>
              <a:t>KARININKŲ</a:t>
            </a:r>
          </a:p>
          <a:p>
            <a:r>
              <a:rPr lang="lt-LT" sz="1200" b="1" dirty="0" smtClean="0">
                <a:latin typeface="Arial" pitchFamily="34" charset="0"/>
                <a:cs typeface="Arial" pitchFamily="34" charset="0"/>
              </a:rPr>
              <a:t>GRANDIS</a:t>
            </a:r>
            <a:endParaRPr lang="lt-LT" sz="1200" b="1" dirty="0">
              <a:latin typeface="Arial" pitchFamily="34" charset="0"/>
              <a:cs typeface="Arial" pitchFamily="34" charset="0"/>
            </a:endParaRPr>
          </a:p>
        </p:txBody>
      </p:sp>
      <p:sp>
        <p:nvSpPr>
          <p:cNvPr id="54" name="TextBox 53"/>
          <p:cNvSpPr txBox="1"/>
          <p:nvPr/>
        </p:nvSpPr>
        <p:spPr>
          <a:xfrm>
            <a:off x="7187244" y="2723537"/>
            <a:ext cx="1404552" cy="461665"/>
          </a:xfrm>
          <a:prstGeom prst="rect">
            <a:avLst/>
          </a:prstGeom>
          <a:noFill/>
        </p:spPr>
        <p:txBody>
          <a:bodyPr wrap="none" rtlCol="0">
            <a:spAutoFit/>
          </a:bodyPr>
          <a:lstStyle/>
          <a:p>
            <a:r>
              <a:rPr lang="lt-LT" sz="1200" b="1" dirty="0" smtClean="0">
                <a:latin typeface="Arial" pitchFamily="34" charset="0"/>
                <a:cs typeface="Arial" pitchFamily="34" charset="0"/>
              </a:rPr>
              <a:t>PUSKARININKIŲ</a:t>
            </a:r>
          </a:p>
          <a:p>
            <a:r>
              <a:rPr lang="lt-LT" sz="1200" b="1" dirty="0" smtClean="0">
                <a:latin typeface="Arial" pitchFamily="34" charset="0"/>
                <a:cs typeface="Arial" pitchFamily="34" charset="0"/>
              </a:rPr>
              <a:t>GRANDIS</a:t>
            </a:r>
            <a:endParaRPr lang="lt-LT" sz="1200" b="1" dirty="0">
              <a:latin typeface="Arial" pitchFamily="34" charset="0"/>
              <a:cs typeface="Arial" pitchFamily="34" charset="0"/>
            </a:endParaRPr>
          </a:p>
        </p:txBody>
      </p:sp>
      <p:sp>
        <p:nvSpPr>
          <p:cNvPr id="55" name="TextBox 54"/>
          <p:cNvSpPr txBox="1"/>
          <p:nvPr/>
        </p:nvSpPr>
        <p:spPr>
          <a:xfrm>
            <a:off x="2463840" y="3803657"/>
            <a:ext cx="1202573" cy="461665"/>
          </a:xfrm>
          <a:prstGeom prst="rect">
            <a:avLst/>
          </a:prstGeom>
          <a:noFill/>
        </p:spPr>
        <p:txBody>
          <a:bodyPr wrap="none" rtlCol="0">
            <a:spAutoFit/>
          </a:bodyPr>
          <a:lstStyle/>
          <a:p>
            <a:pPr algn="r"/>
            <a:r>
              <a:rPr lang="lt-LT" sz="1200" b="1" dirty="0" smtClean="0">
                <a:latin typeface="Arial" pitchFamily="34" charset="0"/>
                <a:cs typeface="Arial" pitchFamily="34" charset="0"/>
              </a:rPr>
              <a:t>SPECIALISTŲ</a:t>
            </a:r>
          </a:p>
          <a:p>
            <a:pPr algn="r"/>
            <a:r>
              <a:rPr lang="lt-LT" sz="1200" b="1" dirty="0" smtClean="0">
                <a:latin typeface="Arial" pitchFamily="34" charset="0"/>
                <a:cs typeface="Arial" pitchFamily="34" charset="0"/>
              </a:rPr>
              <a:t>GRANDIS</a:t>
            </a:r>
            <a:endParaRPr lang="lt-LT" sz="1200" b="1" dirty="0">
              <a:latin typeface="Arial" pitchFamily="34" charset="0"/>
              <a:cs typeface="Arial" pitchFamily="34" charset="0"/>
            </a:endParaRPr>
          </a:p>
        </p:txBody>
      </p:sp>
      <p:cxnSp>
        <p:nvCxnSpPr>
          <p:cNvPr id="60" name="Straight Connector 59"/>
          <p:cNvCxnSpPr/>
          <p:nvPr/>
        </p:nvCxnSpPr>
        <p:spPr>
          <a:xfrm flipH="1">
            <a:off x="3636155" y="3565433"/>
            <a:ext cx="271118" cy="31023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926580" y="2494219"/>
            <a:ext cx="270000" cy="30960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flipV="1">
            <a:off x="3635896" y="4163697"/>
            <a:ext cx="271377" cy="316478"/>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flipV="1">
            <a:off x="2121832" y="3094250"/>
            <a:ext cx="271377" cy="30960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2122811" y="2494219"/>
            <a:ext cx="271118" cy="31023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flipV="1">
            <a:off x="2121832" y="2039793"/>
            <a:ext cx="271377" cy="316478"/>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2122811" y="1439762"/>
            <a:ext cx="271118" cy="31023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6928566" y="3099359"/>
            <a:ext cx="270000" cy="30960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926580" y="1441572"/>
            <a:ext cx="270000" cy="30960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V="1">
            <a:off x="6928566" y="2046712"/>
            <a:ext cx="270000" cy="309600"/>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pic>
        <p:nvPicPr>
          <p:cNvPr id="45"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7311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250"/>
                                        <p:tgtEl>
                                          <p:spTgt spid="84"/>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25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5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250"/>
                                        <p:tgtEl>
                                          <p:spTgt spid="18"/>
                                        </p:tgtEl>
                                      </p:cBhvr>
                                    </p:animEffect>
                                  </p:childTnLst>
                                </p:cTn>
                              </p:par>
                              <p:par>
                                <p:cTn id="20" presetID="10" presetClass="entr" presetSubtype="0" fill="hold"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250"/>
                                        <p:tgtEl>
                                          <p:spTgt spid="8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250"/>
                                        <p:tgtEl>
                                          <p:spTgt spid="5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250"/>
                                        <p:tgtEl>
                                          <p:spTgt spid="8"/>
                                        </p:tgtEl>
                                      </p:cBhvr>
                                    </p:animEffect>
                                  </p:childTnLst>
                                </p:cTn>
                              </p:par>
                              <p:par>
                                <p:cTn id="31" presetID="10"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250"/>
                                        <p:tgtEl>
                                          <p:spTgt spid="15"/>
                                        </p:tgtEl>
                                      </p:cBhvr>
                                    </p:animEffect>
                                  </p:childTnLst>
                                </p:cTn>
                              </p:par>
                              <p:par>
                                <p:cTn id="34" presetID="10" presetClass="entr" presetSubtype="0"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250"/>
                                        <p:tgtEl>
                                          <p:spTgt spid="24"/>
                                        </p:tgtEl>
                                      </p:cBhvr>
                                    </p:animEffect>
                                  </p:childTnLst>
                                </p:cTn>
                              </p:par>
                              <p:par>
                                <p:cTn id="37" presetID="10"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250"/>
                                        <p:tgtEl>
                                          <p:spTgt spid="30"/>
                                        </p:tgtEl>
                                      </p:cBhvr>
                                    </p:animEffect>
                                  </p:childTnLst>
                                </p:cTn>
                              </p:par>
                              <p:par>
                                <p:cTn id="40" presetID="10" presetClass="entr" presetSubtype="0"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250"/>
                                        <p:tgtEl>
                                          <p:spTgt spid="80"/>
                                        </p:tgtEl>
                                      </p:cBhvr>
                                    </p:animEffect>
                                  </p:childTnLst>
                                </p:cTn>
                              </p:par>
                              <p:par>
                                <p:cTn id="43" presetID="10" presetClass="entr" presetSubtype="0" fill="hold"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fade">
                                      <p:cBhvr>
                                        <p:cTn id="45" dur="250"/>
                                        <p:tgtEl>
                                          <p:spTgt spid="8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250"/>
                                        <p:tgtEl>
                                          <p:spTgt spid="3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250"/>
                                        <p:tgtEl>
                                          <p:spTgt spid="54"/>
                                        </p:tgtEl>
                                      </p:cBhvr>
                                    </p:animEffect>
                                  </p:childTnLst>
                                </p:cTn>
                              </p:par>
                              <p:par>
                                <p:cTn id="54" presetID="10" presetClass="entr" presetSubtype="0" fill="hold" nodeType="with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fade">
                                      <p:cBhvr>
                                        <p:cTn id="56" dur="250"/>
                                        <p:tgtEl>
                                          <p:spTgt spid="63"/>
                                        </p:tgtEl>
                                      </p:cBhvr>
                                    </p:animEffect>
                                  </p:childTnLst>
                                </p:cTn>
                              </p:par>
                              <p:par>
                                <p:cTn id="57" presetID="10" presetClass="entr" presetSubtype="0" fill="hold"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250"/>
                                        <p:tgtEl>
                                          <p:spTgt spid="40"/>
                                        </p:tgtEl>
                                      </p:cBhvr>
                                    </p:animEffect>
                                  </p:childTnLst>
                                </p:cTn>
                              </p:par>
                              <p:par>
                                <p:cTn id="60" presetID="10" presetClass="entr" presetSubtype="0" fill="hold"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250"/>
                                        <p:tgtEl>
                                          <p:spTgt spid="38"/>
                                        </p:tgtEl>
                                      </p:cBhvr>
                                    </p:animEffect>
                                  </p:childTnLst>
                                </p:cTn>
                              </p:par>
                              <p:par>
                                <p:cTn id="63" presetID="10" presetClass="entr" presetSubtype="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250"/>
                                        <p:tgtEl>
                                          <p:spTgt spid="37"/>
                                        </p:tgtEl>
                                      </p:cBhvr>
                                    </p:animEffect>
                                  </p:childTnLst>
                                </p:cTn>
                              </p:par>
                              <p:par>
                                <p:cTn id="66" presetID="10" presetClass="entr" presetSubtype="0" fill="hold"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250"/>
                                        <p:tgtEl>
                                          <p:spTgt spid="39"/>
                                        </p:tgtEl>
                                      </p:cBhvr>
                                    </p:animEffect>
                                  </p:childTnLst>
                                </p:cTn>
                              </p:par>
                              <p:par>
                                <p:cTn id="69" presetID="10" presetClass="entr" presetSubtype="0" fill="hold" nodeType="withEffect">
                                  <p:stCondLst>
                                    <p:cond delay="0"/>
                                  </p:stCondLst>
                                  <p:childTnLst>
                                    <p:set>
                                      <p:cBhvr>
                                        <p:cTn id="70" dur="1" fill="hold">
                                          <p:stCondLst>
                                            <p:cond delay="0"/>
                                          </p:stCondLst>
                                        </p:cTn>
                                        <p:tgtEl>
                                          <p:spTgt spid="82"/>
                                        </p:tgtEl>
                                        <p:attrNameLst>
                                          <p:attrName>style.visibility</p:attrName>
                                        </p:attrNameLst>
                                      </p:cBhvr>
                                      <p:to>
                                        <p:strVal val="visible"/>
                                      </p:to>
                                    </p:set>
                                    <p:animEffect transition="in" filter="fade">
                                      <p:cBhvr>
                                        <p:cTn id="71" dur="250"/>
                                        <p:tgtEl>
                                          <p:spTgt spid="82"/>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250"/>
                                        <p:tgtEl>
                                          <p:spTgt spid="36"/>
                                        </p:tgtEl>
                                      </p:cBhvr>
                                    </p:animEffect>
                                  </p:childTnLst>
                                </p:cTn>
                              </p:par>
                              <p:par>
                                <p:cTn id="77" presetID="10" presetClass="entr" presetSubtype="0" fill="hold"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250"/>
                                        <p:tgtEl>
                                          <p:spTgt spid="35"/>
                                        </p:tgtEl>
                                      </p:cBhvr>
                                    </p:animEffect>
                                  </p:childTnLst>
                                </p:cTn>
                              </p:par>
                              <p:par>
                                <p:cTn id="80" presetID="10" presetClass="entr" presetSubtype="0" fill="hold" nodeType="with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fade">
                                      <p:cBhvr>
                                        <p:cTn id="82" dur="250"/>
                                        <p:tgtEl>
                                          <p:spTgt spid="42"/>
                                        </p:tgtEl>
                                      </p:cBhvr>
                                    </p:animEffect>
                                  </p:childTnLst>
                                </p:cTn>
                              </p:par>
                              <p:par>
                                <p:cTn id="83" presetID="10" presetClass="entr" presetSubtype="0" fill="hold" nodeType="withEffect">
                                  <p:stCondLst>
                                    <p:cond delay="0"/>
                                  </p:stCondLst>
                                  <p:childTnLst>
                                    <p:set>
                                      <p:cBhvr>
                                        <p:cTn id="84" dur="1" fill="hold">
                                          <p:stCondLst>
                                            <p:cond delay="0"/>
                                          </p:stCondLst>
                                        </p:cTn>
                                        <p:tgtEl>
                                          <p:spTgt spid="78"/>
                                        </p:tgtEl>
                                        <p:attrNameLst>
                                          <p:attrName>style.visibility</p:attrName>
                                        </p:attrNameLst>
                                      </p:cBhvr>
                                      <p:to>
                                        <p:strVal val="visible"/>
                                      </p:to>
                                    </p:set>
                                    <p:animEffect transition="in" filter="fade">
                                      <p:cBhvr>
                                        <p:cTn id="85" dur="250"/>
                                        <p:tgtEl>
                                          <p:spTgt spid="78"/>
                                        </p:tgtEl>
                                      </p:cBhvr>
                                    </p:animEffect>
                                  </p:childTnLst>
                                </p:cTn>
                              </p:par>
                              <p:par>
                                <p:cTn id="86" presetID="10" presetClass="entr" presetSubtype="0" fill="hold" nodeType="withEffect">
                                  <p:stCondLst>
                                    <p:cond delay="0"/>
                                  </p:stCondLst>
                                  <p:childTnLst>
                                    <p:set>
                                      <p:cBhvr>
                                        <p:cTn id="87" dur="1" fill="hold">
                                          <p:stCondLst>
                                            <p:cond delay="0"/>
                                          </p:stCondLst>
                                        </p:cTn>
                                        <p:tgtEl>
                                          <p:spTgt spid="79"/>
                                        </p:tgtEl>
                                        <p:attrNameLst>
                                          <p:attrName>style.visibility</p:attrName>
                                        </p:attrNameLst>
                                      </p:cBhvr>
                                      <p:to>
                                        <p:strVal val="visible"/>
                                      </p:to>
                                    </p:set>
                                    <p:animEffect transition="in" filter="fade">
                                      <p:cBhvr>
                                        <p:cTn id="88" dur="250"/>
                                        <p:tgtEl>
                                          <p:spTgt spid="79"/>
                                        </p:tgtEl>
                                      </p:cBhvr>
                                    </p:animEffect>
                                  </p:childTnLst>
                                </p:cTn>
                              </p:par>
                              <p:par>
                                <p:cTn id="89" presetID="10" presetClass="entr" presetSubtype="0" fill="hold" nodeType="with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250"/>
                                        <p:tgtEl>
                                          <p:spTgt spid="41"/>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fade">
                                      <p:cBhvr>
                                        <p:cTn id="94" dur="250"/>
                                        <p:tgtEl>
                                          <p:spTgt spid="52"/>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60"/>
                                        </p:tgtEl>
                                        <p:attrNameLst>
                                          <p:attrName>style.visibility</p:attrName>
                                        </p:attrNameLst>
                                      </p:cBhvr>
                                      <p:to>
                                        <p:strVal val="visible"/>
                                      </p:to>
                                    </p:set>
                                    <p:animEffect transition="in" filter="fade">
                                      <p:cBhvr>
                                        <p:cTn id="99" dur="250"/>
                                        <p:tgtEl>
                                          <p:spTgt spid="60"/>
                                        </p:tgtEl>
                                      </p:cBhvr>
                                    </p:animEffect>
                                  </p:childTnLst>
                                </p:cTn>
                              </p:par>
                              <p:par>
                                <p:cTn id="100" presetID="10" presetClass="entr" presetSubtype="0" fill="hold" nodeType="with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fade">
                                      <p:cBhvr>
                                        <p:cTn id="102" dur="250"/>
                                        <p:tgtEl>
                                          <p:spTgt spid="43"/>
                                        </p:tgtEl>
                                      </p:cBhvr>
                                    </p:animEffect>
                                  </p:childTnLst>
                                </p:cTn>
                              </p:par>
                              <p:par>
                                <p:cTn id="103" presetID="10" presetClass="entr" presetSubtype="0" fill="hold" nodeType="withEffect">
                                  <p:stCondLst>
                                    <p:cond delay="0"/>
                                  </p:stCondLst>
                                  <p:childTnLst>
                                    <p:set>
                                      <p:cBhvr>
                                        <p:cTn id="104" dur="1" fill="hold">
                                          <p:stCondLst>
                                            <p:cond delay="0"/>
                                          </p:stCondLst>
                                        </p:cTn>
                                        <p:tgtEl>
                                          <p:spTgt spid="49"/>
                                        </p:tgtEl>
                                        <p:attrNameLst>
                                          <p:attrName>style.visibility</p:attrName>
                                        </p:attrNameLst>
                                      </p:cBhvr>
                                      <p:to>
                                        <p:strVal val="visible"/>
                                      </p:to>
                                    </p:set>
                                    <p:animEffect transition="in" filter="fade">
                                      <p:cBhvr>
                                        <p:cTn id="105" dur="250"/>
                                        <p:tgtEl>
                                          <p:spTgt spid="49"/>
                                        </p:tgtEl>
                                      </p:cBhvr>
                                    </p:animEffect>
                                  </p:childTnLst>
                                </p:cTn>
                              </p:par>
                              <p:par>
                                <p:cTn id="106" presetID="10" presetClass="entr" presetSubtype="0" fill="hold"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fade">
                                      <p:cBhvr>
                                        <p:cTn id="108" dur="250"/>
                                        <p:tgtEl>
                                          <p:spTgt spid="48"/>
                                        </p:tgtEl>
                                      </p:cBhvr>
                                    </p:animEffect>
                                  </p:childTnLst>
                                </p:cTn>
                              </p:par>
                              <p:par>
                                <p:cTn id="109" presetID="10" presetClass="entr" presetSubtype="0" fill="hold" nodeType="with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250"/>
                                        <p:tgtEl>
                                          <p:spTgt spid="44"/>
                                        </p:tgtEl>
                                      </p:cBhvr>
                                    </p:animEffect>
                                  </p:childTnLst>
                                </p:cTn>
                              </p:par>
                              <p:par>
                                <p:cTn id="112" presetID="10" presetClass="entr" presetSubtype="0"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Effect transition="in" filter="fade">
                                      <p:cBhvr>
                                        <p:cTn id="114" dur="250"/>
                                        <p:tgtEl>
                                          <p:spTgt spid="64"/>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55"/>
                                        </p:tgtEl>
                                        <p:attrNameLst>
                                          <p:attrName>style.visibility</p:attrName>
                                        </p:attrNameLst>
                                      </p:cBhvr>
                                      <p:to>
                                        <p:strVal val="visible"/>
                                      </p:to>
                                    </p:set>
                                    <p:animEffect transition="in" filter="fade">
                                      <p:cBhvr>
                                        <p:cTn id="117" dur="250"/>
                                        <p:tgtEl>
                                          <p:spTgt spid="55"/>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3076"/>
                                        </p:tgtEl>
                                        <p:attrNameLst>
                                          <p:attrName>style.visibility</p:attrName>
                                        </p:attrNameLst>
                                      </p:cBhvr>
                                      <p:to>
                                        <p:strVal val="visible"/>
                                      </p:to>
                                    </p:set>
                                    <p:animEffect transition="in" filter="fade">
                                      <p:cBhvr>
                                        <p:cTn id="122" dur="500"/>
                                        <p:tgtEl>
                                          <p:spTgt spid="3076"/>
                                        </p:tgtEl>
                                      </p:cBhvr>
                                    </p:animEffect>
                                  </p:childTnLst>
                                </p:cTn>
                              </p:par>
                              <p:par>
                                <p:cTn id="123" presetID="10" presetClass="entr" presetSubtype="0" fill="hold" nodeType="withEffect">
                                  <p:stCondLst>
                                    <p:cond delay="0"/>
                                  </p:stCondLst>
                                  <p:childTnLst>
                                    <p:set>
                                      <p:cBhvr>
                                        <p:cTn id="124" dur="1" fill="hold">
                                          <p:stCondLst>
                                            <p:cond delay="0"/>
                                          </p:stCondLst>
                                        </p:cTn>
                                        <p:tgtEl>
                                          <p:spTgt spid="3075"/>
                                        </p:tgtEl>
                                        <p:attrNameLst>
                                          <p:attrName>style.visibility</p:attrName>
                                        </p:attrNameLst>
                                      </p:cBhvr>
                                      <p:to>
                                        <p:strVal val="visible"/>
                                      </p:to>
                                    </p:set>
                                    <p:animEffect transition="in" filter="fade">
                                      <p:cBhvr>
                                        <p:cTn id="125" dur="500"/>
                                        <p:tgtEl>
                                          <p:spTgt spid="3075"/>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0"/>
                                        </p:tgtEl>
                                        <p:attrNameLst>
                                          <p:attrName>style.visibility</p:attrName>
                                        </p:attrNameLst>
                                      </p:cBhvr>
                                      <p:to>
                                        <p:strVal val="visible"/>
                                      </p:to>
                                    </p:set>
                                    <p:animEffect transition="in" filter="fade">
                                      <p:cBhvr>
                                        <p:cTn id="128" dur="500"/>
                                        <p:tgtEl>
                                          <p:spTgt spid="1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1"/>
                                        </p:tgtEl>
                                        <p:attrNameLst>
                                          <p:attrName>style.visibility</p:attrName>
                                        </p:attrNameLst>
                                      </p:cBhvr>
                                      <p:to>
                                        <p:strVal val="visible"/>
                                      </p:to>
                                    </p:set>
                                    <p:animEffect transition="in" filter="fade">
                                      <p:cBhvr>
                                        <p:cTn id="1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33" grpId="0"/>
      <p:bldP spid="52" grpId="0"/>
      <p:bldP spid="53"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85000"/>
            <a:lum/>
          </a:blip>
          <a:srcRect/>
          <a:stretch>
            <a:fillRect l="-17000" r="-17000"/>
          </a:stretch>
        </a:blipFill>
        <a:effectLst/>
      </p:bgPr>
    </p:bg>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3203848" y="955467"/>
            <a:ext cx="6120680" cy="275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nchor="ctr">
            <a:spAutoFit/>
          </a:bodyPr>
          <a:lstStyle>
            <a:lvl1pPr defTabSz="801688" eaLnBrk="0" hangingPunct="0">
              <a:defRPr>
                <a:solidFill>
                  <a:schemeClr val="tx1"/>
                </a:solidFill>
                <a:latin typeface="Arial" charset="0"/>
              </a:defRPr>
            </a:lvl1pPr>
            <a:lvl2pPr marL="742950" indent="-285750" defTabSz="801688" eaLnBrk="0" hangingPunct="0">
              <a:defRPr>
                <a:solidFill>
                  <a:schemeClr val="tx1"/>
                </a:solidFill>
                <a:latin typeface="Arial" charset="0"/>
              </a:defRPr>
            </a:lvl2pPr>
            <a:lvl3pPr marL="1143000" indent="-228600" defTabSz="801688" eaLnBrk="0" hangingPunct="0">
              <a:defRPr>
                <a:solidFill>
                  <a:schemeClr val="tx1"/>
                </a:solidFill>
                <a:latin typeface="Arial" charset="0"/>
              </a:defRPr>
            </a:lvl3pPr>
            <a:lvl4pPr marL="1600200" indent="-228600" defTabSz="801688" eaLnBrk="0" hangingPunct="0">
              <a:defRPr>
                <a:solidFill>
                  <a:schemeClr val="tx1"/>
                </a:solidFill>
                <a:latin typeface="Arial" charset="0"/>
              </a:defRPr>
            </a:lvl4pPr>
            <a:lvl5pPr marL="2057400" indent="-228600" defTabSz="801688" eaLnBrk="0" hangingPunct="0">
              <a:defRPr>
                <a:solidFill>
                  <a:schemeClr val="tx1"/>
                </a:solidFill>
                <a:latin typeface="Arial" charset="0"/>
              </a:defRPr>
            </a:lvl5pPr>
            <a:lvl6pPr marL="2514600" indent="-228600" defTabSz="801688" eaLnBrk="0" fontAlgn="base" hangingPunct="0">
              <a:spcBef>
                <a:spcPct val="0"/>
              </a:spcBef>
              <a:spcAft>
                <a:spcPct val="0"/>
              </a:spcAft>
              <a:defRPr>
                <a:solidFill>
                  <a:schemeClr val="tx1"/>
                </a:solidFill>
                <a:latin typeface="Arial" charset="0"/>
              </a:defRPr>
            </a:lvl6pPr>
            <a:lvl7pPr marL="2971800" indent="-228600" defTabSz="801688" eaLnBrk="0" fontAlgn="base" hangingPunct="0">
              <a:spcBef>
                <a:spcPct val="0"/>
              </a:spcBef>
              <a:spcAft>
                <a:spcPct val="0"/>
              </a:spcAft>
              <a:defRPr>
                <a:solidFill>
                  <a:schemeClr val="tx1"/>
                </a:solidFill>
                <a:latin typeface="Arial" charset="0"/>
              </a:defRPr>
            </a:lvl7pPr>
            <a:lvl8pPr marL="3429000" indent="-228600" defTabSz="801688" eaLnBrk="0" fontAlgn="base" hangingPunct="0">
              <a:spcBef>
                <a:spcPct val="0"/>
              </a:spcBef>
              <a:spcAft>
                <a:spcPct val="0"/>
              </a:spcAft>
              <a:defRPr>
                <a:solidFill>
                  <a:schemeClr val="tx1"/>
                </a:solidFill>
                <a:latin typeface="Arial" charset="0"/>
              </a:defRPr>
            </a:lvl8pPr>
            <a:lvl9pPr marL="3886200" indent="-228600" defTabSz="801688" eaLnBrk="0" fontAlgn="base" hangingPunct="0">
              <a:spcBef>
                <a:spcPct val="0"/>
              </a:spcBef>
              <a:spcAft>
                <a:spcPct val="0"/>
              </a:spcAft>
              <a:defRPr>
                <a:solidFill>
                  <a:schemeClr val="tx1"/>
                </a:solidFill>
                <a:latin typeface="Arial" charset="0"/>
              </a:defRPr>
            </a:lvl9pPr>
          </a:lstStyle>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Profesinė </a:t>
            </a:r>
            <a:r>
              <a:rPr lang="lt-LT" altLang="lt-LT"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karo </a:t>
            </a: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tarnyba (PKT)</a:t>
            </a:r>
          </a:p>
          <a:p>
            <a:pPr eaLnBrk="1" hangingPunct="1"/>
            <a:endParaRPr lang="lt-LT" altLang="lt-LT" sz="1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Nuolatinė privalomoji pradinė karo tarnyba (NPPKT)</a:t>
            </a:r>
          </a:p>
          <a:p>
            <a:pPr eaLnBrk="1" hangingPunct="1"/>
            <a:endParaRPr lang="en-US" altLang="lt-LT" sz="1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Kario savanorio tarnyba (KASP)</a:t>
            </a:r>
          </a:p>
          <a:p>
            <a:pPr eaLnBrk="1" hangingPunct="1"/>
            <a:endParaRPr lang="lt-LT" altLang="lt-LT" sz="1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hangingPunct="1">
              <a:buFont typeface="Arial" panose="020B0604020202020204" pitchFamily="34" charset="0"/>
              <a:buChar char="•"/>
            </a:pPr>
            <a:r>
              <a:rPr lang="lt-LT" altLang="lt-LT"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Jaunesniųjų karininkų </a:t>
            </a: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vadų</a:t>
            </a:r>
            <a:r>
              <a:rPr lang="en-US"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mokymai (JKVM)</a:t>
            </a:r>
            <a:endParaRPr lang="lt-LT" altLang="lt-LT" sz="2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5603" name="Rectangle 3"/>
          <p:cNvSpPr>
            <a:spLocks noChangeArrowheads="1"/>
          </p:cNvSpPr>
          <p:nvPr/>
        </p:nvSpPr>
        <p:spPr bwMode="auto">
          <a:xfrm>
            <a:off x="1547664" y="477969"/>
            <a:ext cx="5760640" cy="51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defRPr>
                <a:solidFill>
                  <a:schemeClr val="tx1"/>
                </a:solidFill>
                <a:latin typeface="Arial" charset="0"/>
              </a:defRPr>
            </a:lvl1pPr>
            <a:lvl2pPr marL="742950" indent="-285750" defTabSz="873125" eaLnBrk="0" hangingPunct="0">
              <a:defRPr>
                <a:solidFill>
                  <a:schemeClr val="tx1"/>
                </a:solidFill>
                <a:latin typeface="Arial" charset="0"/>
              </a:defRPr>
            </a:lvl2pPr>
            <a:lvl3pPr marL="1143000" indent="-228600" defTabSz="873125" eaLnBrk="0" hangingPunct="0">
              <a:defRPr>
                <a:solidFill>
                  <a:schemeClr val="tx1"/>
                </a:solidFill>
                <a:latin typeface="Arial" charset="0"/>
              </a:defRPr>
            </a:lvl3pPr>
            <a:lvl4pPr marL="1600200" indent="-228600" defTabSz="873125" eaLnBrk="0" hangingPunct="0">
              <a:defRPr>
                <a:solidFill>
                  <a:schemeClr val="tx1"/>
                </a:solidFill>
                <a:latin typeface="Arial" charset="0"/>
              </a:defRPr>
            </a:lvl4pPr>
            <a:lvl5pPr marL="2057400" indent="-228600" defTabSz="873125" eaLnBrk="0" hangingPunct="0">
              <a:defRPr>
                <a:solidFill>
                  <a:schemeClr val="tx1"/>
                </a:solidFill>
                <a:latin typeface="Arial" charset="0"/>
              </a:defRPr>
            </a:lvl5pPr>
            <a:lvl6pPr marL="2514600" indent="-228600" defTabSz="873125" eaLnBrk="0" fontAlgn="base" hangingPunct="0">
              <a:spcBef>
                <a:spcPct val="0"/>
              </a:spcBef>
              <a:spcAft>
                <a:spcPct val="0"/>
              </a:spcAft>
              <a:defRPr>
                <a:solidFill>
                  <a:schemeClr val="tx1"/>
                </a:solidFill>
                <a:latin typeface="Arial" charset="0"/>
              </a:defRPr>
            </a:lvl6pPr>
            <a:lvl7pPr marL="2971800" indent="-228600" defTabSz="873125" eaLnBrk="0" fontAlgn="base" hangingPunct="0">
              <a:spcBef>
                <a:spcPct val="0"/>
              </a:spcBef>
              <a:spcAft>
                <a:spcPct val="0"/>
              </a:spcAft>
              <a:defRPr>
                <a:solidFill>
                  <a:schemeClr val="tx1"/>
                </a:solidFill>
                <a:latin typeface="Arial" charset="0"/>
              </a:defRPr>
            </a:lvl7pPr>
            <a:lvl8pPr marL="3429000" indent="-228600" defTabSz="873125" eaLnBrk="0" fontAlgn="base" hangingPunct="0">
              <a:spcBef>
                <a:spcPct val="0"/>
              </a:spcBef>
              <a:spcAft>
                <a:spcPct val="0"/>
              </a:spcAft>
              <a:defRPr>
                <a:solidFill>
                  <a:schemeClr val="tx1"/>
                </a:solidFill>
                <a:latin typeface="Arial" charset="0"/>
              </a:defRPr>
            </a:lvl8pPr>
            <a:lvl9pPr marL="3886200" indent="-228600" defTabSz="873125" eaLnBrk="0" fontAlgn="base" hangingPunct="0">
              <a:spcBef>
                <a:spcPct val="0"/>
              </a:spcBef>
              <a:spcAft>
                <a:spcPct val="0"/>
              </a:spcAft>
              <a:defRPr>
                <a:solidFill>
                  <a:schemeClr val="tx1"/>
                </a:solidFill>
                <a:latin typeface="Arial" charset="0"/>
              </a:defRPr>
            </a:lvl9pPr>
          </a:lstStyle>
          <a:p>
            <a:pPr eaLnBrk="1" hangingPunct="1"/>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TARNYBOS BŪDAI  </a:t>
            </a:r>
          </a:p>
        </p:txBody>
      </p:sp>
      <p:pic>
        <p:nvPicPr>
          <p:cNvPr id="6146" name="Picture 2" descr="C:\Users\liudvikas.jaskunas\Desktop\Reikalai\LK pristatymai\2016-08 pakeitimai\blank slides\L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648" y="174577"/>
            <a:ext cx="1256631" cy="136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849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843808" y="188640"/>
            <a:ext cx="6191596" cy="1143000"/>
          </a:xfrm>
        </p:spPr>
        <p:txBody>
          <a:bodyPr>
            <a:normAutofit/>
          </a:bodyPr>
          <a:lstStyle/>
          <a:p>
            <a:pPr algn="l" eaLnBrk="1" hangingPunct="1"/>
            <a:r>
              <a:rPr lang="lt-LT" alt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LR KONSTITUCIJA</a:t>
            </a:r>
            <a:endParaRPr lang="lt-LT" altLang="lt-LT" sz="24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179512" y="1844824"/>
            <a:ext cx="4967449" cy="4752528"/>
          </a:xfrm>
        </p:spPr>
        <p:txBody>
          <a:bodyPr>
            <a:noAutofit/>
          </a:bodyPr>
          <a:lstStyle/>
          <a:p>
            <a:pPr marL="0" indent="0">
              <a:lnSpc>
                <a:spcPct val="90000"/>
              </a:lnSpc>
              <a:buNone/>
            </a:pPr>
            <a:r>
              <a:rPr lang="lt-LT" sz="2400" b="1" dirty="0">
                <a:latin typeface="Arial" panose="020B0604020202020204" pitchFamily="34" charset="0"/>
                <a:cs typeface="Arial" panose="020B0604020202020204" pitchFamily="34" charset="0"/>
              </a:rPr>
              <a:t>139 straipsnis</a:t>
            </a:r>
            <a:br>
              <a:rPr lang="lt-LT" sz="2400" b="1" dirty="0">
                <a:latin typeface="Arial" panose="020B0604020202020204" pitchFamily="34" charset="0"/>
                <a:cs typeface="Arial" panose="020B0604020202020204" pitchFamily="34" charset="0"/>
              </a:rPr>
            </a:br>
            <a:r>
              <a:rPr lang="lt-LT" sz="2400" dirty="0">
                <a:latin typeface="Arial" panose="020B0604020202020204" pitchFamily="34" charset="0"/>
                <a:cs typeface="Arial" panose="020B0604020202020204" pitchFamily="34" charset="0"/>
              </a:rPr>
              <a:t>Lietuvos valstybės gynimas nuo užsienio ginkluoto užpuolimo </a:t>
            </a:r>
            <a:r>
              <a:rPr lang="lt-LT" sz="2400" dirty="0" smtClean="0">
                <a:latin typeface="Arial" panose="020B0604020202020204" pitchFamily="34" charset="0"/>
                <a:cs typeface="Arial" panose="020B0604020202020204" pitchFamily="34" charset="0"/>
              </a:rPr>
              <a:t>–kiekvieno LR piliečio </a:t>
            </a:r>
            <a:r>
              <a:rPr lang="lt-LT" sz="2400" dirty="0">
                <a:latin typeface="Arial" panose="020B0604020202020204" pitchFamily="34" charset="0"/>
                <a:cs typeface="Arial" panose="020B0604020202020204" pitchFamily="34" charset="0"/>
              </a:rPr>
              <a:t>teisė ir pareiga.</a:t>
            </a:r>
            <a:br>
              <a:rPr lang="lt-LT" sz="2400" dirty="0">
                <a:latin typeface="Arial" panose="020B0604020202020204" pitchFamily="34" charset="0"/>
                <a:cs typeface="Arial" panose="020B0604020202020204" pitchFamily="34" charset="0"/>
              </a:rPr>
            </a:br>
            <a:r>
              <a:rPr lang="lt-LT" sz="2400" dirty="0">
                <a:latin typeface="Arial" panose="020B0604020202020204" pitchFamily="34" charset="0"/>
                <a:cs typeface="Arial" panose="020B0604020202020204" pitchFamily="34" charset="0"/>
              </a:rPr>
              <a:t>Įstatymo nustatyta tvarka </a:t>
            </a:r>
            <a:r>
              <a:rPr lang="lt-LT" sz="2400" dirty="0" smtClean="0">
                <a:latin typeface="Arial" panose="020B0604020202020204" pitchFamily="34" charset="0"/>
                <a:cs typeface="Arial" panose="020B0604020202020204" pitchFamily="34" charset="0"/>
              </a:rPr>
              <a:t>LR </a:t>
            </a:r>
            <a:r>
              <a:rPr lang="lt-LT" sz="2400" dirty="0">
                <a:latin typeface="Arial" panose="020B0604020202020204" pitchFamily="34" charset="0"/>
                <a:cs typeface="Arial" panose="020B0604020202020204" pitchFamily="34" charset="0"/>
              </a:rPr>
              <a:t>piliečiai privalo atlikti karo ar alternatyviąją krašto apsaugos tarnybą.</a:t>
            </a:r>
            <a:endParaRPr lang="lt-LT" altLang="lt-LT" sz="2000" dirty="0" smtClean="0">
              <a:latin typeface="Arial" panose="020B0604020202020204" pitchFamily="34" charset="0"/>
              <a:cs typeface="Arial" panose="020B0604020202020204" pitchFamily="34" charset="0"/>
            </a:endParaRPr>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4"/>
          <a:stretch>
            <a:fillRect/>
          </a:stretch>
        </p:blipFill>
        <p:spPr>
          <a:xfrm>
            <a:off x="4468848" y="3645024"/>
            <a:ext cx="4566556" cy="3042468"/>
          </a:xfrm>
          <a:prstGeom prst="rect">
            <a:avLst/>
          </a:prstGeom>
        </p:spPr>
      </p:pic>
    </p:spTree>
    <p:extLst>
      <p:ext uri="{BB962C8B-B14F-4D97-AF65-F5344CB8AC3E}">
        <p14:creationId xmlns:p14="http://schemas.microsoft.com/office/powerpoint/2010/main" val="40210015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691679" y="188640"/>
            <a:ext cx="7343725" cy="1143000"/>
          </a:xfrm>
        </p:spPr>
        <p:txBody>
          <a:bodyPr>
            <a:normAutofit/>
          </a:bodyPr>
          <a:lstStyle/>
          <a:p>
            <a:pPr algn="l" eaLnBrk="1" hangingPunct="1"/>
            <a:r>
              <a:rPr lang="lt-LT" alt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PROFESINĖ KARO TARNYBA (PKT)</a:t>
            </a:r>
            <a:endParaRPr lang="lt-LT" altLang="lt-LT" sz="24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179512" y="1844824"/>
            <a:ext cx="4967449" cy="4752528"/>
          </a:xfrm>
        </p:spPr>
        <p:txBody>
          <a:bodyPr>
            <a:noAutofit/>
          </a:bodyPr>
          <a:lstStyle/>
          <a:p>
            <a:pPr marL="0" indent="0" eaLnBrk="1" hangingPunct="1">
              <a:lnSpc>
                <a:spcPct val="90000"/>
              </a:lnSpc>
              <a:buNone/>
            </a:pPr>
            <a:r>
              <a:rPr lang="lt-LT" altLang="lt-LT" sz="2200" b="1" dirty="0" smtClean="0">
                <a:latin typeface="Arial" panose="020B0604020202020204" pitchFamily="34" charset="0"/>
                <a:cs typeface="Arial" panose="020B0604020202020204" pitchFamily="34" charset="0"/>
              </a:rPr>
              <a:t>PKT </a:t>
            </a:r>
            <a:r>
              <a:rPr lang="lt-LT" altLang="lt-LT" sz="2200" dirty="0" smtClean="0">
                <a:latin typeface="Arial" panose="020B0604020202020204" pitchFamily="34" charset="0"/>
                <a:cs typeface="Arial" panose="020B0604020202020204" pitchFamily="34" charset="0"/>
              </a:rPr>
              <a:t>– tai nuolatinė karo tarnyba, savanoriškai atliekama pagal profesinės karo tarnybos sutartį.</a:t>
            </a:r>
          </a:p>
          <a:p>
            <a:pPr marL="0" indent="0" eaLnBrk="1" hangingPunct="1">
              <a:lnSpc>
                <a:spcPct val="90000"/>
              </a:lnSpc>
              <a:buNone/>
            </a:pPr>
            <a:r>
              <a:rPr lang="lt-LT" altLang="lt-LT" sz="2200" dirty="0" smtClean="0">
                <a:latin typeface="Arial" panose="020B0604020202020204" pitchFamily="34" charset="0"/>
                <a:cs typeface="Arial" panose="020B0604020202020204" pitchFamily="34" charset="0"/>
              </a:rPr>
              <a:t>Sutarties trukmė – nuo 2 iki 5 metų.</a:t>
            </a:r>
          </a:p>
          <a:p>
            <a:pPr marL="0" indent="0" eaLnBrk="1" hangingPunct="1">
              <a:lnSpc>
                <a:spcPct val="90000"/>
              </a:lnSpc>
              <a:buNone/>
            </a:pPr>
            <a:endParaRPr lang="lt-LT" altLang="lt-LT" sz="1400" dirty="0" smtClean="0">
              <a:latin typeface="Arial" panose="020B0604020202020204" pitchFamily="34" charset="0"/>
              <a:cs typeface="Arial" panose="020B0604020202020204" pitchFamily="34" charset="0"/>
            </a:endParaRPr>
          </a:p>
          <a:p>
            <a:pPr marL="0" indent="0" eaLnBrk="1" hangingPunct="1">
              <a:lnSpc>
                <a:spcPct val="90000"/>
              </a:lnSpc>
              <a:buNone/>
            </a:pPr>
            <a:r>
              <a:rPr lang="lt-LT" altLang="lt-LT" sz="2200" b="1" dirty="0" smtClean="0">
                <a:latin typeface="Arial" panose="020B0604020202020204" pitchFamily="34" charset="0"/>
                <a:cs typeface="Arial" panose="020B0604020202020204" pitchFamily="34" charset="0"/>
              </a:rPr>
              <a:t>REIKALAVIMAI KANDIDATAMS:</a:t>
            </a:r>
          </a:p>
          <a:p>
            <a:pPr eaLnBrk="1" hangingPunct="1">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Maksimalus kandidato amžius priklauso nuo karinio laipsnio arba specialybės (18-38/</a:t>
            </a:r>
            <a:r>
              <a:rPr lang="en-US" altLang="lt-LT" sz="2000" dirty="0" smtClean="0">
                <a:latin typeface="Arial" panose="020B0604020202020204" pitchFamily="34" charset="0"/>
                <a:cs typeface="Arial" panose="020B0604020202020204" pitchFamily="34" charset="0"/>
              </a:rPr>
              <a:t>60</a:t>
            </a:r>
            <a:r>
              <a:rPr lang="lt-LT" altLang="lt-LT" sz="2000" dirty="0" smtClean="0">
                <a:latin typeface="Arial" panose="020B0604020202020204" pitchFamily="34" charset="0"/>
                <a:cs typeface="Arial" panose="020B0604020202020204" pitchFamily="34" charset="0"/>
              </a:rPr>
              <a:t> m.)</a:t>
            </a:r>
          </a:p>
          <a:p>
            <a:pPr eaLnBrk="1" hangingPunct="1">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Pagrindinis karinis </a:t>
            </a:r>
            <a:r>
              <a:rPr lang="lt-LT" altLang="lt-LT" sz="2000" dirty="0" err="1" smtClean="0">
                <a:latin typeface="Arial" panose="020B0604020202020204" pitchFamily="34" charset="0"/>
                <a:cs typeface="Arial" panose="020B0604020202020204" pitchFamily="34" charset="0"/>
              </a:rPr>
              <a:t>parengtumas</a:t>
            </a:r>
            <a:r>
              <a:rPr lang="lt-LT" altLang="lt-LT" sz="2000" dirty="0" smtClean="0">
                <a:latin typeface="Arial" panose="020B0604020202020204" pitchFamily="34" charset="0"/>
                <a:cs typeface="Arial" panose="020B0604020202020204" pitchFamily="34" charset="0"/>
              </a:rPr>
              <a:t> (išskyrus specialistus)</a:t>
            </a:r>
          </a:p>
          <a:p>
            <a:pPr eaLnBrk="1" hangingPunct="1">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Sveikatos ir fizinio pasirengimo reikalavimai</a:t>
            </a:r>
          </a:p>
          <a:p>
            <a:pPr>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Neatlikę </a:t>
            </a:r>
            <a:r>
              <a:rPr lang="lt-LT" altLang="lt-LT" sz="2000" dirty="0">
                <a:latin typeface="Arial" panose="020B0604020202020204" pitchFamily="34" charset="0"/>
                <a:cs typeface="Arial" panose="020B0604020202020204" pitchFamily="34" charset="0"/>
              </a:rPr>
              <a:t>laisvės atėmimo bausmės, neturintys galiojančio teistumo </a:t>
            </a:r>
            <a:r>
              <a:rPr lang="lt-LT" altLang="lt-LT" sz="2000" dirty="0" smtClean="0">
                <a:latin typeface="Arial" panose="020B0604020202020204" pitchFamily="34" charset="0"/>
                <a:cs typeface="Arial" panose="020B0604020202020204" pitchFamily="34" charset="0"/>
              </a:rPr>
              <a:t>ir galintys gauti RN/S/VS</a:t>
            </a:r>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9410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527565" y="197768"/>
            <a:ext cx="7629333" cy="1143000"/>
          </a:xfrm>
        </p:spPr>
        <p:txBody>
          <a:bodyPr>
            <a:normAutofit/>
          </a:bodyPr>
          <a:lstStyle/>
          <a:p>
            <a:pPr algn="l" eaLnBrk="1" hangingPunct="1"/>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 RINKTIS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Ę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KARO TARNYB</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Ą? (PKT)</a:t>
            </a:r>
            <a:endParaRPr lang="lt-LT" altLang="lt-LT"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457200" y="1600200"/>
            <a:ext cx="4038600" cy="5257800"/>
          </a:xfrm>
        </p:spPr>
        <p:txBody>
          <a:bodyPr/>
          <a:lstStyle/>
          <a:p>
            <a:pPr eaLnBrk="1" hangingPunct="1">
              <a:lnSpc>
                <a:spcPct val="90000"/>
              </a:lnSpc>
            </a:pPr>
            <a:endParaRPr lang="lt-LT" altLang="lt-LT" sz="1800" dirty="0" smtClean="0"/>
          </a:p>
          <a:p>
            <a:pPr eaLnBrk="1" hangingPunct="1">
              <a:lnSpc>
                <a:spcPct val="90000"/>
              </a:lnSpc>
              <a:buFontTx/>
              <a:buNone/>
            </a:pPr>
            <a:endParaRPr lang="lt-LT" altLang="lt-LT" sz="1800" dirty="0" smtClean="0"/>
          </a:p>
          <a:p>
            <a:pPr eaLnBrk="1" hangingPunct="1">
              <a:lnSpc>
                <a:spcPct val="90000"/>
              </a:lnSpc>
            </a:pPr>
            <a:endParaRPr lang="lt-LT" altLang="lt-LT" sz="2000" dirty="0" smtClean="0"/>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sp>
        <p:nvSpPr>
          <p:cNvPr id="8" name="Stačiakampis 7"/>
          <p:cNvSpPr/>
          <p:nvPr/>
        </p:nvSpPr>
        <p:spPr>
          <a:xfrm>
            <a:off x="685800" y="1592982"/>
            <a:ext cx="4209728" cy="4616648"/>
          </a:xfrm>
          <a:prstGeom prst="rect">
            <a:avLst/>
          </a:prstGeom>
        </p:spPr>
        <p:txBody>
          <a:bodyPr wrap="square">
            <a:spAutoFit/>
          </a:bodyPr>
          <a:lstStyle/>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Prestižas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Karjeros galimybės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Mokymosi galimybės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Darbo užmokestis (nuo </a:t>
            </a:r>
            <a:r>
              <a:rPr lang="en-US" sz="2800" dirty="0" smtClean="0">
                <a:latin typeface="Arial" panose="020B0604020202020204" pitchFamily="34" charset="0"/>
                <a:cs typeface="Arial" panose="020B0604020202020204" pitchFamily="34" charset="0"/>
              </a:rPr>
              <a:t>9</a:t>
            </a:r>
            <a:r>
              <a:rPr lang="lt-LT" sz="2800" dirty="0" smtClean="0">
                <a:latin typeface="Arial" panose="020B0604020202020204" pitchFamily="34" charset="0"/>
                <a:cs typeface="Arial" panose="020B0604020202020204" pitchFamily="34" charset="0"/>
              </a:rPr>
              <a:t>00 EUR) ir išmokos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Socialinės garantijos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Tarptautinės misijos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3968134"/>
            <a:ext cx="3838102" cy="2586853"/>
          </a:xfrm>
          <a:prstGeom prst="rect">
            <a:avLst/>
          </a:prstGeom>
        </p:spPr>
      </p:pic>
      <p:pic>
        <p:nvPicPr>
          <p:cNvPr id="10"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8064" y="1274800"/>
            <a:ext cx="3838102" cy="2559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7630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cmpd="sng">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as" ma:contentTypeID="0x0101007C52349A8172E44F98FCA4C007AE7FB3" ma:contentTypeVersion="1" ma:contentTypeDescription="Kurkite naują dokumentą." ma:contentTypeScope="" ma:versionID="f438ce50edc89c0f88f99229ab01bf34">
  <xsd:schema xmlns:xsd="http://www.w3.org/2001/XMLSchema" xmlns:xs="http://www.w3.org/2001/XMLSchema" xmlns:p="http://schemas.microsoft.com/office/2006/metadata/properties" targetNamespace="http://schemas.microsoft.com/office/2006/metadata/properties" ma:root="true" ma:fieldsID="4af543eab5065ea734241d4348c710b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6574DE-B988-4E43-B4A6-2B4C78AD54DD}">
  <ds:schemaRef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purl.org/dc/term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E8F25D11-86ED-4477-9606-2D4938977447}">
  <ds:schemaRefs>
    <ds:schemaRef ds:uri="http://schemas.microsoft.com/sharepoint/v3/contenttype/forms"/>
  </ds:schemaRefs>
</ds:datastoreItem>
</file>

<file path=customXml/itemProps3.xml><?xml version="1.0" encoding="utf-8"?>
<ds:datastoreItem xmlns:ds="http://schemas.openxmlformats.org/officeDocument/2006/customXml" ds:itemID="{BF5BD8B0-E8E8-49AD-AC40-B9C61B0A14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8675</TotalTime>
  <Words>2398</Words>
  <Application>Microsoft Office PowerPoint</Application>
  <PresentationFormat>On-screen Show (4:3)</PresentationFormat>
  <Paragraphs>366</Paragraphs>
  <Slides>28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Impact</vt:lpstr>
      <vt:lpstr>Times New Roman</vt:lpstr>
      <vt:lpstr>Wingdings</vt:lpstr>
      <vt:lpstr>Office tema</vt:lpstr>
      <vt:lpstr>PowerPoint Presentation</vt:lpstr>
      <vt:lpstr>KRAŠTO APSAUGOS SISTEMA</vt:lpstr>
      <vt:lpstr>LIETUVOS KARIUOMENĖ</vt:lpstr>
      <vt:lpstr>LIETUVOS KARIUOMENĖS VERTYBĖS</vt:lpstr>
      <vt:lpstr>LIETUVOS KARIUOMENĖS LAIPSNIAI</vt:lpstr>
      <vt:lpstr>PowerPoint Presentation</vt:lpstr>
      <vt:lpstr>LR KONSTITUCIJA</vt:lpstr>
      <vt:lpstr>PROFESINĖ KARO TARNYBA (PKT)</vt:lpstr>
      <vt:lpstr>KODĖL VERTA RINKTIS                             PROFESINĘ KARO TARNYBĄ? (PKT)</vt:lpstr>
      <vt:lpstr>KODĖL VERTA RINKTIS                             PROFESINĘ KARO TARNYBĄ? (PKT)</vt:lpstr>
      <vt:lpstr>NUOLATINĖ PRIVALOMOJI PRADINĖ KARO TARYBA (NPPKT)</vt:lpstr>
      <vt:lpstr>PowerPoint Presentation</vt:lpstr>
      <vt:lpstr>NPPKT savo noru – tai galimybė susiplanuoti savo ateitį! </vt:lpstr>
      <vt:lpstr>PowerPoint Presentation</vt:lpstr>
      <vt:lpstr>PowerPoint Presentation</vt:lpstr>
      <vt:lpstr>PowerPoint Presentation</vt:lpstr>
      <vt:lpstr>PowerPoint Presentation</vt:lpstr>
      <vt:lpstr>KRAŠTO APSAUGOS SAVANORIŲ PAJĖGOS</vt:lpstr>
      <vt:lpstr>Kodėl verta tapti kariu savanoriu? </vt:lpstr>
      <vt:lpstr>JAUNESNIŲJŲ KARININKŲ VADŲ MOKYMAI (JKVM)</vt:lpstr>
      <vt:lpstr>Kodėl verta rinktis jaunesniųjų     karininkų vadų mokymus?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Liudvikas Jaškūnas</dc:creator>
  <cp:lastModifiedBy>Salomėja Bitlieriutė</cp:lastModifiedBy>
  <cp:revision>396</cp:revision>
  <cp:lastPrinted>2020-10-21T10:12:30Z</cp:lastPrinted>
  <dcterms:created xsi:type="dcterms:W3CDTF">2013-12-03T11:36:18Z</dcterms:created>
  <dcterms:modified xsi:type="dcterms:W3CDTF">2020-10-29T07:58:40Z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0x0101007C52349A8172E44F98FCA4C007AE7FB3</vt:lpwstr>
  </property>
</Properties>
</file>