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4" r:id="rId5"/>
  </p:sldMasterIdLst>
  <p:notesMasterIdLst>
    <p:notesMasterId r:id="rId54"/>
  </p:notesMasterIdLst>
  <p:handoutMasterIdLst>
    <p:handoutMasterId r:id="rId55"/>
  </p:handoutMasterIdLst>
  <p:sldIdLst>
    <p:sldId id="360" r:id="rId6"/>
    <p:sldId id="361" r:id="rId7"/>
    <p:sldId id="362" r:id="rId8"/>
    <p:sldId id="373" r:id="rId9"/>
    <p:sldId id="377" r:id="rId10"/>
    <p:sldId id="386" r:id="rId11"/>
    <p:sldId id="378" r:id="rId12"/>
    <p:sldId id="385" r:id="rId13"/>
    <p:sldId id="340" r:id="rId14"/>
    <p:sldId id="338" r:id="rId15"/>
    <p:sldId id="353" r:id="rId16"/>
    <p:sldId id="381" r:id="rId17"/>
    <p:sldId id="388" r:id="rId18"/>
    <p:sldId id="339" r:id="rId19"/>
    <p:sldId id="341" r:id="rId20"/>
    <p:sldId id="342" r:id="rId21"/>
    <p:sldId id="312" r:id="rId22"/>
    <p:sldId id="343" r:id="rId23"/>
    <p:sldId id="344" r:id="rId24"/>
    <p:sldId id="387" r:id="rId25"/>
    <p:sldId id="383" r:id="rId26"/>
    <p:sldId id="382" r:id="rId27"/>
    <p:sldId id="372" r:id="rId28"/>
    <p:sldId id="317" r:id="rId29"/>
    <p:sldId id="363" r:id="rId30"/>
    <p:sldId id="375" r:id="rId31"/>
    <p:sldId id="389" r:id="rId32"/>
    <p:sldId id="346" r:id="rId33"/>
    <p:sldId id="384" r:id="rId34"/>
    <p:sldId id="318" r:id="rId35"/>
    <p:sldId id="370" r:id="rId36"/>
    <p:sldId id="329" r:id="rId37"/>
    <p:sldId id="350" r:id="rId38"/>
    <p:sldId id="364" r:id="rId39"/>
    <p:sldId id="367" r:id="rId40"/>
    <p:sldId id="351" r:id="rId41"/>
    <p:sldId id="352" r:id="rId42"/>
    <p:sldId id="319" r:id="rId43"/>
    <p:sldId id="330" r:id="rId44"/>
    <p:sldId id="320" r:id="rId45"/>
    <p:sldId id="331" r:id="rId46"/>
    <p:sldId id="333" r:id="rId47"/>
    <p:sldId id="321" r:id="rId48"/>
    <p:sldId id="368" r:id="rId49"/>
    <p:sldId id="323" r:id="rId50"/>
    <p:sldId id="358" r:id="rId51"/>
    <p:sldId id="379" r:id="rId52"/>
    <p:sldId id="359" r:id="rId53"/>
  </p:sldIdLst>
  <p:sldSz cx="9144000" cy="6858000" type="screen4x3"/>
  <p:notesSz cx="9144000" cy="6858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0000"/>
    <a:srgbClr val="B00000"/>
    <a:srgbClr val="D2D9E4"/>
    <a:srgbClr val="C3CCDB"/>
    <a:srgbClr val="D6DCE6"/>
    <a:srgbClr val="A6B5CA"/>
    <a:srgbClr val="000000"/>
    <a:srgbClr val="F4F4EC"/>
    <a:srgbClr val="777777"/>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86191" autoAdjust="0"/>
  </p:normalViewPr>
  <p:slideViewPr>
    <p:cSldViewPr>
      <p:cViewPr varScale="1">
        <p:scale>
          <a:sx n="79" d="100"/>
          <a:sy n="79" d="100"/>
        </p:scale>
        <p:origin x="1332" y="84"/>
      </p:cViewPr>
      <p:guideLst>
        <p:guide orient="horz" pos="2160"/>
        <p:guide pos="2880"/>
      </p:guideLst>
    </p:cSldViewPr>
  </p:slideViewPr>
  <p:outlineViewPr>
    <p:cViewPr>
      <p:scale>
        <a:sx n="33" d="100"/>
        <a:sy n="33" d="100"/>
      </p:scale>
      <p:origin x="0" y="12096"/>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25827CAA-077C-429A-8E0A-CED41787E220}" type="datetimeFigureOut">
              <a:rPr lang="lt-LT" smtClean="0"/>
              <a:pPr/>
              <a:t>2018-08-24</a:t>
            </a:fld>
            <a:endParaRPr lang="lt-LT"/>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lt-LT"/>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8CDB17A4-4477-4959-B460-5D567CDDD67A}" type="slidenum">
              <a:rPr lang="lt-LT" smtClean="0"/>
              <a:pPr/>
              <a:t>‹#›</a:t>
            </a:fld>
            <a:endParaRPr lang="lt-LT"/>
          </a:p>
        </p:txBody>
      </p:sp>
    </p:spTree>
    <p:extLst>
      <p:ext uri="{BB962C8B-B14F-4D97-AF65-F5344CB8AC3E}">
        <p14:creationId xmlns:p14="http://schemas.microsoft.com/office/powerpoint/2010/main" val="23380078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55E1B990-A61D-4CD4-BBAF-29B3644FB749}" type="datetimeFigureOut">
              <a:rPr lang="lt-LT" smtClean="0"/>
              <a:pPr/>
              <a:t>2018-08-24</a:t>
            </a:fld>
            <a:endParaRPr lang="lt-LT"/>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DC1A1D8B-2574-417B-B088-A73E0D3FF2DC}" type="slidenum">
              <a:rPr lang="lt-LT" smtClean="0"/>
              <a:pPr/>
              <a:t>‹#›</a:t>
            </a:fld>
            <a:endParaRPr lang="lt-LT"/>
          </a:p>
        </p:txBody>
      </p:sp>
    </p:spTree>
    <p:extLst>
      <p:ext uri="{BB962C8B-B14F-4D97-AF65-F5344CB8AC3E}">
        <p14:creationId xmlns:p14="http://schemas.microsoft.com/office/powerpoint/2010/main" val="1693479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lietuvoskariuomene.lt/kariuomene/lt/kariuomenes_struktura/karines_oro_pajegos/struktura_314/lietuvos_kariuomenes_kariniu_oro_pajegu_ginkluotes_ir_technikos_remonto_depas/ginkluotes_ir_technikos_aptarnavimas_bei_remontas.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lietuvoskariuomene.lt/lt/kariuomenes_struktura/karines_juru_pajegos/padaliniai_344/mokymo_centras/kariniu_juru_pajegu_jaunesniuju_karininku_vadu_mokymai.html?pbck"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kariuomene.kam.lt/kariuomene/lt/kariuomenes_struktura/karines_juru_pajegos/padaliniai_344/juru_gelbejimo_koordinavimo_centras/tersimo_incidentu_likvidavimas" TargetMode="External"/><Relationship Id="rId4" Type="http://schemas.openxmlformats.org/officeDocument/2006/relationships/hyperlink" Target="http://kariuomene.kam.lt/kariuomene/lt/kariuomenes_struktura/karines_juru_pajegos/padaliniai_344/juru_gelbejimo_koordinavimo_centras/paieska_ir_gelbejima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b="1" dirty="0" smtClean="0"/>
              <a:t>Lietuvos Respublikos</a:t>
            </a:r>
            <a:r>
              <a:rPr lang="lt-LT" sz="1000" b="1" baseline="0" dirty="0" smtClean="0"/>
              <a:t> Prezidentas – šiuo metu Dalia Grybauskaitė.</a:t>
            </a:r>
          </a:p>
          <a:p>
            <a:r>
              <a:rPr lang="lt-LT" sz="1000" dirty="0" smtClean="0">
                <a:effectLst/>
              </a:rPr>
              <a:t>Prezidentas yra Vyriausiasis valstybės ginkluotųjų pajėgų vadas. Jis vadovauja Valstybės gynybos tarybai. Suteikia aukščiausius karinius laipsnius.</a:t>
            </a:r>
          </a:p>
          <a:p>
            <a:r>
              <a:rPr lang="lt-LT" sz="1000" dirty="0" smtClean="0">
                <a:effectLst/>
              </a:rPr>
              <a:t>Seimo pritarimu, skiria ir atleidžia kariuomenės vadą ir saugumo tarnybos vadovą</a:t>
            </a:r>
            <a:r>
              <a:rPr lang="lt-LT" sz="1000" baseline="0" dirty="0" smtClean="0">
                <a:effectLst/>
              </a:rPr>
              <a:t> bei vykdo kitas funkcijas.</a:t>
            </a:r>
          </a:p>
          <a:p>
            <a:endParaRPr lang="lt-LT" sz="1000" baseline="0" dirty="0" smtClean="0">
              <a:effectLst/>
            </a:endParaRPr>
          </a:p>
          <a:p>
            <a:r>
              <a:rPr lang="lt-LT" sz="1000" b="1" baseline="0" dirty="0" smtClean="0">
                <a:effectLst/>
              </a:rPr>
              <a:t>Krašto apsaugos ministras. Šiuo metu </a:t>
            </a:r>
            <a:r>
              <a:rPr lang="en-US" sz="1000" b="1" baseline="0" dirty="0" smtClean="0">
                <a:effectLst/>
              </a:rPr>
              <a:t>Raimundas </a:t>
            </a:r>
            <a:r>
              <a:rPr lang="en-US" sz="1000" b="1" baseline="0" dirty="0" err="1" smtClean="0">
                <a:effectLst/>
              </a:rPr>
              <a:t>Karoblis</a:t>
            </a:r>
            <a:r>
              <a:rPr lang="lt-LT" sz="1000" b="1" baseline="0" dirty="0" smtClean="0">
                <a:effectLst/>
              </a:rPr>
              <a:t>.</a:t>
            </a:r>
          </a:p>
          <a:p>
            <a:endParaRPr lang="lt-LT" sz="1000" baseline="0" dirty="0" smtClean="0">
              <a:effectLst/>
            </a:endParaRPr>
          </a:p>
          <a:p>
            <a:r>
              <a:rPr lang="lt-LT" sz="1000" b="1" baseline="0" dirty="0" smtClean="0">
                <a:effectLst/>
              </a:rPr>
              <a:t>Lietuvos kariuomenės vadas. Šiuo metu </a:t>
            </a:r>
            <a:r>
              <a:rPr lang="lt-LT" sz="1000" b="1" dirty="0" smtClean="0"/>
              <a:t>gen. </a:t>
            </a:r>
            <a:r>
              <a:rPr lang="en-US" sz="1000" b="1" dirty="0" err="1" smtClean="0"/>
              <a:t>ltn</a:t>
            </a:r>
            <a:r>
              <a:rPr lang="lt-LT" sz="1000" b="1" dirty="0" smtClean="0"/>
              <a:t>. Jonas Vytautas Žukas</a:t>
            </a:r>
          </a:p>
          <a:p>
            <a:endParaRPr lang="lt-LT" sz="1000" b="1" dirty="0" smtClean="0"/>
          </a:p>
          <a:p>
            <a:r>
              <a:rPr lang="lt-LT" sz="1000" b="1" dirty="0" smtClean="0"/>
              <a:t>Lietuvos karo akademija</a:t>
            </a:r>
            <a:r>
              <a:rPr lang="lt-LT" sz="1000" b="1" baseline="0" dirty="0" smtClean="0"/>
              <a:t> – bus kalbama kitoj skaidrėj.</a:t>
            </a:r>
            <a:endParaRPr lang="lt-LT" sz="1000" b="1" dirty="0" smtClean="0"/>
          </a:p>
          <a:p>
            <a:endParaRPr lang="lt-LT" sz="1000" b="1" dirty="0" smtClean="0"/>
          </a:p>
          <a:p>
            <a:r>
              <a:rPr lang="lt-LT" sz="1000" b="1" dirty="0" smtClean="0"/>
              <a:t>Lietuvos kariuomenės Jungtinis štabas</a:t>
            </a:r>
            <a:r>
              <a:rPr lang="lt-LT" sz="1000" dirty="0" smtClean="0"/>
              <a:t> yra struktūrinis Lietuvos kariuomenės padalinys, pavaldus Lietuvos kariuomenės vadui.</a:t>
            </a:r>
          </a:p>
          <a:p>
            <a:r>
              <a:rPr lang="lt-LT" sz="1000" dirty="0" smtClean="0"/>
              <a:t>Jungtinio štabo paskirtis – užtikrinti veiksmingą operacinį vadovavimą jam pavestoms Lietuvos kariuomenės operacinėms pajėgoms (toliau – operacinės pajėgos) ir efektyvų karinių operacijų įvykdymą.</a:t>
            </a:r>
          </a:p>
          <a:p>
            <a:r>
              <a:rPr lang="lt-LT" sz="1000" b="1" dirty="0" smtClean="0"/>
              <a:t>Jungtinio štabo uždaviniai yra:</a:t>
            </a:r>
          </a:p>
          <a:p>
            <a:pPr marL="171450" indent="-171450">
              <a:buFont typeface="Wingdings" panose="05000000000000000000" pitchFamily="2" charset="2"/>
              <a:buChar char="ü"/>
            </a:pPr>
            <a:r>
              <a:rPr lang="lt-LT" sz="1000" dirty="0" smtClean="0"/>
              <a:t>vadovaujantis strateginės vadovybės sprendimais rengti karinių operacijų planus, vadovauti ir palaikyti karines operacijas Lietuvoje ir užsienyje;</a:t>
            </a:r>
          </a:p>
          <a:p>
            <a:pPr marL="171450" indent="-171450">
              <a:buFont typeface="Wingdings" panose="05000000000000000000" pitchFamily="2" charset="2"/>
              <a:buChar char="ü"/>
            </a:pPr>
            <a:r>
              <a:rPr lang="lt-LT" sz="1000" dirty="0" smtClean="0"/>
              <a:t>vadovaujantis strateginės vadovybės sprendimais planuoti ir vadovauti jungtiniams Lietuvos kariuomenės ir tarptautiniams mokymams;</a:t>
            </a:r>
          </a:p>
          <a:p>
            <a:pPr marL="171450" indent="-171450">
              <a:buFont typeface="Wingdings" panose="05000000000000000000" pitchFamily="2" charset="2"/>
              <a:buChar char="ü"/>
            </a:pPr>
            <a:r>
              <a:rPr lang="lt-LT" sz="1000" dirty="0" smtClean="0"/>
              <a:t>vykdyti Lietuvos kariuomenės pajėgų ir atskirų karinių vienetų veiklos koordinavimą ir kovinės parengties būklės kontrolę;</a:t>
            </a:r>
          </a:p>
          <a:p>
            <a:pPr marL="171450" indent="-171450">
              <a:buFont typeface="Wingdings" panose="05000000000000000000" pitchFamily="2" charset="2"/>
              <a:buChar char="ü"/>
            </a:pPr>
            <a:r>
              <a:rPr lang="lt-LT" sz="1000" dirty="0" smtClean="0"/>
              <a:t>koordinuoti ir kontroliuoti Lietuvos kariuomenės kovinį rengimą; </a:t>
            </a:r>
          </a:p>
          <a:p>
            <a:pPr marL="171450" indent="-171450">
              <a:buFont typeface="Wingdings" panose="05000000000000000000" pitchFamily="2" charset="2"/>
              <a:buChar char="ü"/>
            </a:pPr>
            <a:r>
              <a:rPr lang="lt-LT" sz="1000" dirty="0" smtClean="0"/>
              <a:t>vadovaujantis strateginės vadovybės sprendimais koordinuoti Lietuvos kariuomenės karinių vienetų dalyvavimą karinio bendradarbiavimo programose;</a:t>
            </a:r>
          </a:p>
          <a:p>
            <a:pPr marL="171450" indent="-171450">
              <a:buFont typeface="Wingdings" panose="05000000000000000000" pitchFamily="2" charset="2"/>
              <a:buChar char="ü"/>
            </a:pPr>
            <a:r>
              <a:rPr lang="lt-LT" sz="1000" dirty="0" smtClean="0"/>
              <a:t>rengti Lietuvos kariuomenės jungtinių pajėgų, kariuomenės pajėgų rūšių bei funkcinių sričių doktrinas ir taktikos vadovėlius.</a:t>
            </a:r>
          </a:p>
          <a:p>
            <a:pPr marL="171450" indent="-171450">
              <a:buFont typeface="Wingdings" panose="05000000000000000000" pitchFamily="2" charset="2"/>
              <a:buChar char="ü"/>
            </a:pPr>
            <a:endParaRPr lang="lt-LT" sz="1000" dirty="0" smtClean="0"/>
          </a:p>
          <a:p>
            <a:pPr marL="0" indent="0">
              <a:buFont typeface="Wingdings" panose="05000000000000000000" pitchFamily="2" charset="2"/>
              <a:buNone/>
            </a:pPr>
            <a:r>
              <a:rPr lang="lt-LT" sz="1000" b="1" dirty="0" smtClean="0"/>
              <a:t>Lietuvos didžiojo kunigaikščio Gedimino štabo bataliono pagrindinis uždavinys</a:t>
            </a:r>
            <a:r>
              <a:rPr lang="lt-LT" sz="1000" dirty="0" smtClean="0"/>
              <a:t> - būti pasirengus užtikrinti strateginio lygmens vadaviečių įrengimą ir funkcionavimą nustatytuose operacijų rajonuose. Bataliono kariai taip pat reprezentuoja valstybę ir kariuomenė oficialiuose renginiuose. </a:t>
            </a:r>
          </a:p>
          <a:p>
            <a:pPr marL="0" indent="0">
              <a:buFont typeface="Wingdings" panose="05000000000000000000" pitchFamily="2" charset="2"/>
              <a:buNone/>
            </a:pPr>
            <a:r>
              <a:rPr lang="lt-LT" sz="1000" b="1" dirty="0" smtClean="0"/>
              <a:t>Gedimino štabo batalioną sudaro:</a:t>
            </a:r>
          </a:p>
          <a:p>
            <a:pPr marL="171450" indent="-171450">
              <a:buFont typeface="Wingdings" panose="05000000000000000000" pitchFamily="2" charset="2"/>
              <a:buChar char="ü"/>
            </a:pPr>
            <a:r>
              <a:rPr lang="lt-LT" sz="1000" b="1" dirty="0" smtClean="0"/>
              <a:t>Garbės sargybos kuopą</a:t>
            </a:r>
            <a:r>
              <a:rPr lang="lt-LT" sz="1000" dirty="0" smtClean="0"/>
              <a:t> sudaro aštuoni būriai, per 200 karių. Nuo 2008 m. gruodžio 1 d. kuopoje tarnybą vykdo tik profesinės karo tarnybos kariai. Reprezentuodama Lietuvos valstybę ir kariuomenę, Garbės sargybos kuopa dalyvauja valstybiniuose ir kariniuose ceremonialuose, paraduose Lietuvoje ir už jos ribų, pasitinka aukšto rango Lietuvos Respublikos svečius, dalyvauja kituose protokoliniuose renginiuose. Garbės sargybos kuopa Lietuvoje ir kaimyninėse valstybėse garsėja savo parodomosiomis programomis su ginklais, dar vadinamomis „</a:t>
            </a:r>
            <a:r>
              <a:rPr lang="lt-LT" sz="1000" dirty="0" err="1" smtClean="0"/>
              <a:t>defile</a:t>
            </a:r>
            <a:r>
              <a:rPr lang="lt-LT" sz="1000" dirty="0" smtClean="0"/>
              <a:t>". </a:t>
            </a:r>
          </a:p>
          <a:p>
            <a:pPr marL="171450" indent="-171450">
              <a:buFont typeface="Wingdings" panose="05000000000000000000" pitchFamily="2" charset="2"/>
              <a:buChar char="ü"/>
            </a:pPr>
            <a:r>
              <a:rPr lang="lt-LT" sz="1000" b="1" dirty="0" smtClean="0"/>
              <a:t>Lietuvos kariuomenės orkestras</a:t>
            </a:r>
            <a:r>
              <a:rPr lang="lt-LT" sz="1000" b="0" baseline="0" dirty="0" smtClean="0"/>
              <a:t> </a:t>
            </a:r>
            <a:r>
              <a:rPr lang="lt-LT" sz="1000" dirty="0" smtClean="0"/>
              <a:t>dalyvauja aukščiausio lygio valstybės svečių sutikimo ceremonijose, iškilminguose valstybiniuose ir Lietuvos kariuomenės ritualuose ir šventėse. </a:t>
            </a:r>
          </a:p>
          <a:p>
            <a:pPr marL="171450" indent="-171450">
              <a:buFont typeface="Wingdings" panose="05000000000000000000" pitchFamily="2" charset="2"/>
              <a:buChar char="ü"/>
            </a:pPr>
            <a:r>
              <a:rPr lang="lt-LT" sz="1000" b="1" dirty="0" smtClean="0"/>
              <a:t>Štabo aprūpinimo kuopa</a:t>
            </a:r>
            <a:r>
              <a:rPr lang="lt-LT" sz="1000" dirty="0" smtClean="0"/>
              <a:t> savo pajėgumais užtikrina Garbės sargybos kuopos ir Lietuvos kariuomenės orkestro aprūpinimą transportu ir kitomis priemonėmis. Kuopa aktyviai dalyvauja ir bendruose karių ir civilių organizuojamuose renginiuose, juose taip pat vykdo aprūpinimo funkcijas.</a:t>
            </a:r>
          </a:p>
          <a:p>
            <a:pPr marL="171450" indent="-171450">
              <a:buFont typeface="Wingdings" panose="05000000000000000000" pitchFamily="2" charset="2"/>
              <a:buChar char="ü"/>
            </a:pPr>
            <a:r>
              <a:rPr lang="lt-LT" sz="1000" b="1" dirty="0" smtClean="0"/>
              <a:t>Perdislokuojamasis ryšių ir informacinių sistemų modulis</a:t>
            </a:r>
            <a:r>
              <a:rPr lang="lt-LT" sz="1000" dirty="0" smtClean="0"/>
              <a:t> teikia mobiliąją vadovavimo ir valdymo proceso paramą ryšių ir informacinėmis sistemomis NATO laikinosioms - perdislokuojamoms vadavietėms.</a:t>
            </a:r>
          </a:p>
          <a:p>
            <a:pPr marL="171450" indent="-171450">
              <a:buFont typeface="Wingdings" panose="05000000000000000000" pitchFamily="2" charset="2"/>
              <a:buChar char="ü"/>
            </a:pPr>
            <a:r>
              <a:rPr lang="lt-LT" sz="1000" b="1" i="0" u="none" dirty="0" smtClean="0"/>
              <a:t>Ryšių kuopos </a:t>
            </a:r>
            <a:r>
              <a:rPr lang="lt-LT" sz="1000" dirty="0" smtClean="0"/>
              <a:t>tikslas - išskleisti radijo, radijo </a:t>
            </a:r>
            <a:r>
              <a:rPr lang="lt-LT" sz="1000" dirty="0" err="1" smtClean="0"/>
              <a:t>relinio</a:t>
            </a:r>
            <a:r>
              <a:rPr lang="lt-LT" sz="1000" dirty="0" smtClean="0"/>
              <a:t> ir laidinio ryšio tinklus ir organizuoti palydovinio ryšio kanalus bei užtikrinti palydovinio ryšio kanalų tarptautinėse operacijose nuolatinę </a:t>
            </a:r>
            <a:r>
              <a:rPr lang="lt-LT" sz="1000" dirty="0" err="1" smtClean="0"/>
              <a:t>stebėseną</a:t>
            </a:r>
            <a:r>
              <a:rPr lang="lt-LT" sz="1000" dirty="0" smtClean="0"/>
              <a:t> ir jų atkūrimo koordinavimą. </a:t>
            </a:r>
          </a:p>
          <a:p>
            <a:pPr marL="0" indent="0">
              <a:buFont typeface="Wingdings" panose="05000000000000000000" pitchFamily="2" charset="2"/>
              <a:buNone/>
            </a:pPr>
            <a:endParaRPr lang="lt-LT" sz="1000" dirty="0" smtClean="0"/>
          </a:p>
          <a:p>
            <a:r>
              <a:rPr lang="lt-LT" sz="1000" b="1" dirty="0" smtClean="0"/>
              <a:t>Karo policija</a:t>
            </a:r>
            <a:r>
              <a:rPr lang="lt-LT" sz="1000" dirty="0" smtClean="0"/>
              <a:t> – Lietuvos Respublikos krašto apsaugos sistemoje veikianti karinės teisėsaugos institucija, Lietuvos kariuomenės dalis. </a:t>
            </a:r>
          </a:p>
          <a:p>
            <a:r>
              <a:rPr lang="lt-LT" sz="1000" dirty="0" smtClean="0"/>
              <a:t>Karo policija tiesiogiai pavaldi Kariuomenės vadui.</a:t>
            </a:r>
          </a:p>
          <a:p>
            <a:r>
              <a:rPr lang="lt-LT" sz="1000" b="1" dirty="0" smtClean="0"/>
              <a:t>Pagrindiniai karo policijos uždaviniai</a:t>
            </a:r>
            <a:r>
              <a:rPr lang="lt-LT" sz="1000" dirty="0" smtClean="0"/>
              <a:t> yra nusikaltimų bei kitų teisės pažeidimų prevencija, jų atskleidimas ir tyrimas, tvarkos ir drausmės karinėse teritorijose ir kariuomenėje palaikymas, karinio transporto eismo saugumo priežiūra.</a:t>
            </a:r>
          </a:p>
          <a:p>
            <a:pPr marL="0" indent="0">
              <a:buFont typeface="Wingdings" panose="05000000000000000000" pitchFamily="2" charset="2"/>
              <a:buNone/>
            </a:pPr>
            <a:endParaRPr lang="lt-LT" sz="1000" dirty="0" smtClean="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lt-LT" sz="1000" b="1" dirty="0" smtClean="0"/>
              <a:t>Apie sausumo, oro, jūrų bei specialiųjų operacijų pajėgas kalbėsime vėliau, tai trumpai tik apie Logistikos valdybą</a:t>
            </a:r>
            <a:r>
              <a:rPr lang="lt-LT" sz="1000" b="1" baseline="0" dirty="0" smtClean="0"/>
              <a:t> ir Mokymo doktrinų valdybą.</a:t>
            </a:r>
            <a:endParaRPr lang="lt-LT" sz="1000" b="1" dirty="0" smtClean="0"/>
          </a:p>
          <a:p>
            <a:pPr marL="0" indent="0">
              <a:buFont typeface="Wingdings" panose="05000000000000000000" pitchFamily="2" charset="2"/>
              <a:buNone/>
            </a:pPr>
            <a:endParaRPr lang="lt-LT" sz="1000" dirty="0" smtClean="0"/>
          </a:p>
          <a:p>
            <a:r>
              <a:rPr lang="lt-LT" sz="1000" b="1" dirty="0" smtClean="0"/>
              <a:t>Logistikos valdybos šūkis - </a:t>
            </a:r>
            <a:r>
              <a:rPr lang="lt-LT" sz="1000" b="1" i="1" dirty="0" smtClean="0"/>
              <a:t>Mūsų parama bendriems tikslams pasiekti!</a:t>
            </a:r>
            <a:endParaRPr lang="lt-LT" sz="1000" b="1" dirty="0" smtClean="0"/>
          </a:p>
          <a:p>
            <a:r>
              <a:rPr lang="lt-LT" sz="1000" dirty="0" smtClean="0"/>
              <a:t>Logistikos valdyba yra viena jauniausių Lietuvos kariuomenės šeimos narių. Į dešimtąjį savo gyvavimo laikotarpį įžengusios pajėgos gali drąsiai pasigirti tuo, kad ganėtinai užaugo ir patobulėjo vykdydami savo pagrindinį tikslą - efektyviai rengti ir palaikyti logistinius pajėgumus, kurie užtikrintų Krašto apsaugos sistemos institucijų ir jų padalinių logistinį aprūpinimą ir paramą Lietuvoje ir už jos ribų.</a:t>
            </a:r>
          </a:p>
          <a:p>
            <a:r>
              <a:rPr lang="lt-LT" sz="1000" dirty="0" smtClean="0"/>
              <a:t>Logistika, gal ir nematoma, bet gyvybiškai svarbi. Vienas Logistikos valdybai vadovavusių aukštų karininkų, lygindamas Lietuvos kariuomenę su gyvu organizmu, logistiką prilygino plaučiams - gyvybiškai svarbias funkcijas atliekančiam organui.</a:t>
            </a:r>
          </a:p>
          <a:p>
            <a:r>
              <a:rPr lang="lt-LT" sz="1000" dirty="0" smtClean="0"/>
              <a:t>Logistikos valdybai skiriamos tokios </a:t>
            </a:r>
            <a:r>
              <a:rPr lang="lt-LT" sz="1000" b="1" dirty="0" smtClean="0"/>
              <a:t>užduotys</a:t>
            </a:r>
            <a:r>
              <a:rPr lang="lt-LT" sz="1000" dirty="0" smtClean="0"/>
              <a:t> kaip bendra logistinė parama Lietuvos kariuomenės operacijoms, vykstančioms Lietuvoje ar už jos ribų, lauko paslaugų ar NATO paskirtų karinių vienetų pajėgumų plėtra. Taip pat nepamirštamas tiekimo grandinės "nuo sandėlio iki kario" užtikrinimas, tiekiant prekes ir paslaugas Krašto apsaugos sistemos padaliniams.</a:t>
            </a:r>
          </a:p>
          <a:p>
            <a:endParaRPr lang="lt-LT" sz="1000" dirty="0" smtClean="0"/>
          </a:p>
          <a:p>
            <a:r>
              <a:rPr lang="lt-LT" sz="1000" b="1" dirty="0" smtClean="0"/>
              <a:t>Lietuvos kariuomenės Mokymo ir doktrinų valdyba (MDV) – bus kalbama kitoj skaidrėj.</a:t>
            </a:r>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4</a:t>
            </a:fld>
            <a:endParaRPr lang="lt-LT"/>
          </a:p>
        </p:txBody>
      </p:sp>
    </p:spTree>
    <p:extLst>
      <p:ext uri="{BB962C8B-B14F-4D97-AF65-F5344CB8AC3E}">
        <p14:creationId xmlns:p14="http://schemas.microsoft.com/office/powerpoint/2010/main" val="878652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dirty="0" smtClean="0"/>
              <a:t>Specialiųjų operacijų kariai pratybose.</a:t>
            </a:r>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17</a:t>
            </a:fld>
            <a:endParaRPr lang="lt-LT"/>
          </a:p>
        </p:txBody>
      </p:sp>
    </p:spTree>
    <p:extLst>
      <p:ext uri="{BB962C8B-B14F-4D97-AF65-F5344CB8AC3E}">
        <p14:creationId xmlns:p14="http://schemas.microsoft.com/office/powerpoint/2010/main" val="3136200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dirty="0" smtClean="0"/>
              <a:t>Specialiųjų operacijų pajėgų branduolį sudaro Ypatingosios paskirties tarnyba (YPT), Vytauto Didžiojo jėgerių batalionas (VDJB), Kovinių narų tarnybą (KNT), o Karinių oro pajėgų Specialiųjų operacijų grandis (SOG) pavaldi SOP operacijų valdymo lygmeniu. </a:t>
            </a:r>
          </a:p>
          <a:p>
            <a:r>
              <a:rPr lang="lt-LT" sz="1000" dirty="0" smtClean="0"/>
              <a:t>Specialiųjų operacijų pajėgos yra formuojamos remiantis savanoriškumo, atrankos bei specialaus parengimo principais. </a:t>
            </a:r>
          </a:p>
          <a:p>
            <a:endParaRPr lang="lt-LT" sz="1000" dirty="0" smtClean="0"/>
          </a:p>
          <a:p>
            <a:r>
              <a:rPr lang="lt-LT" sz="1000" b="1" dirty="0" smtClean="0"/>
              <a:t>Ypatingosios paskirties tarnybos </a:t>
            </a:r>
            <a:r>
              <a:rPr lang="lt-LT" sz="1000" dirty="0" smtClean="0"/>
              <a:t>(YPT) užduotys – kovos su terorizmu operacijos, įkaitų vadavimas, tiesioginiai veiksmai.</a:t>
            </a:r>
          </a:p>
          <a:p>
            <a:r>
              <a:rPr lang="lt-LT" sz="1000" dirty="0" smtClean="0"/>
              <a:t>Viena pagrindinių YPT užduočių – kovos su terorizmu operacijos, teroristinių grupių neutralizavimas, įkaitų vadavimas. Tarnyba vykdo ir kitas specialiąsias operacijas – specialiąją žvalgybą ir asmenų apsaugą. </a:t>
            </a:r>
          </a:p>
          <a:p>
            <a:r>
              <a:rPr lang="lt-LT" sz="1000" dirty="0" smtClean="0"/>
              <a:t>Ypatingosios paskirties tarnybos kariai yra vadinami žaliukais. Vardas „žaliukas” buvo pasirinktas ne atsitiktinai. Buvo atsigręžta į Lietuvos istoriją ir surastos sąsajos su ginkluotojo antisovietinio pasipriešinimo, kuris vyko 1944-1953 m. Lietuvoje, kovotojais. </a:t>
            </a:r>
          </a:p>
          <a:p>
            <a:r>
              <a:rPr lang="lt-LT" sz="1000" dirty="0" smtClean="0"/>
              <a:t>Šiandienos žaliukai išsaugojo pokario žaliukų atminimą ne tik pasivadindami jų vardu. Pokario rezistencijos kovotojų organizuotumas, drausmė, ryžtas ir pasiaukojimas buvo ir bus puikus pavyzdys ir motyvacijos šaltinis šiuolaikiniams žaliukams, siekiantiems tęsti garbingas tradicijas.</a:t>
            </a:r>
          </a:p>
          <a:p>
            <a:r>
              <a:rPr lang="lt-LT" sz="1000" dirty="0" smtClean="0"/>
              <a:t>„Žaliuko” antsiuvą nešioja tik patys geriausi YPT kariai, praėję atranką, sudėtingus mokymus ir ilgą parengimą. </a:t>
            </a:r>
          </a:p>
          <a:p>
            <a:r>
              <a:rPr lang="lt-LT" sz="10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t>Vytauto Didžiojo Jėgerių batalionas . Šūkis -Tau, Tėvyne, mūsų jėgos ir gyvybė.</a:t>
            </a:r>
          </a:p>
          <a:p>
            <a:r>
              <a:rPr lang="lt-LT" sz="1000" dirty="0" smtClean="0"/>
              <a:t>Bataliono užduotys:</a:t>
            </a:r>
          </a:p>
          <a:p>
            <a:r>
              <a:rPr lang="lt-LT" sz="1000" dirty="0" smtClean="0"/>
              <a:t>1. SOP kovinių vienetų parama </a:t>
            </a:r>
            <a:r>
              <a:rPr lang="lt-LT" sz="1000" dirty="0" err="1" smtClean="0"/>
              <a:t>kontrteroristinių</a:t>
            </a:r>
            <a:r>
              <a:rPr lang="lt-LT" sz="1000" dirty="0" smtClean="0"/>
              <a:t> ir kitų specialiųjų operacijų metu;</a:t>
            </a:r>
          </a:p>
          <a:p>
            <a:r>
              <a:rPr lang="lt-LT" sz="1000" dirty="0" smtClean="0"/>
              <a:t>2. Specialioji žvalgyba ir stebėjimas. </a:t>
            </a:r>
          </a:p>
          <a:p>
            <a:r>
              <a:rPr lang="lt-LT" sz="1000" dirty="0" smtClean="0"/>
              <a:t>Bataliono kariai ruošiami kovoti mažų padalinių sudėtyje, infiltruojantis iš oro, vandens, sausuma, veikti kalnuotoje vietovėje ir įvairiose klimatinėse zonose. Moderni ginkluotė, pritaikyta </a:t>
            </a:r>
            <a:r>
              <a:rPr lang="lt-LT" sz="1000" dirty="0" err="1" smtClean="0"/>
              <a:t>ekipuotė</a:t>
            </a:r>
            <a:r>
              <a:rPr lang="lt-LT" sz="1000" dirty="0" smtClean="0"/>
              <a:t>, ryšio ir stebėjimo priemonės, lengvoji technika yra tik priemonės užduotims vykdyti, svarbiausia yra karių kvalifikacija, motyvacija bei pasiryžimas tarnaujant Lietuvai.</a:t>
            </a:r>
          </a:p>
          <a:p>
            <a:r>
              <a:rPr lang="lt-LT" sz="1000" dirty="0" smtClean="0"/>
              <a:t>Vytauto Didžiojo jėgerių batalionas yra vartai į Specialiųjų operacijų pajėgų padalinius.</a:t>
            </a:r>
          </a:p>
          <a:p>
            <a:endParaRPr lang="lt-LT" sz="1000" b="1" dirty="0" smtClean="0"/>
          </a:p>
          <a:p>
            <a:r>
              <a:rPr lang="lt-LT" sz="1000" b="1" dirty="0" smtClean="0"/>
              <a:t>Kovinių narų tarnybos šūkis: "Niekada nepasiduok!" </a:t>
            </a:r>
            <a:endParaRPr lang="lt-LT" sz="1000" dirty="0" smtClean="0"/>
          </a:p>
          <a:p>
            <a:r>
              <a:rPr lang="lt-LT" sz="1000" dirty="0" smtClean="0"/>
              <a:t>Kovinių narų tarnybos užduotys: </a:t>
            </a:r>
          </a:p>
          <a:p>
            <a:pPr marL="171450" indent="-171450">
              <a:buFont typeface="Wingdings" panose="05000000000000000000" pitchFamily="2" charset="2"/>
              <a:buChar char="ü"/>
            </a:pPr>
            <a:r>
              <a:rPr lang="lt-LT" sz="1000" dirty="0" smtClean="0"/>
              <a:t>specialioji žvalgyba (sausumoje, vandenyje)</a:t>
            </a:r>
          </a:p>
          <a:p>
            <a:pPr marL="171450" indent="-171450">
              <a:buFont typeface="Wingdings" panose="05000000000000000000" pitchFamily="2" charset="2"/>
              <a:buChar char="ü"/>
            </a:pPr>
            <a:r>
              <a:rPr lang="lt-LT" sz="1000" dirty="0" smtClean="0"/>
              <a:t>tiesioginiai veiksmai (sausumoje, vandenyje)</a:t>
            </a:r>
          </a:p>
          <a:p>
            <a:pPr marL="171450" indent="-171450">
              <a:buFont typeface="Wingdings" panose="05000000000000000000" pitchFamily="2" charset="2"/>
              <a:buChar char="ü"/>
            </a:pPr>
            <a:r>
              <a:rPr lang="lt-LT" sz="1000" dirty="0" smtClean="0"/>
              <a:t>abordažo, sulaikymo ir eskortavimo operacijos</a:t>
            </a:r>
          </a:p>
          <a:p>
            <a:pPr marL="171450" indent="-171450">
              <a:buFont typeface="Wingdings" panose="05000000000000000000" pitchFamily="2" charset="2"/>
              <a:buChar char="ü"/>
            </a:pPr>
            <a:r>
              <a:rPr lang="lt-LT" sz="1000" dirty="0" smtClean="0"/>
              <a:t>karinė parama</a:t>
            </a:r>
          </a:p>
          <a:p>
            <a:endParaRPr lang="lt-LT"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t>Specialiųjų operacijų grandies (SOG) užduotys</a:t>
            </a:r>
            <a:r>
              <a:rPr lang="lt-LT" sz="1000" dirty="0" smtClean="0"/>
              <a:t> – </a:t>
            </a:r>
            <a:r>
              <a:rPr lang="lt-LT" sz="1000" dirty="0" err="1" smtClean="0"/>
              <a:t>infiltracija</a:t>
            </a:r>
            <a:r>
              <a:rPr lang="lt-LT" sz="1000" dirty="0" smtClean="0"/>
              <a:t> ir </a:t>
            </a:r>
            <a:r>
              <a:rPr lang="lt-LT" sz="1000" dirty="0" err="1" smtClean="0"/>
              <a:t>eksfiltracija</a:t>
            </a:r>
            <a:r>
              <a:rPr lang="lt-LT" sz="1000" dirty="0" smtClean="0"/>
              <a:t>, patruliavimas ir žvalgyba iš oro, parama ugnimi, transportavimas bei medicininė evakuacija.</a:t>
            </a:r>
          </a:p>
          <a:p>
            <a:endParaRPr lang="lt-LT" sz="1000" dirty="0" smtClean="0"/>
          </a:p>
          <a:p>
            <a:r>
              <a:rPr lang="lt-LT" sz="1000" dirty="0" smtClean="0"/>
              <a:t>Specialiųjų pajėgų užduotys - specialioji žvalgyba, tiesioginiai veiksmai ir karinė pagalba. </a:t>
            </a:r>
          </a:p>
          <a:p>
            <a:r>
              <a:rPr lang="lt-LT" sz="1000" dirty="0" smtClean="0"/>
              <a:t>Specialiosios pajėgos taip pat vykdo ir kitas atskiras užduotis, tokias kaip svarbių asmenų apsaugą taikos metu. </a:t>
            </a:r>
          </a:p>
          <a:p>
            <a:r>
              <a:rPr lang="lt-LT" sz="1000" dirty="0" smtClean="0"/>
              <a:t>Lietuvos specialiųjų operacijų pajėgos gali būti pasitelktos Lietuvos teritorijoje taikos metu tais atvejais, kai teisėtvarkos institucijos neturi reikiamų pajėgumų ar jų neužtenka reaguoti į teroristinius išpuolius. </a:t>
            </a:r>
          </a:p>
          <a:p>
            <a:r>
              <a:rPr lang="lt-LT" sz="1000" dirty="0" smtClean="0"/>
              <a:t>Dėl savo galimybių specialiosios pajėgos yra šalies pagrindinės greitojo reagavimo pajėgos, vykdančios kovos su terorizmu bei esant suvereniteto pažeidimui operacijas. </a:t>
            </a:r>
          </a:p>
          <a:p>
            <a:endParaRPr lang="lt-LT" sz="1000" dirty="0" smtClean="0"/>
          </a:p>
          <a:p>
            <a:r>
              <a:rPr lang="lt-LT" sz="1000" dirty="0" smtClean="0"/>
              <a:t>Specialiųjų operacijų pajėgų įkūrėjai koviniam eskadronui yra davę „Aitvaro" vardą. Pagal baltų mitologiją, Aitvaras - atmosferos, vandens, debesų saugotojas, turintis ryšį su žeme ir jos turtais. Aitvaras - nepaprastai greitas, dinamiškas, galingas, buvo siejamas su keturiais Visatos elementais: ugnimi, vandeniu, oru ir žeme, globojo gerus žmones, o bloguosius, pasivertęs viesulu ar ugniniu žalčiu, baudė. </a:t>
            </a:r>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solidFill>
                  <a:prstClr val="black"/>
                </a:solidFill>
              </a:rPr>
              <a:pPr/>
              <a:t>18</a:t>
            </a:fld>
            <a:endParaRPr lang="lt-LT">
              <a:solidFill>
                <a:prstClr val="black"/>
              </a:solidFill>
            </a:endParaRPr>
          </a:p>
        </p:txBody>
      </p:sp>
    </p:spTree>
    <p:extLst>
      <p:ext uri="{BB962C8B-B14F-4D97-AF65-F5344CB8AC3E}">
        <p14:creationId xmlns:p14="http://schemas.microsoft.com/office/powerpoint/2010/main" val="1406351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b="1" dirty="0" smtClean="0"/>
              <a:t>Lietuvos kariuomenės Mokymo ir doktrinų valdyba (MDV) </a:t>
            </a:r>
            <a:r>
              <a:rPr lang="lt-LT" dirty="0" smtClean="0"/>
              <a:t>yra sudedamoji Lietuvos kariuomenės dalis, kurios tikslas - įgyvendinant karinio rengimo politiką krašto apsaugos sistemoje (toliau - KAS) paruošti Lietuvos kariuomenės karius, gebančius vykdyti karines užduotis.</a:t>
            </a:r>
          </a:p>
          <a:p>
            <a:endParaRPr lang="lt-LT" dirty="0" smtClean="0"/>
          </a:p>
          <a:p>
            <a:r>
              <a:rPr lang="lt-LT" dirty="0" smtClean="0"/>
              <a:t>Pagrindiniai MDV uždaviniai vykdyti Lietuvos kariuomenės karių individualųjį rengimą ir organizuoti KAS personalo mokymą, rengti Lietuvos kariuomenės karinės srities doktrininius dokumentus, teikti Lietuvos kariuomenės kariniams vienetams kolektyvinio rengimo paramą, aprūpinti poligonais, </a:t>
            </a:r>
            <a:r>
              <a:rPr lang="lt-LT" dirty="0" err="1" smtClean="0"/>
              <a:t>simuliacinėmis</a:t>
            </a:r>
            <a:r>
              <a:rPr lang="lt-LT" dirty="0" smtClean="0"/>
              <a:t> sistemomis ir mokymo objektais, prižiūrėti karinių vienetų kolektyvinio rengimo ir kovinių parengčių vertinimą reglamentuojančių dokumentų nuostatų įgyvendinimą. </a:t>
            </a:r>
          </a:p>
          <a:p>
            <a:endParaRPr lang="lt-LT" dirty="0" smtClean="0"/>
          </a:p>
          <a:p>
            <a:r>
              <a:rPr lang="lt-LT" b="1" dirty="0" smtClean="0"/>
              <a:t>Didžiojo Lietuvos etmono Jonušo Radvilos mokomasis pulkas (MP). </a:t>
            </a:r>
            <a:r>
              <a:rPr lang="lt-LT" dirty="0" smtClean="0"/>
              <a:t>MP tikslas ruošti Lietuvos kariuomenės aktyvųjį rezervą, būsimus profesinės karo tarnybos karius bei užtikrinti Gaižiūnų poligono veiklą pagal Lietuvos kariuomenės poreikius. Mokomasis pulkas yra vartai į Lietuvos kariuomenę. Čia iš civilio gyvenimo atėję žmonės pradeda tarnybą ir gauna pradinį karinį parengimą pagal NPPKT programą. Taip Lietuvos Respublikos piliečiams suteikiama galimybė savanoriškai rengtis valstybės gynybai. Karo prievolininkams, neketinantiems tarnauti kariuomenėje, baigus 12 savaičių NPPKT programą yra užskaitoma privalomoji pradinė karo tarnyba ir jie yra įrašomi į kariuomenės rezervą. </a:t>
            </a:r>
          </a:p>
          <a:p>
            <a:endParaRPr lang="lt-LT" dirty="0" smtClean="0"/>
          </a:p>
          <a:p>
            <a:r>
              <a:rPr lang="lt-LT" dirty="0" smtClean="0"/>
              <a:t>Mokomajame pulke pradinį karinį rengimą taip pat gauna pirmakursiai LKA kariūnai.</a:t>
            </a:r>
          </a:p>
          <a:p>
            <a:endParaRPr lang="lt-LT" b="1" dirty="0" smtClean="0"/>
          </a:p>
          <a:p>
            <a:r>
              <a:rPr lang="lt-LT" b="1" dirty="0" smtClean="0"/>
              <a:t>Divizijos generolo Stasio </a:t>
            </a:r>
            <a:r>
              <a:rPr lang="lt-LT" b="1" dirty="0" err="1" smtClean="0"/>
              <a:t>Raštikio</a:t>
            </a:r>
            <a:r>
              <a:rPr lang="lt-LT" b="1" dirty="0" smtClean="0"/>
              <a:t> Lietuvos kariuomenės mokykla (LKM). </a:t>
            </a:r>
            <a:r>
              <a:rPr lang="lt-LT" dirty="0" smtClean="0"/>
              <a:t>LKM tikslas yra karjeros ir specialybės kursuose rengti krašto apsaugos sistemai kareivius (jūreivius), puskarininkius ir karius (taip pat karininkus) specialistų (pvz., ryšininkus, IT, </a:t>
            </a:r>
            <a:r>
              <a:rPr lang="lt-LT" dirty="0" err="1" smtClean="0"/>
              <a:t>logistus</a:t>
            </a:r>
            <a:r>
              <a:rPr lang="lt-LT" dirty="0" smtClean="0"/>
              <a:t>, vairuotojus ir kt.), kurių reikia visoms kariuomenės rūšims. Lietuvos kariuomenės mokykla rengia ir kitų valstybių karius. Kariuomenės mokykla</a:t>
            </a:r>
            <a:r>
              <a:rPr lang="lt-LT" baseline="0" dirty="0" smtClean="0"/>
              <a:t> yra įsikūrusi Kaune, o jai</a:t>
            </a:r>
            <a:r>
              <a:rPr lang="lt-LT" dirty="0" smtClean="0"/>
              <a:t> priklauso Kazlų Rūdos poligonas. </a:t>
            </a:r>
          </a:p>
          <a:p>
            <a:endParaRPr lang="lt-LT" dirty="0" smtClean="0"/>
          </a:p>
          <a:p>
            <a:r>
              <a:rPr lang="lt-LT" b="1" dirty="0" smtClean="0"/>
              <a:t>Generolo Adolfo Ramanausko kovinio rengimo centras (GARKRC). </a:t>
            </a:r>
            <a:r>
              <a:rPr lang="lt-LT" dirty="0" smtClean="0"/>
              <a:t>GARKRC tikslas tobulinti, organizuoti ir vykdyti karių kovinį rengimą, individualų karių rengimą tarptautinėms operacijoms, sudaryti sąlygas Lietuvos kariuomenės karinių vienetų mokymams, organizuoti ir vykdyti valstybės tarnautojų, darbuotojų, dirbančių pagal darbo sutartis, kvalifikacijos kėlimą. Kovinio rengimo centras</a:t>
            </a:r>
            <a:r>
              <a:rPr lang="lt-LT" baseline="0" dirty="0" smtClean="0"/>
              <a:t> yra įsikūręs Nemenčinėje, Vilniaus </a:t>
            </a:r>
            <a:r>
              <a:rPr lang="lt-LT" baseline="0" dirty="0" err="1" smtClean="0"/>
              <a:t>raj</a:t>
            </a:r>
            <a:r>
              <a:rPr lang="lt-LT" baseline="0" dirty="0" smtClean="0"/>
              <a:t>., o jam</a:t>
            </a:r>
            <a:r>
              <a:rPr lang="lt-LT" dirty="0" smtClean="0"/>
              <a:t> priklauso Pabradės poligonas.</a:t>
            </a:r>
          </a:p>
          <a:p>
            <a:endParaRPr lang="lt-LT" dirty="0" smtClean="0"/>
          </a:p>
          <a:p>
            <a:r>
              <a:rPr lang="lt-LT" dirty="0" smtClean="0"/>
              <a:t>Apie Lietuvos</a:t>
            </a:r>
            <a:r>
              <a:rPr lang="lt-LT" baseline="0" dirty="0" smtClean="0"/>
              <a:t> karo akademiją bus kalbama kitoje skaidrėje daugiau.</a:t>
            </a:r>
            <a:endParaRPr lang="lt-LT" dirty="0"/>
          </a:p>
        </p:txBody>
      </p:sp>
      <p:sp>
        <p:nvSpPr>
          <p:cNvPr id="4" name="Slide Number Placeholder 3"/>
          <p:cNvSpPr>
            <a:spLocks noGrp="1"/>
          </p:cNvSpPr>
          <p:nvPr>
            <p:ph type="sldNum" sz="quarter" idx="10"/>
          </p:nvPr>
        </p:nvSpPr>
        <p:spPr/>
        <p:txBody>
          <a:bodyPr/>
          <a:lstStyle/>
          <a:p>
            <a:fld id="{C3FAB6F4-A4F8-4F46-817E-12D42CD39E3D}" type="slidenum">
              <a:rPr lang="lt-LT" smtClean="0"/>
              <a:pPr/>
              <a:t>19</a:t>
            </a:fld>
            <a:endParaRPr lang="lt-LT"/>
          </a:p>
        </p:txBody>
      </p:sp>
    </p:spTree>
    <p:extLst>
      <p:ext uri="{BB962C8B-B14F-4D97-AF65-F5344CB8AC3E}">
        <p14:creationId xmlns:p14="http://schemas.microsoft.com/office/powerpoint/2010/main" val="3571219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23</a:t>
            </a:fld>
            <a:endParaRPr lang="lt-LT"/>
          </a:p>
        </p:txBody>
      </p:sp>
    </p:spTree>
    <p:extLst>
      <p:ext uri="{BB962C8B-B14F-4D97-AF65-F5344CB8AC3E}">
        <p14:creationId xmlns:p14="http://schemas.microsoft.com/office/powerpoint/2010/main" val="2576475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p:spPr>
        <p:txBody>
          <a:bodyPr/>
          <a:lstStyle/>
          <a:p>
            <a:pPr eaLnBrk="1" hangingPunct="1">
              <a:spcBef>
                <a:spcPct val="0"/>
              </a:spcBef>
            </a:pPr>
            <a:r>
              <a:rPr lang="lt-LT" altLang="lt-LT" b="1" smtClean="0"/>
              <a:t>Detalesnės informacijos ieškoti www.karys.lt  arba nemokamu telefonu 8 800 12340</a:t>
            </a:r>
          </a:p>
          <a:p>
            <a:endParaRPr lang="lt-LT" altLang="lt-LT" smtClean="0"/>
          </a:p>
        </p:txBody>
      </p:sp>
    </p:spTree>
    <p:extLst>
      <p:ext uri="{BB962C8B-B14F-4D97-AF65-F5344CB8AC3E}">
        <p14:creationId xmlns:p14="http://schemas.microsoft.com/office/powerpoint/2010/main" val="1304846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p:spPr>
        <p:txBody>
          <a:bodyPr/>
          <a:lstStyle/>
          <a:p>
            <a:pPr eaLnBrk="1" hangingPunct="1">
              <a:spcBef>
                <a:spcPct val="0"/>
              </a:spcBef>
            </a:pPr>
            <a:r>
              <a:rPr lang="lt-LT" altLang="lt-LT" b="1" smtClean="0"/>
              <a:t>Detalesnės informacijos ieškoti www.karys.lt  arba nemokamu telefonu 8 800 12340</a:t>
            </a:r>
          </a:p>
          <a:p>
            <a:endParaRPr lang="lt-LT" altLang="lt-LT" smtClean="0"/>
          </a:p>
        </p:txBody>
      </p:sp>
    </p:spTree>
    <p:extLst>
      <p:ext uri="{BB962C8B-B14F-4D97-AF65-F5344CB8AC3E}">
        <p14:creationId xmlns:p14="http://schemas.microsoft.com/office/powerpoint/2010/main" val="3754554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buClrTx/>
              <a:buFont typeface="Arial" panose="020B0604020202020204" pitchFamily="34" charset="0"/>
              <a:buChar char="•"/>
            </a:pPr>
            <a:r>
              <a:rPr lang="lt-LT" altLang="lt-LT" sz="1200" dirty="0" smtClean="0">
                <a:effectLst/>
                <a:latin typeface="Arial" panose="020B0604020202020204" pitchFamily="34" charset="0"/>
                <a:cs typeface="Arial" panose="020B0604020202020204" pitchFamily="34" charset="0"/>
              </a:rPr>
              <a:t>Age requirements:</a:t>
            </a:r>
          </a:p>
          <a:p>
            <a:pPr eaLnBrk="1" hangingPunct="1">
              <a:lnSpc>
                <a:spcPct val="90000"/>
              </a:lnSpc>
              <a:buClrTx/>
              <a:buFontTx/>
              <a:buChar char="-"/>
            </a:pPr>
            <a:r>
              <a:rPr lang="lt-LT" altLang="lt-LT" sz="1200" dirty="0" smtClean="0">
                <a:latin typeface="Arial" panose="020B0604020202020204" pitchFamily="34" charset="0"/>
                <a:cs typeface="Arial" panose="020B0604020202020204" pitchFamily="34" charset="0"/>
              </a:rPr>
              <a:t>Enlisted men (OR) until 40 y/o</a:t>
            </a:r>
          </a:p>
          <a:p>
            <a:pPr>
              <a:lnSpc>
                <a:spcPct val="90000"/>
              </a:lnSpc>
              <a:buFontTx/>
              <a:buChar char="-"/>
            </a:pPr>
            <a:r>
              <a:rPr lang="lt-LT" altLang="lt-LT" sz="1200" dirty="0" smtClean="0">
                <a:latin typeface="Arial" panose="020B0604020202020204" pitchFamily="34" charset="0"/>
                <a:cs typeface="Arial" panose="020B0604020202020204" pitchFamily="34" charset="0"/>
              </a:rPr>
              <a:t>NCOs until 56 y/o</a:t>
            </a:r>
          </a:p>
          <a:p>
            <a:pPr eaLnBrk="1" hangingPunct="1">
              <a:lnSpc>
                <a:spcPct val="90000"/>
              </a:lnSpc>
              <a:buClrTx/>
              <a:buFontTx/>
              <a:buChar char="-"/>
            </a:pPr>
            <a:r>
              <a:rPr lang="lt-LT" altLang="lt-LT" sz="1200" dirty="0" smtClean="0">
                <a:latin typeface="Arial" panose="020B0604020202020204" pitchFamily="34" charset="0"/>
                <a:cs typeface="Arial" panose="020B0604020202020204" pitchFamily="34" charset="0"/>
              </a:rPr>
              <a:t>Officers (OF) until 56 y/o</a:t>
            </a:r>
          </a:p>
          <a:p>
            <a:pPr eaLnBrk="1" hangingPunct="1">
              <a:lnSpc>
                <a:spcPct val="90000"/>
              </a:lnSpc>
              <a:buClrTx/>
              <a:buFontTx/>
              <a:buChar char="-"/>
            </a:pPr>
            <a:r>
              <a:rPr lang="lt-LT" altLang="lt-LT" sz="1200" dirty="0" smtClean="0">
                <a:latin typeface="Arial" panose="020B0604020202020204" pitchFamily="34" charset="0"/>
                <a:cs typeface="Arial" panose="020B0604020202020204" pitchFamily="34" charset="0"/>
              </a:rPr>
              <a:t>General officers until 58 y/o</a:t>
            </a:r>
          </a:p>
          <a:p>
            <a:pPr eaLnBrk="1" hangingPunct="1">
              <a:lnSpc>
                <a:spcPct val="90000"/>
              </a:lnSpc>
              <a:buClrTx/>
              <a:buFontTx/>
              <a:buChar char="-"/>
            </a:pPr>
            <a:r>
              <a:rPr lang="lt-LT" altLang="lt-LT" sz="1200" dirty="0" smtClean="0">
                <a:latin typeface="Arial" panose="020B0604020202020204" pitchFamily="34" charset="0"/>
                <a:cs typeface="Arial" panose="020B0604020202020204" pitchFamily="34" charset="0"/>
              </a:rPr>
              <a:t>Specialists until 60 y/o</a:t>
            </a:r>
          </a:p>
          <a:p>
            <a:pPr eaLnBrk="1" hangingPunct="1">
              <a:lnSpc>
                <a:spcPct val="90000"/>
              </a:lnSpc>
              <a:buClrTx/>
              <a:buFontTx/>
              <a:buChar char="-"/>
            </a:pPr>
            <a:r>
              <a:rPr lang="lt-LT" altLang="lt-LT" sz="1200" dirty="0" smtClean="0">
                <a:latin typeface="Arial" panose="020B0604020202020204" pitchFamily="34" charset="0"/>
                <a:cs typeface="Arial" panose="020B0604020202020204" pitchFamily="34" charset="0"/>
              </a:rPr>
              <a:t>Chaplains until 65 y/o</a:t>
            </a:r>
          </a:p>
          <a:p>
            <a:pPr eaLnBrk="1" hangingPunct="1">
              <a:lnSpc>
                <a:spcPct val="90000"/>
              </a:lnSpc>
              <a:buClrTx/>
              <a:buFontTx/>
              <a:buChar char="-"/>
            </a:pPr>
            <a:endParaRPr lang="lt-LT" altLang="lt-LT" sz="1200" dirty="0" smtClean="0">
              <a:latin typeface="Arial" panose="020B0604020202020204" pitchFamily="34" charset="0"/>
              <a:cs typeface="Arial" panose="020B0604020202020204" pitchFamily="34" charset="0"/>
            </a:endParaRPr>
          </a:p>
          <a:p>
            <a:pPr>
              <a:lnSpc>
                <a:spcPct val="90000"/>
              </a:lnSpc>
              <a:buClrTx/>
              <a:buFont typeface="Arial" panose="020B0604020202020204" pitchFamily="34" charset="0"/>
              <a:buChar char="•"/>
            </a:pPr>
            <a:r>
              <a:rPr lang="en-US" altLang="lt-LT" sz="1200" dirty="0" smtClean="0">
                <a:latin typeface="Arial" panose="020B0604020202020204" pitchFamily="34" charset="0"/>
                <a:cs typeface="Arial" panose="020B0604020202020204" pitchFamily="34" charset="0"/>
              </a:rPr>
              <a:t>SOF – non-disclosed selection process</a:t>
            </a:r>
          </a:p>
          <a:p>
            <a:pPr>
              <a:lnSpc>
                <a:spcPct val="90000"/>
              </a:lnSpc>
              <a:buClrTx/>
              <a:buFont typeface="Arial" panose="020B0604020202020204" pitchFamily="34" charset="0"/>
              <a:buChar char="•"/>
            </a:pPr>
            <a:r>
              <a:rPr lang="en-US" altLang="lt-LT" sz="1200" dirty="0" smtClean="0">
                <a:effectLst/>
                <a:latin typeface="Arial" panose="020B0604020202020204" pitchFamily="34" charset="0"/>
                <a:cs typeface="Arial" panose="020B0604020202020204" pitchFamily="34" charset="0"/>
              </a:rPr>
              <a:t>MP – selection process, interview, positive characterization, driving license</a:t>
            </a:r>
          </a:p>
          <a:p>
            <a:pPr>
              <a:lnSpc>
                <a:spcPct val="90000"/>
              </a:lnSpc>
            </a:pPr>
            <a:r>
              <a:rPr lang="en-US" altLang="lt-LT" sz="1200" dirty="0" err="1" smtClean="0">
                <a:latin typeface="Arial" panose="020B0604020202020204" pitchFamily="34" charset="0"/>
                <a:cs typeface="Arial" panose="020B0604020202020204" pitchFamily="34" charset="0"/>
              </a:rPr>
              <a:t>Hono</a:t>
            </a:r>
            <a:r>
              <a:rPr lang="lt-LT" altLang="lt-LT" sz="1200" dirty="0" smtClean="0">
                <a:latin typeface="Arial" panose="020B0604020202020204" pitchFamily="34" charset="0"/>
                <a:cs typeface="Arial" panose="020B0604020202020204" pitchFamily="34" charset="0"/>
              </a:rPr>
              <a:t>u</a:t>
            </a:r>
            <a:r>
              <a:rPr lang="en-US" altLang="lt-LT" sz="1200" dirty="0" smtClean="0">
                <a:latin typeface="Arial" panose="020B0604020202020204" pitchFamily="34" charset="0"/>
                <a:cs typeface="Arial" panose="020B0604020202020204" pitchFamily="34" charset="0"/>
              </a:rPr>
              <a:t>r Guard Company – 182-194 cm, 74-98 kg, representative looks</a:t>
            </a:r>
          </a:p>
          <a:p>
            <a:pPr>
              <a:lnSpc>
                <a:spcPct val="90000"/>
              </a:lnSpc>
            </a:pPr>
            <a:r>
              <a:rPr lang="en-US" altLang="lt-LT" sz="1200" dirty="0" smtClean="0">
                <a:latin typeface="Arial" panose="020B0604020202020204" pitchFamily="34" charset="0"/>
                <a:cs typeface="Arial" panose="020B0604020202020204" pitchFamily="34" charset="0"/>
              </a:rPr>
              <a:t>MCRS – recruiting recruiters</a:t>
            </a:r>
            <a:endParaRPr lang="en-US" altLang="lt-LT" sz="1200" dirty="0" smtClean="0">
              <a:effectLst/>
              <a:latin typeface="Arial" panose="020B0604020202020204" pitchFamily="34" charset="0"/>
              <a:cs typeface="Arial" panose="020B0604020202020204" pitchFamily="34" charset="0"/>
            </a:endParaRPr>
          </a:p>
          <a:p>
            <a:pPr eaLnBrk="1" hangingPunct="1">
              <a:lnSpc>
                <a:spcPct val="90000"/>
              </a:lnSpc>
              <a:buClrTx/>
              <a:buFontTx/>
              <a:buChar char="-"/>
            </a:pPr>
            <a:endParaRPr lang="lt-LT" altLang="lt-LT" sz="12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C1A1D8B-2574-417B-B088-A73E0D3FF2DC}" type="slidenum">
              <a:rPr lang="lt-LT" smtClean="0"/>
              <a:pPr/>
              <a:t>27</a:t>
            </a:fld>
            <a:endParaRPr lang="lt-LT"/>
          </a:p>
        </p:txBody>
      </p:sp>
    </p:spTree>
    <p:extLst>
      <p:ext uri="{BB962C8B-B14F-4D97-AF65-F5344CB8AC3E}">
        <p14:creationId xmlns:p14="http://schemas.microsoft.com/office/powerpoint/2010/main" val="3828071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b="1" dirty="0" smtClean="0"/>
              <a:t>J. eil. apie 660EUR</a:t>
            </a:r>
          </a:p>
          <a:p>
            <a:r>
              <a:rPr lang="lt-LT" sz="1000" b="1" dirty="0" smtClean="0"/>
              <a:t>Ltn.</a:t>
            </a:r>
            <a:r>
              <a:rPr lang="lt-LT" sz="1000" b="1" baseline="0" dirty="0" smtClean="0"/>
              <a:t> apie 950-1000EUR</a:t>
            </a:r>
            <a:endParaRPr lang="lt-LT" sz="1000" b="1" dirty="0" smtClean="0"/>
          </a:p>
          <a:p>
            <a:r>
              <a:rPr lang="lt-LT" sz="1000" b="1" dirty="0" smtClean="0"/>
              <a:t>Bonusai</a:t>
            </a:r>
            <a:r>
              <a:rPr lang="lt-LT" sz="1000" b="1" baseline="0" dirty="0" smtClean="0"/>
              <a:t> – po 4 m. geros tarnybos – iki 1000EUR</a:t>
            </a:r>
          </a:p>
          <a:p>
            <a:r>
              <a:rPr lang="lt-LT" sz="1000" b="1" baseline="0" dirty="0" smtClean="0"/>
              <a:t>Už tarnybą GRP (KJP, SOP, sraigtai, instruktoriai) – apie 100EUR </a:t>
            </a:r>
          </a:p>
          <a:p>
            <a:r>
              <a:rPr lang="lt-LT" sz="1000" b="1" baseline="0" dirty="0" smtClean="0"/>
              <a:t>Kelionės išlaidos – 120km pirmyn/atgal, už 1 km 0,06 EUR (jei nėra būsto etc.) Nuo 07-01 – visiems naujai priimamiems</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baseline="0" dirty="0" smtClean="0"/>
              <a:t>Būsto nuomos išlaidos – jei nėra būsto etc. (VIL – 266EUR) Nuo 07-01 – visiems naujai priimamiems</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baseline="0" dirty="0" smtClean="0"/>
              <a:t>Mokslų kompensavimas – po 4 m. atsargos kariams</a:t>
            </a:r>
          </a:p>
          <a:p>
            <a:endParaRPr lang="lt-LT" sz="1000" b="1" dirty="0" smtClean="0"/>
          </a:p>
          <a:p>
            <a:r>
              <a:rPr lang="lt-LT" sz="1000" i="1" dirty="0" smtClean="0"/>
              <a:t>Prestižas</a:t>
            </a:r>
            <a:br>
              <a:rPr lang="lt-LT" sz="1000" i="1" dirty="0" smtClean="0"/>
            </a:br>
            <a:r>
              <a:rPr lang="lt-LT" sz="1000" dirty="0" smtClean="0"/>
              <a:t>• Galimybė tarnauti savo šaliai, prisidėti prie jos saugumo užtikrinimo. </a:t>
            </a:r>
          </a:p>
          <a:p>
            <a:r>
              <a:rPr lang="lt-LT" sz="1000" dirty="0" smtClean="0"/>
              <a:t/>
            </a:r>
            <a:br>
              <a:rPr lang="lt-LT" sz="1000" dirty="0" smtClean="0"/>
            </a:br>
            <a:r>
              <a:rPr lang="lt-LT" sz="1000" i="1" dirty="0" smtClean="0"/>
              <a:t>Karjeros galimybės</a:t>
            </a:r>
            <a:br>
              <a:rPr lang="lt-LT" sz="1000" i="1" dirty="0" smtClean="0"/>
            </a:br>
            <a:r>
              <a:rPr lang="lt-LT" sz="1000" dirty="0" smtClean="0"/>
              <a:t>• Kariuomenėje kiekvienam sudarytos sąlygos siekti karjeros. </a:t>
            </a:r>
            <a:br>
              <a:rPr lang="lt-LT" sz="1000" dirty="0" smtClean="0"/>
            </a:br>
            <a:r>
              <a:rPr lang="lt-LT" sz="1000" dirty="0" smtClean="0"/>
              <a:t>• Vykdomas individualus (pagal kiekvieno sugebėjimus) karjeros planavimas. </a:t>
            </a:r>
            <a:br>
              <a:rPr lang="lt-LT" sz="1000" dirty="0" smtClean="0"/>
            </a:br>
            <a:r>
              <a:rPr lang="lt-LT" sz="1000" dirty="0" smtClean="0"/>
              <a:t>• Dauguma karinių specialybių yra analogiškos civilinėms (informacinių sistemų specialistai, medikai, teisininkai, mechanikai, laivavedžiai, vairuotojai, šaltkalviai). </a:t>
            </a:r>
          </a:p>
          <a:p>
            <a:r>
              <a:rPr lang="lt-LT" sz="1000" dirty="0" smtClean="0"/>
              <a:t/>
            </a:r>
            <a:br>
              <a:rPr lang="lt-LT" sz="1000" dirty="0" smtClean="0"/>
            </a:br>
            <a:r>
              <a:rPr lang="lt-LT" sz="1000" i="1" dirty="0" smtClean="0"/>
              <a:t>Mokymosi galimybės</a:t>
            </a:r>
            <a:br>
              <a:rPr lang="lt-LT" sz="1000" i="1" dirty="0" smtClean="0"/>
            </a:br>
            <a:r>
              <a:rPr lang="lt-LT" sz="1000" dirty="0" smtClean="0"/>
              <a:t>• Mokymosi ir profesinio tobulinimosi galimybės Lietuvos, JAV, Vokietijos, Didžiosios Britanijos, Danijos, Kanados, Švedijos ir kitų šalių aukštosiose mokyklose. </a:t>
            </a:r>
          </a:p>
          <a:p>
            <a:r>
              <a:rPr lang="lt-LT" sz="1000" dirty="0" smtClean="0"/>
              <a:t/>
            </a:r>
            <a:br>
              <a:rPr lang="lt-LT" sz="1000" dirty="0" smtClean="0"/>
            </a:br>
            <a:r>
              <a:rPr lang="lt-LT" sz="1000" i="1" dirty="0" smtClean="0"/>
              <a:t>Darbo užmokestis</a:t>
            </a:r>
            <a:br>
              <a:rPr lang="lt-LT" sz="1000" i="1" dirty="0" smtClean="0"/>
            </a:br>
            <a:r>
              <a:rPr lang="lt-LT" sz="1000" dirty="0" smtClean="0"/>
              <a:t>• Konkurencingas atlyginimas, kuris priklauso nuo kario laipsnio ir ištarnautų metų. </a:t>
            </a:r>
            <a:br>
              <a:rPr lang="lt-LT" sz="1000" dirty="0" smtClean="0"/>
            </a:br>
            <a:r>
              <a:rPr lang="lt-LT" sz="1000" dirty="0" smtClean="0"/>
              <a:t>• Įvairūs materialiniai paskatinimai. </a:t>
            </a:r>
          </a:p>
          <a:p>
            <a:r>
              <a:rPr lang="lt-LT" sz="1000" dirty="0" smtClean="0"/>
              <a:t/>
            </a:r>
            <a:br>
              <a:rPr lang="lt-LT" sz="1000" dirty="0" smtClean="0"/>
            </a:br>
            <a:r>
              <a:rPr lang="lt-LT" sz="1000" i="1" dirty="0" smtClean="0"/>
              <a:t>Socialinės garantijos</a:t>
            </a:r>
            <a:br>
              <a:rPr lang="lt-LT" sz="1000" i="1" dirty="0" smtClean="0"/>
            </a:br>
            <a:r>
              <a:rPr lang="lt-LT" sz="1000" dirty="0" smtClean="0"/>
              <a:t>• Profesinės karo tarnybos kariai draudžiami valstybiniu socialiniu pensijų draudimu, o ištarnavę įstatymo nustatytą laiką ir išleisti į atsargą, įgyja teisę gauti valstybinę kario pensiją. </a:t>
            </a:r>
            <a:br>
              <a:rPr lang="lt-LT" sz="1000" dirty="0" smtClean="0"/>
            </a:br>
            <a:r>
              <a:rPr lang="lt-LT" sz="1000" dirty="0" smtClean="0"/>
              <a:t>• Kasmet - 30 dienų atostogų. Atsižvelgiant į ištarnautą laiką atostogos ilginamos, maksimali atostogų trukmė 45 dienos. </a:t>
            </a:r>
            <a:br>
              <a:rPr lang="lt-LT" sz="1000" dirty="0" smtClean="0"/>
            </a:br>
            <a:r>
              <a:rPr lang="lt-LT" sz="1000" dirty="0" smtClean="0"/>
              <a:t>• Profesinės karo tarnybos karių sveikatos priežiūra ir </a:t>
            </a:r>
            <a:r>
              <a:rPr lang="lt-LT" sz="1000" dirty="0" err="1" smtClean="0"/>
              <a:t>sveikatinimo</a:t>
            </a:r>
            <a:r>
              <a:rPr lang="lt-LT" sz="1000" dirty="0" smtClean="0"/>
              <a:t> veikla finansuojamos iš valstybės biudžeto lėšų. </a:t>
            </a:r>
            <a:br>
              <a:rPr lang="lt-LT" sz="1000" dirty="0" smtClean="0"/>
            </a:br>
            <a:r>
              <a:rPr lang="lt-LT" sz="1000" dirty="0" smtClean="0"/>
              <a:t>• Karių gyvybė ir sveikata privalomai draudžiama nuo nelaimingų atsitikimų tarnyboje valstybės biudžeto lėšomis. </a:t>
            </a:r>
            <a:br>
              <a:rPr lang="lt-LT" sz="1000" dirty="0" smtClean="0"/>
            </a:br>
            <a:r>
              <a:rPr lang="lt-LT" sz="1000" dirty="0" smtClean="0"/>
              <a:t>• Profesinės karo tarnybos kariai tarnybos laikotarpiu aprūpinami gyvenamuoju būstu, maistu arba jiems mokama nustatyto dydžio piniginė kompensacija. </a:t>
            </a:r>
            <a:br>
              <a:rPr lang="lt-LT" sz="1000" dirty="0" smtClean="0"/>
            </a:br>
            <a:r>
              <a:rPr lang="lt-LT" sz="1000" dirty="0" smtClean="0"/>
              <a:t>• Baigę tarnybą kariai gali dalyvauti profesinio orientavimo programose, teikiama pagalba susirandant darbą. </a:t>
            </a:r>
          </a:p>
          <a:p>
            <a:r>
              <a:rPr lang="lt-LT" sz="1000" dirty="0" smtClean="0"/>
              <a:t/>
            </a:r>
            <a:br>
              <a:rPr lang="lt-LT" sz="1000" dirty="0" smtClean="0"/>
            </a:br>
            <a:r>
              <a:rPr lang="lt-LT" sz="1000" i="1" dirty="0" smtClean="0"/>
              <a:t>Tarptautinės misijos</a:t>
            </a:r>
            <a:br>
              <a:rPr lang="lt-LT" sz="1000" i="1" dirty="0" smtClean="0"/>
            </a:br>
            <a:r>
              <a:rPr lang="lt-LT" sz="1000" dirty="0" smtClean="0"/>
              <a:t/>
            </a:r>
            <a:br>
              <a:rPr lang="lt-LT" sz="1000" dirty="0" smtClean="0"/>
            </a:br>
            <a:r>
              <a:rPr lang="lt-LT" sz="1000" i="1" dirty="0" smtClean="0"/>
              <a:t>Laisvalaikis</a:t>
            </a:r>
            <a:br>
              <a:rPr lang="lt-LT" sz="1000" i="1" dirty="0" smtClean="0"/>
            </a:br>
            <a:r>
              <a:rPr lang="lt-LT" sz="1000" dirty="0" smtClean="0"/>
              <a:t>• Sporto klubai, treniruoklių salės. </a:t>
            </a:r>
            <a:br>
              <a:rPr lang="lt-LT" sz="1000" dirty="0" smtClean="0"/>
            </a:br>
            <a:r>
              <a:rPr lang="lt-LT" sz="1000" dirty="0" smtClean="0"/>
              <a:t>• Kiekviename kariniame dalinyje yra ramovė, klubai kur vyksta koncertai, įvairūs vakarai, parodos, veikia biblioteka </a:t>
            </a:r>
          </a:p>
        </p:txBody>
      </p:sp>
      <p:sp>
        <p:nvSpPr>
          <p:cNvPr id="4" name="Slide Number Placeholder 3"/>
          <p:cNvSpPr>
            <a:spLocks noGrp="1"/>
          </p:cNvSpPr>
          <p:nvPr>
            <p:ph type="sldNum" sz="quarter" idx="10"/>
          </p:nvPr>
        </p:nvSpPr>
        <p:spPr/>
        <p:txBody>
          <a:bodyPr/>
          <a:lstStyle/>
          <a:p>
            <a:fld id="{DC1A1D8B-2574-417B-B088-A73E0D3FF2DC}" type="slidenum">
              <a:rPr lang="lt-LT" smtClean="0"/>
              <a:pPr/>
              <a:t>28</a:t>
            </a:fld>
            <a:endParaRPr lang="lt-LT"/>
          </a:p>
        </p:txBody>
      </p:sp>
    </p:spTree>
    <p:extLst>
      <p:ext uri="{BB962C8B-B14F-4D97-AF65-F5344CB8AC3E}">
        <p14:creationId xmlns:p14="http://schemas.microsoft.com/office/powerpoint/2010/main" val="5627102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i="1" dirty="0" smtClean="0"/>
              <a:t>Prestižas</a:t>
            </a:r>
            <a:br>
              <a:rPr lang="lt-LT" sz="1000" i="1" dirty="0" smtClean="0"/>
            </a:br>
            <a:r>
              <a:rPr lang="lt-LT" sz="1000" dirty="0" smtClean="0"/>
              <a:t>• Galimybė tarnauti savo šaliai, prisidėti prie jos saugumo užtikrinimo. </a:t>
            </a:r>
          </a:p>
          <a:p>
            <a:r>
              <a:rPr lang="lt-LT" sz="1000" dirty="0" smtClean="0"/>
              <a:t/>
            </a:r>
            <a:br>
              <a:rPr lang="lt-LT" sz="1000" dirty="0" smtClean="0"/>
            </a:br>
            <a:r>
              <a:rPr lang="lt-LT" sz="1000" i="1" dirty="0" smtClean="0"/>
              <a:t>Karjeros galimybės</a:t>
            </a:r>
            <a:br>
              <a:rPr lang="lt-LT" sz="1000" i="1" dirty="0" smtClean="0"/>
            </a:br>
            <a:r>
              <a:rPr lang="lt-LT" sz="1000" dirty="0" smtClean="0"/>
              <a:t>• Kariuomenėje kiekvienam sudarytos sąlygos siekti karjeros. </a:t>
            </a:r>
            <a:br>
              <a:rPr lang="lt-LT" sz="1000" dirty="0" smtClean="0"/>
            </a:br>
            <a:r>
              <a:rPr lang="lt-LT" sz="1000" dirty="0" smtClean="0"/>
              <a:t>• Vykdomas individualus (pagal kiekvieno sugebėjimus) karjeros planavimas. </a:t>
            </a:r>
            <a:br>
              <a:rPr lang="lt-LT" sz="1000" dirty="0" smtClean="0"/>
            </a:br>
            <a:r>
              <a:rPr lang="lt-LT" sz="1000" dirty="0" smtClean="0"/>
              <a:t>• Dauguma karinių specialybių yra analogiškos civilinėms (informacinių sistemų specialistai, medikai, teisininkai, mechanikai, laivavedžiai, vairuotojai, šaltkalviai). </a:t>
            </a:r>
          </a:p>
          <a:p>
            <a:r>
              <a:rPr lang="lt-LT" sz="1000" dirty="0" smtClean="0"/>
              <a:t/>
            </a:r>
            <a:br>
              <a:rPr lang="lt-LT" sz="1000" dirty="0" smtClean="0"/>
            </a:br>
            <a:r>
              <a:rPr lang="lt-LT" sz="1000" i="1" dirty="0" smtClean="0"/>
              <a:t>Mokymosi galimybės</a:t>
            </a:r>
            <a:br>
              <a:rPr lang="lt-LT" sz="1000" i="1" dirty="0" smtClean="0"/>
            </a:br>
            <a:r>
              <a:rPr lang="lt-LT" sz="1000" dirty="0" smtClean="0"/>
              <a:t>• Mokymosi ir profesinio tobulinimosi galimybės Lietuvos, JAV, Vokietijos, Didžiosios Britanijos, Danijos, Kanados, Švedijos ir kitų šalių aukštosiose mokyklose. </a:t>
            </a:r>
          </a:p>
          <a:p>
            <a:r>
              <a:rPr lang="lt-LT" sz="1000" dirty="0" smtClean="0"/>
              <a:t/>
            </a:r>
            <a:br>
              <a:rPr lang="lt-LT" sz="1000" dirty="0" smtClean="0"/>
            </a:br>
            <a:r>
              <a:rPr lang="lt-LT" sz="1000" i="1" dirty="0" smtClean="0"/>
              <a:t>Darbo užmokestis</a:t>
            </a:r>
            <a:br>
              <a:rPr lang="lt-LT" sz="1000" i="1" dirty="0" smtClean="0"/>
            </a:br>
            <a:r>
              <a:rPr lang="lt-LT" sz="1000" dirty="0" smtClean="0"/>
              <a:t>• Konkurencingas atlyginimas, kuris priklauso nuo kario laipsnio ir ištarnautų metų. </a:t>
            </a:r>
            <a:br>
              <a:rPr lang="lt-LT" sz="1000" dirty="0" smtClean="0"/>
            </a:br>
            <a:r>
              <a:rPr lang="lt-LT" sz="1000" dirty="0" smtClean="0"/>
              <a:t>• Įvairūs materialiniai paskatinimai. </a:t>
            </a:r>
          </a:p>
          <a:p>
            <a:r>
              <a:rPr lang="lt-LT" sz="1000" dirty="0" smtClean="0"/>
              <a:t/>
            </a:r>
            <a:br>
              <a:rPr lang="lt-LT" sz="1000" dirty="0" smtClean="0"/>
            </a:br>
            <a:r>
              <a:rPr lang="lt-LT" sz="1000" i="1" dirty="0" smtClean="0"/>
              <a:t>Socialinės garantijos</a:t>
            </a:r>
            <a:br>
              <a:rPr lang="lt-LT" sz="1000" i="1" dirty="0" smtClean="0"/>
            </a:br>
            <a:r>
              <a:rPr lang="lt-LT" sz="1000" dirty="0" smtClean="0"/>
              <a:t>• Profesinės karo tarnybos kariai draudžiami valstybiniu socialiniu pensijų draudimu, o ištarnavę įstatymo nustatytą laiką ir išleisti į atsargą, įgyja teisę gauti valstybinę kario pensiją. </a:t>
            </a:r>
            <a:br>
              <a:rPr lang="lt-LT" sz="1000" dirty="0" smtClean="0"/>
            </a:br>
            <a:r>
              <a:rPr lang="lt-LT" sz="1000" dirty="0" smtClean="0"/>
              <a:t>• Kasmet - 30 dienų atostogų. Atsižvelgiant į ištarnautą laiką atostogos ilginamos, maksimali atostogų trukmė 45 dienos. </a:t>
            </a:r>
            <a:br>
              <a:rPr lang="lt-LT" sz="1000" dirty="0" smtClean="0"/>
            </a:br>
            <a:r>
              <a:rPr lang="lt-LT" sz="1000" dirty="0" smtClean="0"/>
              <a:t>• Profesinės karo tarnybos karių sveikatos priežiūra ir </a:t>
            </a:r>
            <a:r>
              <a:rPr lang="lt-LT" sz="1000" dirty="0" err="1" smtClean="0"/>
              <a:t>sveikatinimo</a:t>
            </a:r>
            <a:r>
              <a:rPr lang="lt-LT" sz="1000" dirty="0" smtClean="0"/>
              <a:t> veikla finansuojamos iš valstybės biudžeto lėšų. </a:t>
            </a:r>
            <a:br>
              <a:rPr lang="lt-LT" sz="1000" dirty="0" smtClean="0"/>
            </a:br>
            <a:r>
              <a:rPr lang="lt-LT" sz="1000" dirty="0" smtClean="0"/>
              <a:t>• Karių gyvybė ir sveikata privalomai draudžiama nuo nelaimingų atsitikimų tarnyboje valstybės biudžeto lėšomis. </a:t>
            </a:r>
            <a:br>
              <a:rPr lang="lt-LT" sz="1000" dirty="0" smtClean="0"/>
            </a:br>
            <a:r>
              <a:rPr lang="lt-LT" sz="1000" dirty="0" smtClean="0"/>
              <a:t>• Profesinės karo tarnybos kariai tarnybos laikotarpiu aprūpinami gyvenamuoju būstu, maistu arba jiems mokama nustatyto dydžio piniginė kompensacija. </a:t>
            </a:r>
            <a:br>
              <a:rPr lang="lt-LT" sz="1000" dirty="0" smtClean="0"/>
            </a:br>
            <a:r>
              <a:rPr lang="lt-LT" sz="1000" dirty="0" smtClean="0"/>
              <a:t>• Baigę tarnybą kariai gali dalyvauti profesinio orientavimo programose, teikiama pagalba susirandant darbą. </a:t>
            </a:r>
          </a:p>
          <a:p>
            <a:r>
              <a:rPr lang="lt-LT" sz="1000" dirty="0" smtClean="0"/>
              <a:t/>
            </a:r>
            <a:br>
              <a:rPr lang="lt-LT" sz="1000" dirty="0" smtClean="0"/>
            </a:br>
            <a:r>
              <a:rPr lang="lt-LT" sz="1000" i="1" dirty="0" smtClean="0"/>
              <a:t>Tarptautinės misijos</a:t>
            </a:r>
            <a:br>
              <a:rPr lang="lt-LT" sz="1000" i="1" dirty="0" smtClean="0"/>
            </a:br>
            <a:r>
              <a:rPr lang="lt-LT" sz="1000" dirty="0" smtClean="0"/>
              <a:t/>
            </a:r>
            <a:br>
              <a:rPr lang="lt-LT" sz="1000" dirty="0" smtClean="0"/>
            </a:br>
            <a:r>
              <a:rPr lang="lt-LT" sz="1000" i="1" dirty="0" smtClean="0"/>
              <a:t>Laisvalaikis</a:t>
            </a:r>
            <a:br>
              <a:rPr lang="lt-LT" sz="1000" i="1" dirty="0" smtClean="0"/>
            </a:br>
            <a:r>
              <a:rPr lang="lt-LT" sz="1000" dirty="0" smtClean="0"/>
              <a:t>• Sporto klubai, treniruoklių salės. </a:t>
            </a:r>
            <a:br>
              <a:rPr lang="lt-LT" sz="1000" dirty="0" smtClean="0"/>
            </a:br>
            <a:r>
              <a:rPr lang="lt-LT" sz="1000" dirty="0" smtClean="0"/>
              <a:t>• Kiekviename kariniame dalinyje yra ramovė, klubai kur vyksta koncertai, įvairūs vakarai, parodos, veikia biblioteka </a:t>
            </a:r>
          </a:p>
        </p:txBody>
      </p:sp>
      <p:sp>
        <p:nvSpPr>
          <p:cNvPr id="4" name="Slide Number Placeholder 3"/>
          <p:cNvSpPr>
            <a:spLocks noGrp="1"/>
          </p:cNvSpPr>
          <p:nvPr>
            <p:ph type="sldNum" sz="quarter" idx="10"/>
          </p:nvPr>
        </p:nvSpPr>
        <p:spPr/>
        <p:txBody>
          <a:bodyPr/>
          <a:lstStyle/>
          <a:p>
            <a:fld id="{DC1A1D8B-2574-417B-B088-A73E0D3FF2DC}" type="slidenum">
              <a:rPr lang="lt-LT" smtClean="0"/>
              <a:pPr/>
              <a:t>29</a:t>
            </a:fld>
            <a:endParaRPr lang="lt-LT"/>
          </a:p>
        </p:txBody>
      </p:sp>
    </p:spTree>
    <p:extLst>
      <p:ext uri="{BB962C8B-B14F-4D97-AF65-F5344CB8AC3E}">
        <p14:creationId xmlns:p14="http://schemas.microsoft.com/office/powerpoint/2010/main" val="2571095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Socialinės garantijos NPPKT kariams:</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pilnas valstybės išlaikymas </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socialinis, gyvybės ir sveikatos draudimas</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mokama piniginė išmoka buitinėms išlaidoms</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šeimos nariai turi teisę į kitas įstatymais numatytas lengvatas </a:t>
            </a:r>
          </a:p>
          <a:p>
            <a:pPr algn="just" eaLnBrk="1" hangingPunct="1"/>
            <a:endParaRPr lang="lt-LT" altLang="lt-LT" sz="1200" dirty="0" smtClean="0">
              <a:solidFill>
                <a:schemeClr val="bg1">
                  <a:lumMod val="95000"/>
                </a:schemeClr>
              </a:solidFill>
              <a:latin typeface="Times New Roman" pitchFamily="18" charset="0"/>
            </a:endParaRPr>
          </a:p>
          <a:p>
            <a:pPr algn="just" eaLnBrk="1" hangingPunct="1"/>
            <a:endParaRPr lang="en-US" altLang="lt-LT" dirty="0" smtClean="0">
              <a:solidFill>
                <a:schemeClr val="bg1">
                  <a:lumMod val="95000"/>
                </a:schemeClr>
              </a:solidFill>
              <a:latin typeface="Times New Roman" pitchFamily="18" charset="0"/>
            </a:endParaRPr>
          </a:p>
          <a:p>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30</a:t>
            </a:fld>
            <a:endParaRPr lang="lt-LT"/>
          </a:p>
        </p:txBody>
      </p:sp>
    </p:spTree>
    <p:extLst>
      <p:ext uri="{BB962C8B-B14F-4D97-AF65-F5344CB8AC3E}">
        <p14:creationId xmlns:p14="http://schemas.microsoft.com/office/powerpoint/2010/main" val="160010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505. Pagrindiniai kariuomenės uždaviniai yra nustatyti Krašto apsaugos sistemos</a:t>
            </a:r>
          </a:p>
          <a:p>
            <a:r>
              <a:rPr lang="lt-LT" dirty="0" smtClean="0"/>
              <a:t>organizavimo ir karo tarnybos įstatyme. Jie yra:</a:t>
            </a:r>
          </a:p>
          <a:p>
            <a:r>
              <a:rPr lang="lt-LT" dirty="0" smtClean="0"/>
              <a:t>1. Saugoti valstybės teritoriją (įskaitant oro erdvės ir teritorinės jūros stebėjimą,</a:t>
            </a:r>
          </a:p>
          <a:p>
            <a:r>
              <a:rPr lang="lt-LT" dirty="0" smtClean="0"/>
              <a:t>kontrolę ir gynybą) ir karines teritorijas, bendradarbiaujant su kitomis valstybės</a:t>
            </a:r>
          </a:p>
          <a:p>
            <a:r>
              <a:rPr lang="lt-LT" dirty="0" smtClean="0"/>
              <a:t>institucijomis stebėti ir kontroliuoti išskirtinę ekonominę zoną bei kontinentinį</a:t>
            </a:r>
          </a:p>
          <a:p>
            <a:r>
              <a:rPr lang="lt-LT" dirty="0" smtClean="0"/>
              <a:t>šelfą.</a:t>
            </a:r>
          </a:p>
          <a:p>
            <a:r>
              <a:rPr lang="lt-LT" dirty="0" smtClean="0"/>
              <a:t>2. Palaikyti kovinę parengtį, rengtis tarptautinėms operacijoms ir dalyvauti jose.</a:t>
            </a:r>
          </a:p>
          <a:p>
            <a:r>
              <a:rPr lang="lt-LT" dirty="0" smtClean="0"/>
              <a:t>3. Įstatymų nustatytais atvejais ir sąlygomis organizuoti, koordinuoti žmonių</a:t>
            </a:r>
          </a:p>
          <a:p>
            <a:r>
              <a:rPr lang="lt-LT" dirty="0" smtClean="0"/>
              <a:t>paieškos ir gelbėjimo bei teršimo incidentų likvidavimo darbus, jiems vadovauti ir</a:t>
            </a:r>
          </a:p>
          <a:p>
            <a:r>
              <a:rPr lang="lt-LT" dirty="0" smtClean="0"/>
              <a:t>vykdyti, teikti pagalbą kitoms valstybės ir savivaldybių institucijoms.</a:t>
            </a:r>
          </a:p>
          <a:p>
            <a:r>
              <a:rPr lang="lt-LT" dirty="0" smtClean="0"/>
              <a:t>4. Savarankiškai ir kartu su sąjungininkų ginkluotosiomis pajėgomis ginti Lietuvos</a:t>
            </a:r>
          </a:p>
          <a:p>
            <a:r>
              <a:rPr lang="lt-LT" dirty="0" smtClean="0"/>
              <a:t>valstybę ir kitas valstybes sąjungininkes. </a:t>
            </a:r>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5</a:t>
            </a:fld>
            <a:endParaRPr lang="lt-LT"/>
          </a:p>
        </p:txBody>
      </p:sp>
    </p:spTree>
    <p:extLst>
      <p:ext uri="{BB962C8B-B14F-4D97-AF65-F5344CB8AC3E}">
        <p14:creationId xmlns:p14="http://schemas.microsoft.com/office/powerpoint/2010/main" val="19081326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b="1" dirty="0" smtClean="0"/>
              <a:t>Nuo 07-01 galima bus gauti eil. laipsnį</a:t>
            </a:r>
            <a:r>
              <a:rPr lang="lt-LT" b="1" baseline="0" dirty="0" smtClean="0"/>
              <a:t> NPPKT metu</a:t>
            </a:r>
            <a:endParaRPr lang="lt-LT" b="1"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32</a:t>
            </a:fld>
            <a:endParaRPr lang="lt-LT"/>
          </a:p>
        </p:txBody>
      </p:sp>
    </p:spTree>
    <p:extLst>
      <p:ext uri="{BB962C8B-B14F-4D97-AF65-F5344CB8AC3E}">
        <p14:creationId xmlns:p14="http://schemas.microsoft.com/office/powerpoint/2010/main" val="3350452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buFont typeface="Wingdings" pitchFamily="2" charset="2"/>
              <a:buNone/>
            </a:pPr>
            <a:r>
              <a:rPr lang="lt-LT" altLang="lt-LT" sz="1200" b="1" dirty="0" smtClean="0">
                <a:latin typeface="Times New Roman" panose="02020603050405020304" pitchFamily="18" charset="0"/>
                <a:cs typeface="Times New Roman" panose="02020603050405020304" pitchFamily="18" charset="0"/>
              </a:rPr>
              <a:t>Nuo 07-01 iki 60 metų amžiaus</a:t>
            </a:r>
          </a:p>
        </p:txBody>
      </p:sp>
      <p:sp>
        <p:nvSpPr>
          <p:cNvPr id="4" name="Slide Number Placeholder 3"/>
          <p:cNvSpPr>
            <a:spLocks noGrp="1"/>
          </p:cNvSpPr>
          <p:nvPr>
            <p:ph type="sldNum" sz="quarter" idx="10"/>
          </p:nvPr>
        </p:nvSpPr>
        <p:spPr/>
        <p:txBody>
          <a:bodyPr/>
          <a:lstStyle/>
          <a:p>
            <a:fld id="{DC1A1D8B-2574-417B-B088-A73E0D3FF2DC}" type="slidenum">
              <a:rPr lang="lt-LT" smtClean="0"/>
              <a:pPr/>
              <a:t>38</a:t>
            </a:fld>
            <a:endParaRPr lang="lt-LT"/>
          </a:p>
        </p:txBody>
      </p:sp>
    </p:spTree>
    <p:extLst>
      <p:ext uri="{BB962C8B-B14F-4D97-AF65-F5344CB8AC3E}">
        <p14:creationId xmlns:p14="http://schemas.microsoft.com/office/powerpoint/2010/main" val="7389027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39</a:t>
            </a:fld>
            <a:endParaRPr lang="lt-LT"/>
          </a:p>
        </p:txBody>
      </p:sp>
    </p:spTree>
    <p:extLst>
      <p:ext uri="{BB962C8B-B14F-4D97-AF65-F5344CB8AC3E}">
        <p14:creationId xmlns:p14="http://schemas.microsoft.com/office/powerpoint/2010/main" val="22603405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40</a:t>
            </a:fld>
            <a:endParaRPr lang="lt-LT"/>
          </a:p>
        </p:txBody>
      </p:sp>
    </p:spTree>
    <p:extLst>
      <p:ext uri="{BB962C8B-B14F-4D97-AF65-F5344CB8AC3E}">
        <p14:creationId xmlns:p14="http://schemas.microsoft.com/office/powerpoint/2010/main" val="21089023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41</a:t>
            </a:fld>
            <a:endParaRPr lang="lt-LT"/>
          </a:p>
        </p:txBody>
      </p:sp>
    </p:spTree>
    <p:extLst>
      <p:ext uri="{BB962C8B-B14F-4D97-AF65-F5344CB8AC3E}">
        <p14:creationId xmlns:p14="http://schemas.microsoft.com/office/powerpoint/2010/main" val="182414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lt-LT" sz="1000" dirty="0" err="1" smtClean="0"/>
              <a:t>Misija</a:t>
            </a:r>
            <a:r>
              <a:rPr lang="en-US" altLang="lt-LT" sz="1000" dirty="0" smtClean="0"/>
              <a:t> –</a:t>
            </a:r>
            <a:r>
              <a:rPr lang="en-US" altLang="lt-LT" sz="1000" dirty="0" err="1" smtClean="0"/>
              <a:t>parengti</a:t>
            </a:r>
            <a:r>
              <a:rPr lang="en-US" altLang="lt-LT" sz="1000" dirty="0" smtClean="0"/>
              <a:t> </a:t>
            </a:r>
            <a:r>
              <a:rPr lang="en-US" altLang="lt-LT" sz="1000" dirty="0" err="1" smtClean="0"/>
              <a:t>karininką</a:t>
            </a:r>
            <a:r>
              <a:rPr lang="en-US" altLang="lt-LT" sz="1000" dirty="0" smtClean="0"/>
              <a:t> </a:t>
            </a:r>
            <a:r>
              <a:rPr lang="en-US" altLang="lt-LT" sz="1000" dirty="0" err="1" smtClean="0"/>
              <a:t>ugdant</a:t>
            </a:r>
            <a:r>
              <a:rPr lang="en-US" altLang="lt-LT" sz="1000" dirty="0" smtClean="0"/>
              <a:t> </a:t>
            </a:r>
            <a:r>
              <a:rPr lang="en-US" altLang="lt-LT" sz="1000" dirty="0" err="1" smtClean="0"/>
              <a:t>jo</a:t>
            </a:r>
            <a:r>
              <a:rPr lang="en-US" altLang="lt-LT" sz="1000" dirty="0" smtClean="0"/>
              <a:t> </a:t>
            </a:r>
            <a:r>
              <a:rPr lang="en-US" altLang="lt-LT" sz="1000" dirty="0" err="1" smtClean="0"/>
              <a:t>lyderio</a:t>
            </a:r>
            <a:r>
              <a:rPr lang="en-US" altLang="lt-LT" sz="1000" dirty="0" smtClean="0"/>
              <a:t> </a:t>
            </a:r>
            <a:r>
              <a:rPr lang="en-US" altLang="lt-LT" sz="1000" dirty="0" err="1" smtClean="0"/>
              <a:t>savybes</a:t>
            </a:r>
            <a:r>
              <a:rPr lang="en-US" altLang="lt-LT" sz="1000" dirty="0" smtClean="0"/>
              <a:t>, </a:t>
            </a:r>
            <a:r>
              <a:rPr lang="en-US" altLang="lt-LT" sz="1000" dirty="0" err="1" smtClean="0"/>
              <a:t>intelektą</a:t>
            </a:r>
            <a:r>
              <a:rPr lang="en-US" altLang="lt-LT" sz="1000" dirty="0" smtClean="0"/>
              <a:t>, </a:t>
            </a:r>
            <a:r>
              <a:rPr lang="en-US" altLang="lt-LT" sz="1000" dirty="0" err="1" smtClean="0"/>
              <a:t>suteikiant</a:t>
            </a:r>
            <a:r>
              <a:rPr lang="en-US" altLang="lt-LT" sz="1000" dirty="0" smtClean="0"/>
              <a:t> </a:t>
            </a:r>
            <a:r>
              <a:rPr lang="en-US" altLang="lt-LT" sz="1000" dirty="0" err="1" smtClean="0"/>
              <a:t>profesinių</a:t>
            </a:r>
            <a:r>
              <a:rPr lang="en-US" altLang="lt-LT" sz="1000" dirty="0" smtClean="0"/>
              <a:t> </a:t>
            </a:r>
            <a:r>
              <a:rPr lang="en-US" altLang="lt-LT" sz="1000" dirty="0" err="1" smtClean="0"/>
              <a:t>žinių</a:t>
            </a:r>
            <a:r>
              <a:rPr lang="en-US" altLang="lt-LT" sz="1000" dirty="0" smtClean="0"/>
              <a:t> </a:t>
            </a:r>
            <a:r>
              <a:rPr lang="en-US" altLang="lt-LT" sz="1000" dirty="0" err="1" smtClean="0"/>
              <a:t>ir</a:t>
            </a:r>
            <a:r>
              <a:rPr lang="en-US" altLang="lt-LT" sz="1000" dirty="0" smtClean="0"/>
              <a:t> </a:t>
            </a:r>
            <a:r>
              <a:rPr lang="en-US" altLang="lt-LT" sz="1000" dirty="0" err="1" smtClean="0"/>
              <a:t>praktinių</a:t>
            </a:r>
            <a:r>
              <a:rPr lang="en-US" altLang="lt-LT" sz="1000" dirty="0" smtClean="0"/>
              <a:t> </a:t>
            </a:r>
            <a:r>
              <a:rPr lang="en-US" altLang="lt-LT" sz="1000" dirty="0" err="1" smtClean="0"/>
              <a:t>įgūdžių</a:t>
            </a:r>
            <a:r>
              <a:rPr lang="en-US" altLang="lt-LT" sz="1000" dirty="0" smtClean="0"/>
              <a:t>, </a:t>
            </a:r>
            <a:r>
              <a:rPr lang="en-US" altLang="lt-LT" sz="1000" dirty="0" err="1" smtClean="0"/>
              <a:t>reikalingų</a:t>
            </a:r>
            <a:r>
              <a:rPr lang="en-US" altLang="lt-LT" sz="1000" dirty="0" smtClean="0"/>
              <a:t> </a:t>
            </a:r>
            <a:r>
              <a:rPr lang="en-US" altLang="lt-LT" sz="1000" dirty="0" err="1" smtClean="0"/>
              <a:t>vadui</a:t>
            </a:r>
            <a:r>
              <a:rPr lang="en-US" altLang="lt-LT" sz="1000" dirty="0" smtClean="0"/>
              <a:t> </a:t>
            </a:r>
            <a:r>
              <a:rPr lang="en-US" altLang="lt-LT" sz="1000" dirty="0" err="1" smtClean="0"/>
              <a:t>Lietuvos</a:t>
            </a:r>
            <a:r>
              <a:rPr lang="en-US" altLang="lt-LT" sz="1000" dirty="0" smtClean="0"/>
              <a:t> </a:t>
            </a:r>
            <a:r>
              <a:rPr lang="en-US" altLang="lt-LT" sz="1000" dirty="0" err="1" smtClean="0"/>
              <a:t>kariuomenėje</a:t>
            </a:r>
            <a:r>
              <a:rPr lang="en-US" altLang="lt-LT" sz="1000" dirty="0" smtClean="0"/>
              <a:t>, – </a:t>
            </a:r>
            <a:r>
              <a:rPr lang="en-US" altLang="lt-LT" sz="1000" dirty="0" err="1" smtClean="0"/>
              <a:t>motyvuotą</a:t>
            </a:r>
            <a:r>
              <a:rPr lang="en-US" altLang="lt-LT" sz="1000" dirty="0" smtClean="0"/>
              <a:t> </a:t>
            </a:r>
            <a:r>
              <a:rPr lang="en-US" altLang="lt-LT" sz="1000" dirty="0" err="1" smtClean="0"/>
              <a:t>ir</a:t>
            </a:r>
            <a:r>
              <a:rPr lang="en-US" altLang="lt-LT" sz="1000" dirty="0" smtClean="0"/>
              <a:t> </a:t>
            </a:r>
            <a:r>
              <a:rPr lang="en-US" altLang="lt-LT" sz="1000" dirty="0" err="1" smtClean="0"/>
              <a:t>pasirengusį</a:t>
            </a:r>
            <a:r>
              <a:rPr lang="en-US" altLang="lt-LT" sz="1000" dirty="0" smtClean="0"/>
              <a:t> </a:t>
            </a:r>
            <a:r>
              <a:rPr lang="en-US" altLang="lt-LT" sz="1000" dirty="0" err="1" smtClean="0"/>
              <a:t>vadovauti</a:t>
            </a:r>
            <a:r>
              <a:rPr lang="en-US" altLang="lt-LT" sz="1000" dirty="0" smtClean="0"/>
              <a:t> </a:t>
            </a:r>
            <a:r>
              <a:rPr lang="en-US" altLang="lt-LT" sz="1000" dirty="0" err="1" smtClean="0"/>
              <a:t>padaliniams</a:t>
            </a:r>
            <a:r>
              <a:rPr lang="en-US" altLang="lt-LT" sz="1000" dirty="0" smtClean="0"/>
              <a:t> </a:t>
            </a:r>
            <a:r>
              <a:rPr lang="en-US" altLang="lt-LT" sz="1000" dirty="0" err="1" smtClean="0"/>
              <a:t>karo</a:t>
            </a:r>
            <a:r>
              <a:rPr lang="en-US" altLang="lt-LT" sz="1000" dirty="0" smtClean="0"/>
              <a:t> </a:t>
            </a:r>
            <a:r>
              <a:rPr lang="en-US" altLang="lt-LT" sz="1000" dirty="0" err="1" smtClean="0"/>
              <a:t>ir</a:t>
            </a:r>
            <a:r>
              <a:rPr lang="en-US" altLang="lt-LT" sz="1000" dirty="0" smtClean="0"/>
              <a:t> </a:t>
            </a:r>
            <a:r>
              <a:rPr lang="en-US" altLang="lt-LT" sz="1000" dirty="0" err="1" smtClean="0"/>
              <a:t>taikos</a:t>
            </a:r>
            <a:r>
              <a:rPr lang="en-US" altLang="lt-LT" sz="1000" dirty="0" smtClean="0"/>
              <a:t> </a:t>
            </a:r>
            <a:r>
              <a:rPr lang="en-US" altLang="lt-LT" sz="1000" dirty="0" err="1" smtClean="0"/>
              <a:t>metu</a:t>
            </a:r>
            <a:r>
              <a:rPr lang="en-US" altLang="lt-LT" sz="1000" dirty="0" smtClean="0"/>
              <a:t> </a:t>
            </a:r>
            <a:r>
              <a:rPr lang="en-US" altLang="lt-LT" sz="1000" dirty="0" err="1" smtClean="0"/>
              <a:t>tarnaujant</a:t>
            </a:r>
            <a:r>
              <a:rPr lang="en-US" altLang="lt-LT" sz="1000" dirty="0" smtClean="0"/>
              <a:t> </a:t>
            </a:r>
            <a:r>
              <a:rPr lang="en-US" altLang="lt-LT" sz="1000" dirty="0" err="1" smtClean="0"/>
              <a:t>Lietuvos</a:t>
            </a:r>
            <a:r>
              <a:rPr lang="en-US" altLang="lt-LT" sz="1000" dirty="0" smtClean="0"/>
              <a:t> </a:t>
            </a:r>
            <a:r>
              <a:rPr lang="en-US" altLang="lt-LT" sz="1000" dirty="0" err="1" smtClean="0"/>
              <a:t>valstybei</a:t>
            </a:r>
            <a:r>
              <a:rPr lang="en-US" altLang="lt-LT" sz="1000" dirty="0" smtClean="0"/>
              <a:t>.</a:t>
            </a:r>
          </a:p>
          <a:p>
            <a:r>
              <a:rPr lang="lt-LT" altLang="lt-LT" sz="1000" dirty="0" smtClean="0"/>
              <a:t>Universitetinės studijos – nuosekliosios studijos, sudarančios sąlygas asmeniui įgyti aukštąjį išsilavinimą ir kvalifikaciją.</a:t>
            </a:r>
          </a:p>
          <a:p>
            <a:r>
              <a:rPr lang="lt-LT" altLang="lt-LT" sz="1000" dirty="0" smtClean="0"/>
              <a:t>Generolo Jono Žemaičio Lietuvos karo akademijoje vykdomos šių pakopų studijos: pirmosios – bakalauro, kurias baigus suteikiamas bakalauro kvalifikacinis laipsnis, antrosios – magistrantūros, kurias baigus suteikiamas magistro kvalifikacinis laipsnis ir nuo 2012 metų pradėtos trečiosios pakopos – doktorantūros studijos.</a:t>
            </a:r>
          </a:p>
          <a:p>
            <a:r>
              <a:rPr lang="lt-LT" altLang="lt-LT" sz="1000" dirty="0" smtClean="0"/>
              <a:t>Kariūnai ir klausytojai Akademijoje studijuoja pagal LKA katedrų parengtas ir nustatyta tvarka patvirtintas studijų programas, kurios įregistruotos Studijų ir mokymo programų registre.</a:t>
            </a:r>
            <a:r>
              <a:rPr lang="en-US" altLang="lt-LT" sz="1000" dirty="0" smtClean="0"/>
              <a:t> </a:t>
            </a:r>
            <a:r>
              <a:rPr lang="en-US" altLang="lt-LT" sz="1000" dirty="0" err="1" smtClean="0"/>
              <a:t>Taip</a:t>
            </a:r>
            <a:r>
              <a:rPr lang="en-US" altLang="lt-LT" sz="1000" dirty="0" smtClean="0"/>
              <a:t> pat </a:t>
            </a:r>
            <a:r>
              <a:rPr lang="en-US" altLang="lt-LT" sz="1000" dirty="0" err="1" smtClean="0"/>
              <a:t>yra</a:t>
            </a:r>
            <a:r>
              <a:rPr lang="en-US" altLang="lt-LT" sz="1000" dirty="0" smtClean="0"/>
              <a:t>  </a:t>
            </a:r>
            <a:r>
              <a:rPr lang="en-US" altLang="lt-LT" sz="1000" dirty="0" err="1" smtClean="0"/>
              <a:t>pagrindinės</a:t>
            </a:r>
            <a:r>
              <a:rPr lang="en-US" altLang="lt-LT" sz="1000" dirty="0" smtClean="0"/>
              <a:t> </a:t>
            </a:r>
            <a:r>
              <a:rPr lang="en-US" altLang="lt-LT" sz="1000" dirty="0" err="1" smtClean="0"/>
              <a:t>ir</a:t>
            </a:r>
            <a:r>
              <a:rPr lang="en-US" altLang="lt-LT" sz="1000" dirty="0" smtClean="0"/>
              <a:t> </a:t>
            </a:r>
            <a:r>
              <a:rPr lang="en-US" altLang="lt-LT" sz="1000" dirty="0" err="1" smtClean="0"/>
              <a:t>vientisosios</a:t>
            </a:r>
            <a:r>
              <a:rPr lang="en-US" altLang="lt-LT" sz="1000" dirty="0" smtClean="0"/>
              <a:t>  </a:t>
            </a:r>
            <a:r>
              <a:rPr lang="en-US" altLang="lt-LT" sz="1000" dirty="0" err="1" smtClean="0"/>
              <a:t>studijos</a:t>
            </a:r>
            <a:r>
              <a:rPr lang="en-US" altLang="lt-LT" sz="1000" dirty="0" smtClean="0"/>
              <a:t> į </a:t>
            </a:r>
            <a:r>
              <a:rPr lang="en-US" altLang="lt-LT" sz="1000" dirty="0" err="1" smtClean="0"/>
              <a:t>kurias</a:t>
            </a:r>
            <a:r>
              <a:rPr lang="en-US" altLang="lt-LT" sz="1000" dirty="0" smtClean="0"/>
              <a:t> </a:t>
            </a:r>
            <a:r>
              <a:rPr lang="en-US" altLang="lt-LT" sz="1000" dirty="0" err="1" smtClean="0"/>
              <a:t>priimama</a:t>
            </a:r>
            <a:r>
              <a:rPr lang="en-US" altLang="lt-LT" sz="1000" dirty="0" smtClean="0"/>
              <a:t> </a:t>
            </a:r>
            <a:r>
              <a:rPr lang="en-US" altLang="lt-LT" sz="1000" dirty="0" err="1" smtClean="0"/>
              <a:t>remiantis</a:t>
            </a:r>
            <a:r>
              <a:rPr lang="en-US" altLang="lt-LT" sz="1000" dirty="0" smtClean="0"/>
              <a:t> LKA </a:t>
            </a:r>
            <a:r>
              <a:rPr lang="en-US" altLang="lt-LT" sz="1000" dirty="0" err="1" smtClean="0"/>
              <a:t>ir</a:t>
            </a:r>
            <a:r>
              <a:rPr lang="en-US" altLang="lt-LT" sz="1000" dirty="0" smtClean="0"/>
              <a:t> </a:t>
            </a:r>
            <a:r>
              <a:rPr lang="en-US" altLang="lt-LT" sz="1000" dirty="0" err="1" smtClean="0"/>
              <a:t>Vilniaus</a:t>
            </a:r>
            <a:r>
              <a:rPr lang="en-US" altLang="lt-LT" sz="1000" dirty="0" smtClean="0"/>
              <a:t> </a:t>
            </a:r>
            <a:r>
              <a:rPr lang="en-US" altLang="lt-LT" sz="1000" dirty="0" err="1" smtClean="0"/>
              <a:t>Gedimino</a:t>
            </a:r>
            <a:r>
              <a:rPr lang="en-US" altLang="lt-LT" sz="1000" dirty="0" smtClean="0"/>
              <a:t> </a:t>
            </a:r>
            <a:r>
              <a:rPr lang="en-US" altLang="lt-LT" sz="1000" dirty="0" err="1" smtClean="0"/>
              <a:t>technikos</a:t>
            </a:r>
            <a:r>
              <a:rPr lang="en-US" altLang="lt-LT" sz="1000" dirty="0" smtClean="0"/>
              <a:t> </a:t>
            </a:r>
            <a:r>
              <a:rPr lang="en-US" altLang="lt-LT" sz="1000" dirty="0" err="1" smtClean="0"/>
              <a:t>universitetu</a:t>
            </a:r>
            <a:r>
              <a:rPr lang="en-US" altLang="lt-LT" sz="1000" dirty="0" smtClean="0"/>
              <a:t> </a:t>
            </a:r>
            <a:r>
              <a:rPr lang="en-US" altLang="lt-LT" sz="1000" dirty="0" err="1" smtClean="0"/>
              <a:t>pasirašyta</a:t>
            </a:r>
            <a:r>
              <a:rPr lang="en-US" altLang="lt-LT" sz="1000" dirty="0" smtClean="0"/>
              <a:t> </a:t>
            </a:r>
            <a:r>
              <a:rPr lang="en-US" altLang="lt-LT" sz="1000" dirty="0" err="1" smtClean="0"/>
              <a:t>sutartimi</a:t>
            </a:r>
            <a:r>
              <a:rPr lang="en-US" altLang="lt-LT" sz="1000" dirty="0" smtClean="0"/>
              <a:t>. </a:t>
            </a:r>
            <a:endParaRPr lang="lt-LT" altLang="lt-LT" sz="1000" dirty="0" smtClean="0"/>
          </a:p>
          <a:p>
            <a:r>
              <a:rPr lang="lt-LT" altLang="lt-LT" sz="1000" dirty="0" smtClean="0"/>
              <a:t>Į studijas LAJM galės pretenduoti jaunuoliai, sėkmingai baigę Moderniųjų gynybos technologijų studijų programos pirma semestrą (vadovaujantis pasirašyta sutartimi tarp LKA, LAJM ir KJP). </a:t>
            </a:r>
            <a:endParaRPr lang="en-US" altLang="lt-LT" sz="1000" dirty="0" smtClean="0"/>
          </a:p>
        </p:txBody>
      </p:sp>
    </p:spTree>
    <p:extLst>
      <p:ext uri="{BB962C8B-B14F-4D97-AF65-F5344CB8AC3E}">
        <p14:creationId xmlns:p14="http://schemas.microsoft.com/office/powerpoint/2010/main" val="42259557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lt-LT" altLang="lt-LT" b="1" dirty="0" smtClean="0"/>
              <a:t>Daugiau informacijos </a:t>
            </a:r>
            <a:r>
              <a:rPr lang="lt-LT" altLang="lt-LT" b="1" dirty="0" err="1" smtClean="0"/>
              <a:t>www.lka.lt</a:t>
            </a:r>
            <a:endParaRPr lang="en-US" altLang="lt-LT" b="1" dirty="0" smtClean="0"/>
          </a:p>
        </p:txBody>
      </p:sp>
    </p:spTree>
    <p:extLst>
      <p:ext uri="{BB962C8B-B14F-4D97-AF65-F5344CB8AC3E}">
        <p14:creationId xmlns:p14="http://schemas.microsoft.com/office/powerpoint/2010/main" val="5442059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kaidrės vaizdo vietos rezervavimo ženklas 1"/>
          <p:cNvSpPr>
            <a:spLocks noGrp="1" noRot="1" noChangeAspect="1" noTextEdit="1"/>
          </p:cNvSpPr>
          <p:nvPr>
            <p:ph type="sldImg"/>
          </p:nvPr>
        </p:nvSpPr>
        <p:spPr>
          <a:ln/>
        </p:spPr>
      </p:sp>
      <p:sp>
        <p:nvSpPr>
          <p:cNvPr id="76803" name="Pastabų vietos rezervavimo ženkla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lt-LT" altLang="lt-LT" dirty="0" smtClean="0"/>
          </a:p>
        </p:txBody>
      </p:sp>
    </p:spTree>
    <p:extLst>
      <p:ext uri="{BB962C8B-B14F-4D97-AF65-F5344CB8AC3E}">
        <p14:creationId xmlns:p14="http://schemas.microsoft.com/office/powerpoint/2010/main" val="25246948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kaidrės vaizdo vietos rezervavimo ženklas 1"/>
          <p:cNvSpPr>
            <a:spLocks noGrp="1" noRot="1" noChangeAspect="1" noTextEdit="1"/>
          </p:cNvSpPr>
          <p:nvPr>
            <p:ph type="sldImg"/>
          </p:nvPr>
        </p:nvSpPr>
        <p:spPr>
          <a:ln/>
        </p:spPr>
      </p:sp>
      <p:sp>
        <p:nvSpPr>
          <p:cNvPr id="54275" name="Pastabų vietos rezervavimo ženklas 2"/>
          <p:cNvSpPr>
            <a:spLocks noGrp="1"/>
          </p:cNvSpPr>
          <p:nvPr>
            <p:ph type="body" idx="1"/>
          </p:nvPr>
        </p:nvSpPr>
        <p:spPr>
          <a:noFill/>
        </p:spPr>
        <p:txBody>
          <a:bodyPr/>
          <a:lstStyle/>
          <a:p>
            <a:r>
              <a:rPr lang="lt-LT" sz="1000" dirty="0" smtClean="0">
                <a:effectLst/>
              </a:rPr>
              <a:t>Lietuvos šaulių sąjunga – savanoriška, pilietinės savigynos savaveiksmė visuomenės organizacija, stiprinanti valstybės gynybinę galią, ugdanti pilietiškumą ir tautinį sąmoningumą, plėtojanti valstybės gynybos švietėjišką veiklą, teikianti pagalbą policijai bei civilinės saugos ir gelbėjimo sistemos institucijoms. Sąjunga yra sukarinta organizacija, integruota į Lietuvos gynybinę sistemą. Dabar veikianti Šaulių sąjunga tęsia tarpukario Lietuvoje iki 1940 m. veikusios organizacijos veiklą.</a:t>
            </a:r>
          </a:p>
          <a:p>
            <a:r>
              <a:rPr lang="lt-LT" sz="1000" dirty="0" smtClean="0">
                <a:effectLst/>
              </a:rPr>
              <a:t>Šaulys yra Lietuvos nepriklausomybės saugotojas ir gynėjas, pasiryžęs kilus grėsmei, negailėdamas gyvybės, ginti ir saugoti Lietuvos Respubliką ir jos piliečius. </a:t>
            </a:r>
            <a:br>
              <a:rPr lang="lt-LT" sz="1000" dirty="0" smtClean="0">
                <a:effectLst/>
              </a:rPr>
            </a:br>
            <a:r>
              <a:rPr lang="lt-LT" sz="1000" dirty="0" smtClean="0">
                <a:effectLst/>
              </a:rPr>
              <a:t>Sąjungos tikslas – stiprinti šalies gynybinę galią, padėti krašto apsaugos struktūroms rengti mobilizacinį rezervą.</a:t>
            </a:r>
            <a:br>
              <a:rPr lang="lt-LT" sz="1000" dirty="0" smtClean="0">
                <a:effectLst/>
              </a:rPr>
            </a:br>
            <a:r>
              <a:rPr lang="lt-LT" sz="1000" dirty="0" smtClean="0">
                <a:effectLst/>
              </a:rPr>
              <a:t>Šaulys dalyvauja karinio rengimo užsiėmimuose pagal Sąjungos vado patvirtintas programas. Šauliai nuosekliai rengiami būti pasiruošusiais iškilus grėsmei vykdyti karines užduotis. </a:t>
            </a:r>
            <a:br>
              <a:rPr lang="lt-LT" sz="1000" dirty="0" smtClean="0">
                <a:effectLst/>
              </a:rPr>
            </a:br>
            <a:r>
              <a:rPr lang="lt-LT" sz="1000" dirty="0" smtClean="0">
                <a:effectLst/>
              </a:rPr>
              <a:t>Šauliai yra aktyviojo mobilizacinio rezervo kariai. Anksčiau neišėję bazinio kario kurso jie mokomi pagal bazinio kario kurso programą kariuomenės daliniuose, kuriems jie yra priskirti. Vėliau šauliai dalyvauja bendruose su kariuomene mokymuose ir pratybose. Šiuo metu daugiausia rikiuotės šaulių yra priskirti Krašto apsaugos savanorių pajėgų padaliniams. </a:t>
            </a:r>
            <a:br>
              <a:rPr lang="lt-LT" sz="1000" dirty="0" smtClean="0">
                <a:effectLst/>
              </a:rPr>
            </a:br>
            <a:endParaRPr lang="lt-LT" sz="1000" dirty="0" smtClean="0">
              <a:effectLst/>
            </a:endParaRPr>
          </a:p>
          <a:p>
            <a:r>
              <a:rPr lang="lt-LT" sz="1000" dirty="0" smtClean="0">
                <a:effectLst/>
              </a:rPr>
              <a:t>Šauliai pagal specialias programas ir planus rengiami saugoti svarbius strateginius objektus, atlikti žvalgybos ir kitas užduotis. </a:t>
            </a:r>
            <a:br>
              <a:rPr lang="lt-LT" sz="1000" dirty="0" smtClean="0">
                <a:effectLst/>
              </a:rPr>
            </a:br>
            <a:r>
              <a:rPr lang="lt-LT" sz="1000" dirty="0" smtClean="0">
                <a:effectLst/>
              </a:rPr>
              <a:t>Jaunieji šauliai iš visų Lietuvos rinktinių klauso paskaitų apie Lietuvos kariuomenės, Šaulių sąjungos istoriją, politologijos, vadybos dalykų, susipažįsta su Krašto apsaugos ir Šaulių sąjungos statutais, mokosi topografijos, ginkluotės ir šaudybos, taktikos, pirmosios medicinos pagalbos ir kt. </a:t>
            </a:r>
          </a:p>
          <a:p>
            <a:endParaRPr lang="lt-LT" sz="1000" dirty="0" smtClean="0">
              <a:effectLst/>
            </a:endParaRPr>
          </a:p>
          <a:p>
            <a:r>
              <a:rPr lang="lt-LT" sz="1000" b="1" dirty="0" smtClean="0">
                <a:effectLst/>
              </a:rPr>
              <a:t>Daugiau informacijos</a:t>
            </a:r>
            <a:r>
              <a:rPr lang="lt-LT" sz="1000" b="1" baseline="0" dirty="0" smtClean="0">
                <a:effectLst/>
              </a:rPr>
              <a:t> www. </a:t>
            </a:r>
            <a:r>
              <a:rPr lang="lt-LT" sz="1000" b="1" baseline="0" dirty="0" err="1" smtClean="0">
                <a:effectLst/>
              </a:rPr>
              <a:t>www.sauliusajunga.lt</a:t>
            </a:r>
            <a:r>
              <a:rPr lang="lt-LT" sz="1000" dirty="0" smtClean="0">
                <a:effectLst/>
              </a:rPr>
              <a:t/>
            </a:r>
            <a:br>
              <a:rPr lang="lt-LT" sz="1000" dirty="0" smtClean="0">
                <a:effectLst/>
              </a:rPr>
            </a:br>
            <a:r>
              <a:rPr lang="lt-LT" sz="1000" dirty="0" smtClean="0">
                <a:effectLst/>
              </a:rPr>
              <a:t/>
            </a:r>
            <a:br>
              <a:rPr lang="lt-LT" sz="1000" dirty="0" smtClean="0">
                <a:effectLst/>
              </a:rPr>
            </a:br>
            <a:endParaRPr lang="lt-LT" sz="1000" dirty="0" smtClean="0">
              <a:effectLst/>
            </a:endParaRPr>
          </a:p>
          <a:p>
            <a:r>
              <a:rPr lang="lt-LT" sz="1000" dirty="0" smtClean="0">
                <a:effectLst/>
              </a:rPr>
              <a:t/>
            </a:r>
            <a:br>
              <a:rPr lang="lt-LT" sz="1000" dirty="0" smtClean="0">
                <a:effectLst/>
              </a:rPr>
            </a:br>
            <a:endParaRPr lang="lt-LT" altLang="lt-LT" sz="1000" dirty="0" smtClean="0"/>
          </a:p>
        </p:txBody>
      </p:sp>
      <p:sp>
        <p:nvSpPr>
          <p:cNvPr id="54276" name="Skaidrės numerio vietos rezervavimo ženklas 3"/>
          <p:cNvSpPr>
            <a:spLocks noGrp="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394A08E-5A69-4EDD-B570-5BA4456F4ED7}" type="slidenum">
              <a:rPr lang="lt-LT" altLang="lt-LT" smtClean="0"/>
              <a:pPr eaLnBrk="1" hangingPunct="1"/>
              <a:t>45</a:t>
            </a:fld>
            <a:endParaRPr lang="lt-LT" altLang="lt-LT" smtClean="0"/>
          </a:p>
        </p:txBody>
      </p:sp>
    </p:spTree>
    <p:extLst>
      <p:ext uri="{BB962C8B-B14F-4D97-AF65-F5344CB8AC3E}">
        <p14:creationId xmlns:p14="http://schemas.microsoft.com/office/powerpoint/2010/main" val="12017799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47</a:t>
            </a:fld>
            <a:endParaRPr lang="lt-LT"/>
          </a:p>
        </p:txBody>
      </p:sp>
    </p:spTree>
    <p:extLst>
      <p:ext uri="{BB962C8B-B14F-4D97-AF65-F5344CB8AC3E}">
        <p14:creationId xmlns:p14="http://schemas.microsoft.com/office/powerpoint/2010/main" val="218415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dirty="0" smtClean="0"/>
              <a:t>Sausumos pajėgų kariai pratybose</a:t>
            </a:r>
          </a:p>
          <a:p>
            <a:endParaRPr lang="lt-LT" sz="1000" baseline="0" dirty="0" smtClean="0"/>
          </a:p>
          <a:p>
            <a:endParaRPr lang="lt-LT" sz="1000" baseline="0" dirty="0" smtClean="0"/>
          </a:p>
          <a:p>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7</a:t>
            </a:fld>
            <a:endParaRPr lang="lt-LT"/>
          </a:p>
        </p:txBody>
      </p:sp>
    </p:spTree>
    <p:extLst>
      <p:ext uri="{BB962C8B-B14F-4D97-AF65-F5344CB8AC3E}">
        <p14:creationId xmlns:p14="http://schemas.microsoft.com/office/powerpoint/2010/main" val="2288364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p:spPr>
        <p:txBody>
          <a:bodyPr/>
          <a:lstStyle/>
          <a:p>
            <a:r>
              <a:rPr lang="lt-LT" sz="1200" b="1" dirty="0" smtClean="0"/>
              <a:t>Lietuvos kariuomenės Sausumos pajėgos (SP)</a:t>
            </a:r>
            <a:r>
              <a:rPr lang="lt-LT" sz="1200" dirty="0" smtClean="0"/>
              <a:t> yra didžiausia kariuomenės dalis, skirta Lietuvos valstybės sausumos teritorijos karinei apsaugai ir gynybai. SP yra sudedamoji Lietuvos kariuomenės reguliariųjų pajėgų dalis, pavaldi Lietuvos kariuomenės vadui. </a:t>
            </a:r>
          </a:p>
          <a:p>
            <a:r>
              <a:rPr lang="lt-LT" sz="1200" b="1" dirty="0" smtClean="0"/>
              <a:t>Sausumos pajėgų tikslas</a:t>
            </a:r>
            <a:r>
              <a:rPr lang="lt-LT" sz="1200" dirty="0" smtClean="0"/>
              <a:t> - parengti SP karinius vienetus valstybės sausumos teritorijos karinei apsaugai ir gynybai, gebančius dalyvauti tarptautinėse operacijose. </a:t>
            </a:r>
          </a:p>
          <a:p>
            <a:r>
              <a:rPr lang="lt-LT" sz="1200" dirty="0" smtClean="0"/>
              <a:t>Yra išskiriami šie pagrindiniai tarptautiniai projektai ir kryptys, kuriuose SP ar jų padaliniai bendrai dalyvauja kartu su užsienio partneriais (šiuose projektuose dalyvauja ir kiti Lietuvos kariuomenės vienetai): NATO greitojo reagavimo pajėgos, ES kovinės grupės ir NATO vadovaujama Tarptautinių saugumo paramos pajėgų (angl. ISAF) operacija Afganistane, ES karinės operacijos ir mokymo misijos. </a:t>
            </a:r>
          </a:p>
          <a:p>
            <a:pPr eaLnBrk="1" hangingPunct="1">
              <a:buFont typeface="Wingdings" pitchFamily="2" charset="2"/>
              <a:buNone/>
            </a:pPr>
            <a:r>
              <a:rPr lang="en-US" altLang="lt-LT" sz="1200" dirty="0" smtClean="0">
                <a:latin typeface="Times New Roman" panose="02020603050405020304" pitchFamily="18" charset="0"/>
                <a:ea typeface="Arial Unicode MS" pitchFamily="34" charset="-128"/>
                <a:cs typeface="Times New Roman" panose="02020603050405020304" pitchFamily="18" charset="0"/>
              </a:rPr>
              <a:t>P</a:t>
            </a:r>
            <a:r>
              <a:rPr lang="lt-LT" altLang="lt-LT" sz="1200" dirty="0" smtClean="0">
                <a:latin typeface="Times New Roman" panose="02020603050405020304" pitchFamily="18" charset="0"/>
                <a:ea typeface="Arial Unicode MS" pitchFamily="34" charset="-128"/>
                <a:cs typeface="Times New Roman" panose="02020603050405020304" pitchFamily="18" charset="0"/>
              </a:rPr>
              <a:t>ajėgose tarnauja ir dirba 3 600 karių ir civilių bei 4 600 karių savanorių.</a:t>
            </a:r>
          </a:p>
          <a:p>
            <a:pPr eaLnBrk="1" hangingPunct="1">
              <a:buFont typeface="Wingdings" pitchFamily="2" charset="2"/>
              <a:buNone/>
            </a:pPr>
            <a:endParaRPr lang="lt-LT" altLang="lt-LT" sz="1200" dirty="0" smtClean="0">
              <a:latin typeface="Times New Roman" panose="02020603050405020304" pitchFamily="18" charset="0"/>
              <a:ea typeface="Arial Unicode MS" pitchFamily="34" charset="-128"/>
              <a:cs typeface="Times New Roman" panose="02020603050405020304" pitchFamily="18" charset="0"/>
            </a:endParaRPr>
          </a:p>
          <a:p>
            <a:r>
              <a:rPr lang="lt-LT" sz="1200" b="1" i="0" kern="1200" dirty="0" smtClean="0">
                <a:solidFill>
                  <a:schemeClr val="tx1"/>
                </a:solidFill>
                <a:effectLst/>
                <a:latin typeface="+mn-lt"/>
                <a:ea typeface="+mn-ea"/>
                <a:cs typeface="+mn-cs"/>
              </a:rPr>
              <a:t>Įgyvendindamos pavestą uždavinį, SP atlieka šias funkcijas:</a:t>
            </a:r>
            <a:endParaRPr lang="lt-LT" sz="1200" b="0" i="0" kern="1200" dirty="0" smtClean="0">
              <a:solidFill>
                <a:schemeClr val="tx1"/>
              </a:solidFill>
              <a:effectLst/>
              <a:latin typeface="+mn-lt"/>
              <a:ea typeface="+mn-ea"/>
              <a:cs typeface="+mn-cs"/>
            </a:endParaRPr>
          </a:p>
          <a:p>
            <a:r>
              <a:rPr lang="lt-LT" sz="1200" b="0" i="0" kern="1200" dirty="0" smtClean="0">
                <a:solidFill>
                  <a:schemeClr val="tx1"/>
                </a:solidFill>
                <a:effectLst/>
                <a:latin typeface="+mn-lt"/>
                <a:ea typeface="+mn-ea"/>
                <a:cs typeface="+mn-cs"/>
              </a:rPr>
              <a:t>rengia SP veiklos planus;</a:t>
            </a:r>
          </a:p>
          <a:p>
            <a:r>
              <a:rPr lang="lt-LT" sz="1200" b="0" i="0" kern="1200" dirty="0" smtClean="0">
                <a:solidFill>
                  <a:schemeClr val="tx1"/>
                </a:solidFill>
                <a:effectLst/>
                <a:latin typeface="+mn-lt"/>
                <a:ea typeface="+mn-ea"/>
                <a:cs typeface="+mn-cs"/>
              </a:rPr>
              <a:t>vykdo SP karinių vienetų kovinį rengimą, siekdamos parengti juos užduotims vykdyti;</a:t>
            </a:r>
          </a:p>
          <a:p>
            <a:r>
              <a:rPr lang="lt-LT" sz="1200" b="0" i="0" kern="1200" dirty="0" smtClean="0">
                <a:solidFill>
                  <a:schemeClr val="tx1"/>
                </a:solidFill>
                <a:effectLst/>
                <a:latin typeface="+mn-lt"/>
                <a:ea typeface="+mn-ea"/>
                <a:cs typeface="+mn-cs"/>
              </a:rPr>
              <a:t>vykdo SP reikalingų specialybių specialistų karinį mokymą;</a:t>
            </a:r>
          </a:p>
          <a:p>
            <a:r>
              <a:rPr lang="lt-LT" sz="1200" b="0" i="0" kern="1200" dirty="0" smtClean="0">
                <a:solidFill>
                  <a:schemeClr val="tx1"/>
                </a:solidFill>
                <a:effectLst/>
                <a:latin typeface="+mn-lt"/>
                <a:ea typeface="+mn-ea"/>
                <a:cs typeface="+mn-cs"/>
              </a:rPr>
              <a:t>veda Lietuvos kariuomenės rezervo karių pratybas ir mokymus;</a:t>
            </a:r>
          </a:p>
          <a:p>
            <a:r>
              <a:rPr lang="lt-LT" sz="1200" b="0" i="0" kern="1200" dirty="0" smtClean="0">
                <a:solidFill>
                  <a:schemeClr val="tx1"/>
                </a:solidFill>
                <a:effectLst/>
                <a:latin typeface="+mn-lt"/>
                <a:ea typeface="+mn-ea"/>
                <a:cs typeface="+mn-cs"/>
              </a:rPr>
              <a:t>teisės aktų nustatyta tvarka ir bendradarbiaujant su krašto apsaugos sistemos ir kitomis valstybės institucijomis kaupia SP uždaviniui įgyvendinti būtinus duomenis ir informaciją, atlieka jos analizę;</a:t>
            </a:r>
          </a:p>
          <a:p>
            <a:r>
              <a:rPr lang="lt-LT" sz="1200" b="0" i="0" kern="1200" dirty="0" smtClean="0">
                <a:solidFill>
                  <a:schemeClr val="tx1"/>
                </a:solidFill>
                <a:effectLst/>
                <a:latin typeface="+mn-lt"/>
                <a:ea typeface="+mn-ea"/>
                <a:cs typeface="+mn-cs"/>
              </a:rPr>
              <a:t>įgyvendina ir išlaiko nustatytus SP pajėgumus;</a:t>
            </a:r>
          </a:p>
          <a:p>
            <a:r>
              <a:rPr lang="lt-LT" sz="1200" b="0" i="0" kern="1200" dirty="0" smtClean="0">
                <a:solidFill>
                  <a:schemeClr val="tx1"/>
                </a:solidFill>
                <a:effectLst/>
                <a:latin typeface="+mn-lt"/>
                <a:ea typeface="+mn-ea"/>
                <a:cs typeface="+mn-cs"/>
              </a:rPr>
              <a:t>rengia SP programos biudžeto paraišką ir SP programos sąmatas, teikia pasiūlymus dėl biudžetinių ir nebiudžetinių lėšų sąmatų tikslinimo ir papildomų biudžeto lėšų skyrimo;</a:t>
            </a:r>
          </a:p>
          <a:p>
            <a:r>
              <a:rPr lang="lt-LT" sz="1200" b="0" i="0" kern="1200" dirty="0" smtClean="0">
                <a:solidFill>
                  <a:schemeClr val="tx1"/>
                </a:solidFill>
                <a:effectLst/>
                <a:latin typeface="+mn-lt"/>
                <a:ea typeface="+mn-ea"/>
                <a:cs typeface="+mn-cs"/>
              </a:rPr>
              <a:t>organizuoja ir vykdo SP turto valdymą, naudojimą ir disponavimą juo teisės aktų nustatyta tvarka;</a:t>
            </a:r>
          </a:p>
          <a:p>
            <a:r>
              <a:rPr lang="lt-LT" sz="1200" b="0" i="0" kern="1200" dirty="0" smtClean="0">
                <a:solidFill>
                  <a:schemeClr val="tx1"/>
                </a:solidFill>
                <a:effectLst/>
                <a:latin typeface="+mn-lt"/>
                <a:ea typeface="+mn-ea"/>
                <a:cs typeface="+mn-cs"/>
              </a:rPr>
              <a:t>inicijuoja investicinių projektų, išskyrus vykdomus strateginiame lygmenyje, rengimą ir organizuoja jų įgyvendinimą;</a:t>
            </a:r>
          </a:p>
          <a:p>
            <a:r>
              <a:rPr lang="lt-LT" sz="1200" b="0" i="0" kern="1200" dirty="0" smtClean="0">
                <a:solidFill>
                  <a:schemeClr val="tx1"/>
                </a:solidFill>
                <a:effectLst/>
                <a:latin typeface="+mn-lt"/>
                <a:ea typeface="+mn-ea"/>
                <a:cs typeface="+mn-cs"/>
              </a:rPr>
              <a:t>įgyvendina tarptautinio bendradarbiavimo planus SP;</a:t>
            </a:r>
          </a:p>
          <a:p>
            <a:r>
              <a:rPr lang="lt-LT" sz="1200" b="0" i="0" kern="1200" dirty="0" smtClean="0">
                <a:solidFill>
                  <a:schemeClr val="tx1"/>
                </a:solidFill>
                <a:effectLst/>
                <a:latin typeface="+mn-lt"/>
                <a:ea typeface="+mn-ea"/>
                <a:cs typeface="+mn-cs"/>
              </a:rPr>
              <a:t>pagal Lietuvos kariuomenės vado įsakymą skiria SP karinius vienetus Jungtinio štabo viršininko operaciniam vadovavimui;</a:t>
            </a:r>
          </a:p>
          <a:p>
            <a:r>
              <a:rPr lang="lt-LT" sz="1200" b="0" i="0" kern="1200" dirty="0" smtClean="0">
                <a:solidFill>
                  <a:schemeClr val="tx1"/>
                </a:solidFill>
                <a:effectLst/>
                <a:latin typeface="+mn-lt"/>
                <a:ea typeface="+mn-ea"/>
                <a:cs typeface="+mn-cs"/>
              </a:rPr>
              <a:t>užtikrina įstatymų, kitų teisės aktų bei įsakymų vykdymą ir karių drausmę SP;</a:t>
            </a:r>
          </a:p>
          <a:p>
            <a:r>
              <a:rPr lang="lt-LT" sz="1200" b="0" i="0" kern="1200" dirty="0" smtClean="0">
                <a:solidFill>
                  <a:schemeClr val="tx1"/>
                </a:solidFill>
                <a:effectLst/>
                <a:latin typeface="+mn-lt"/>
                <a:ea typeface="+mn-ea"/>
                <a:cs typeface="+mn-cs"/>
              </a:rPr>
              <a:t>įgyvendina teisės aktų, krašto apsaugos ministro ir Lietuvos kariuomenės vado nustatytą SP personalo administravimą;</a:t>
            </a:r>
          </a:p>
          <a:p>
            <a:r>
              <a:rPr lang="lt-LT" sz="1200" b="0" i="0" kern="1200" dirty="0" smtClean="0">
                <a:solidFill>
                  <a:schemeClr val="tx1"/>
                </a:solidFill>
                <a:effectLst/>
                <a:latin typeface="+mn-lt"/>
                <a:ea typeface="+mn-ea"/>
                <a:cs typeface="+mn-cs"/>
              </a:rPr>
              <a:t>ugdo SP karius, sudaro tinkamas tarnybos sąlygas;</a:t>
            </a:r>
          </a:p>
          <a:p>
            <a:r>
              <a:rPr lang="lt-LT" sz="1200" b="0" i="0" kern="1200" dirty="0" smtClean="0">
                <a:solidFill>
                  <a:schemeClr val="tx1"/>
                </a:solidFill>
                <a:effectLst/>
                <a:latin typeface="+mn-lt"/>
                <a:ea typeface="+mn-ea"/>
                <a:cs typeface="+mn-cs"/>
              </a:rPr>
              <a:t>reprezentuoja Lietuvos kariuomenę pagal galimybes dalyvaudama bendruose renginiuose su visuomene ir informuodama ją apie savo veiklą;</a:t>
            </a:r>
          </a:p>
          <a:p>
            <a:r>
              <a:rPr lang="lt-LT" sz="1200" b="0" i="0" kern="1200" dirty="0" smtClean="0">
                <a:solidFill>
                  <a:schemeClr val="tx1"/>
                </a:solidFill>
                <a:effectLst/>
                <a:latin typeface="+mn-lt"/>
                <a:ea typeface="+mn-ea"/>
                <a:cs typeface="+mn-cs"/>
              </a:rPr>
              <a:t>teisės aktų nustatyta tvarka ir sąlygomis teikia pagalbą kitoms valstybės ir savivaldybių institucijoms;</a:t>
            </a:r>
          </a:p>
          <a:p>
            <a:r>
              <a:rPr lang="lt-LT" sz="1200" b="0" i="0" kern="1200" dirty="0" smtClean="0">
                <a:solidFill>
                  <a:schemeClr val="tx1"/>
                </a:solidFill>
                <a:effectLst/>
                <a:latin typeface="+mn-lt"/>
                <a:ea typeface="+mn-ea"/>
                <a:cs typeface="+mn-cs"/>
              </a:rPr>
              <a:t>renka informaciją apie mokymų ir tarnybos metu identifikuotas pamokas ir teikia jas Jungtiniam štabui;</a:t>
            </a:r>
          </a:p>
          <a:p>
            <a:r>
              <a:rPr lang="lt-LT" sz="1200" b="0" i="0" kern="1200" dirty="0" smtClean="0">
                <a:solidFill>
                  <a:schemeClr val="tx1"/>
                </a:solidFill>
                <a:effectLst/>
                <a:latin typeface="+mn-lt"/>
                <a:ea typeface="+mn-ea"/>
                <a:cs typeface="+mn-cs"/>
              </a:rPr>
              <a:t>teikia pasiūlymus Lietuvos kariuomenės vadui dėl SP plėtros.</a:t>
            </a:r>
          </a:p>
          <a:p>
            <a:r>
              <a:rPr lang="lt-LT" sz="1200" b="0" i="0" kern="1200" dirty="0" smtClean="0">
                <a:solidFill>
                  <a:schemeClr val="tx1"/>
                </a:solidFill>
                <a:effectLst/>
                <a:latin typeface="+mn-lt"/>
                <a:ea typeface="+mn-ea"/>
                <a:cs typeface="+mn-cs"/>
              </a:rPr>
              <a:t>SP gali vykdyti ir kitas įstatymų ir kitų teisės aktų nustatytas funkcijas, susijusias su SP veikla.</a:t>
            </a:r>
          </a:p>
        </p:txBody>
      </p:sp>
      <p:sp>
        <p:nvSpPr>
          <p:cNvPr id="2048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745B368-E9DB-4BAD-A27B-8574E42DA6F6}" type="slidenum">
              <a:rPr lang="lt-LT" altLang="lt-LT" smtClean="0">
                <a:solidFill>
                  <a:prstClr val="black"/>
                </a:solidFill>
              </a:rPr>
              <a:pPr eaLnBrk="1" hangingPunct="1">
                <a:spcBef>
                  <a:spcPct val="0"/>
                </a:spcBef>
              </a:pPr>
              <a:t>9</a:t>
            </a:fld>
            <a:endParaRPr lang="lt-LT" altLang="lt-LT" smtClean="0">
              <a:solidFill>
                <a:prstClr val="black"/>
              </a:solidFill>
            </a:endParaRPr>
          </a:p>
        </p:txBody>
      </p:sp>
    </p:spTree>
    <p:extLst>
      <p:ext uri="{BB962C8B-B14F-4D97-AF65-F5344CB8AC3E}">
        <p14:creationId xmlns:p14="http://schemas.microsoft.com/office/powerpoint/2010/main" val="1217251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p:spPr>
        <p:txBody>
          <a:bodyPr/>
          <a:lstStyle/>
          <a:p>
            <a:r>
              <a:rPr lang="lt-LT" sz="1200" b="1" dirty="0" smtClean="0"/>
              <a:t>Mechanizuotosios pėstininkų brigados „Geležinis Vilkas" </a:t>
            </a:r>
            <a:r>
              <a:rPr lang="lt-LT" sz="1200" dirty="0" smtClean="0"/>
              <a:t>Vadovybės štabas ir jai priskirti padaliniai dislokuoti Rukloje, Jonavos rajone.</a:t>
            </a:r>
          </a:p>
          <a:p>
            <a:r>
              <a:rPr lang="lt-LT" sz="1200" dirty="0" smtClean="0"/>
              <a:t>Šiuo metu Mechanizuotąją pėstininkų brigadą sudaro Vadovybė ir jos padaliniai, bei keturi batalionai: </a:t>
            </a:r>
          </a:p>
          <a:p>
            <a:r>
              <a:rPr lang="lt-LT" sz="1200" dirty="0" smtClean="0"/>
              <a:t>Lietuvos didžiojo kunigaikščio Algirdo mechanizuotasis batalionas. </a:t>
            </a:r>
            <a:r>
              <a:rPr lang="lt-LT" sz="1200" b="1" i="1" dirty="0" smtClean="0"/>
              <a:t>Bataliono šūkis</a:t>
            </a:r>
            <a:r>
              <a:rPr lang="lt-LT" sz="1200" i="1" dirty="0" smtClean="0"/>
              <a:t> - „</a:t>
            </a:r>
            <a:r>
              <a:rPr lang="lt-LT" sz="1200" b="1" i="1" dirty="0" smtClean="0"/>
              <a:t>Tėvynės meilė tebus mums vadovas“</a:t>
            </a:r>
          </a:p>
          <a:p>
            <a:r>
              <a:rPr lang="lt-LT" sz="1200" dirty="0" smtClean="0"/>
              <a:t>Lietuvos didžiojo kunigaikščio Kęstučio mechanizuotasis pėstininkų batalionas.</a:t>
            </a:r>
            <a:r>
              <a:rPr lang="lt-LT" sz="1200" baseline="0" dirty="0" smtClean="0"/>
              <a:t> </a:t>
            </a:r>
            <a:r>
              <a:rPr lang="lt-LT" sz="1200" b="1" i="1" baseline="0" dirty="0" smtClean="0"/>
              <a:t>B</a:t>
            </a:r>
            <a:r>
              <a:rPr lang="lt-LT" sz="1200" b="1" i="1" dirty="0" smtClean="0"/>
              <a:t>ataliono šūkis - "Kovon dėl Lietuvos laisvės ir garbės!" </a:t>
            </a:r>
            <a:r>
              <a:rPr lang="lt-LT" sz="1200" dirty="0" smtClean="0"/>
              <a:t>Generolo Romualdo Giedraičio artilerijos batalionas. </a:t>
            </a:r>
            <a:r>
              <a:rPr lang="lt-LT" sz="1200" b="1" i="1" dirty="0" smtClean="0"/>
              <a:t>B</a:t>
            </a:r>
            <a:r>
              <a:rPr lang="lt-LT" sz="1200" b="1" i="1" kern="1200" dirty="0" smtClean="0">
                <a:solidFill>
                  <a:schemeClr val="tx1"/>
                </a:solidFill>
                <a:effectLst/>
                <a:latin typeface="+mn-lt"/>
                <a:ea typeface="+mn-ea"/>
                <a:cs typeface="+mn-cs"/>
              </a:rPr>
              <a:t>ataliono šūkis - „Mūsų ginklas, mūsų ryžtas - Lietuvai Tėvynei!"</a:t>
            </a:r>
            <a:r>
              <a:rPr lang="lt-LT" sz="1200" b="1" i="1" dirty="0" smtClean="0"/>
              <a:t> </a:t>
            </a:r>
          </a:p>
          <a:p>
            <a:r>
              <a:rPr lang="lt-LT" sz="1200" dirty="0" smtClean="0"/>
              <a:t>Kunigaikščio Vaidoto mechanizuotasis pėstininkų batalionas. </a:t>
            </a:r>
            <a:r>
              <a:rPr lang="lt-LT" sz="1200" b="1" i="1" dirty="0" smtClean="0"/>
              <a:t>Bataliono šūkis - „Drąsa, ištvermė ir Tėvynės meilė tevadovauja mums“</a:t>
            </a:r>
          </a:p>
          <a:p>
            <a:r>
              <a:rPr lang="lt-LT" sz="1200" dirty="0" smtClean="0"/>
              <a:t>Brigados kariai nuolat dalyvauja įvairaus lygio taktiniuose mokymuose ir pratybose Lietuvoje bei užsienyje, aktyviai prisidėjo prie NATO vadovaujamos tarptautinės operacijos Afganistane vykdymo, dalyvauja ES vadovaujamoje kovos su piratavimu ir ginkluotais plėšimais operacijoje ATALANTA, kryptingai rengiasi šalies gynybai bei taikos meto užduočių vykdymui Lietuvoje. Kariai rotacijos principu budi NATO Greitojo reagavimo pajėgose bei Europos Sąjungos kovinėse grupėse.</a:t>
            </a:r>
          </a:p>
          <a:p>
            <a:endParaRPr lang="lt-LT" sz="1200" dirty="0" smtClean="0"/>
          </a:p>
          <a:p>
            <a:endParaRPr lang="lt-LT" altLang="lt-LT" dirty="0" smtClean="0"/>
          </a:p>
        </p:txBody>
      </p:sp>
      <p:sp>
        <p:nvSpPr>
          <p:cNvPr id="2048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745B368-E9DB-4BAD-A27B-8574E42DA6F6}" type="slidenum">
              <a:rPr lang="lt-LT" altLang="lt-LT" smtClean="0">
                <a:solidFill>
                  <a:prstClr val="black"/>
                </a:solidFill>
              </a:rPr>
              <a:pPr eaLnBrk="1" hangingPunct="1">
                <a:spcBef>
                  <a:spcPct val="0"/>
                </a:spcBef>
              </a:pPr>
              <a:t>10</a:t>
            </a:fld>
            <a:endParaRPr lang="lt-LT" altLang="lt-LT" smtClean="0">
              <a:solidFill>
                <a:prstClr val="black"/>
              </a:solidFill>
            </a:endParaRPr>
          </a:p>
        </p:txBody>
      </p:sp>
    </p:spTree>
    <p:extLst>
      <p:ext uri="{BB962C8B-B14F-4D97-AF65-F5344CB8AC3E}">
        <p14:creationId xmlns:p14="http://schemas.microsoft.com/office/powerpoint/2010/main" val="3918954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p:spPr>
        <p:txBody>
          <a:bodyPr/>
          <a:lstStyle/>
          <a:p>
            <a:endParaRPr lang="lt-LT" altLang="lt-LT" dirty="0" smtClean="0"/>
          </a:p>
        </p:txBody>
      </p:sp>
      <p:sp>
        <p:nvSpPr>
          <p:cNvPr id="2048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745B368-E9DB-4BAD-A27B-8574E42DA6F6}" type="slidenum">
              <a:rPr lang="lt-LT" altLang="lt-LT" smtClean="0">
                <a:solidFill>
                  <a:prstClr val="black"/>
                </a:solidFill>
              </a:rPr>
              <a:pPr eaLnBrk="1" hangingPunct="1">
                <a:spcBef>
                  <a:spcPct val="0"/>
                </a:spcBef>
              </a:pPr>
              <a:t>11</a:t>
            </a:fld>
            <a:endParaRPr lang="lt-LT" altLang="lt-LT" smtClean="0">
              <a:solidFill>
                <a:prstClr val="black"/>
              </a:solidFill>
            </a:endParaRPr>
          </a:p>
        </p:txBody>
      </p:sp>
    </p:spTree>
    <p:extLst>
      <p:ext uri="{BB962C8B-B14F-4D97-AF65-F5344CB8AC3E}">
        <p14:creationId xmlns:p14="http://schemas.microsoft.com/office/powerpoint/2010/main" val="1329866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1000" b="1" dirty="0" smtClean="0">
                <a:latin typeface="+mn-lt"/>
                <a:ea typeface="Arial Unicode MS" pitchFamily="34" charset="-128"/>
                <a:cs typeface="Arial Unicode MS" pitchFamily="34" charset="-128"/>
              </a:rPr>
              <a:t>Krašto apsaugos savanorių pajėgos</a:t>
            </a:r>
            <a:r>
              <a:rPr lang="lt-LT" altLang="lt-LT" sz="1000" dirty="0" smtClean="0">
                <a:latin typeface="+mn-lt"/>
                <a:ea typeface="Arial Unicode MS" pitchFamily="34" charset="-128"/>
                <a:cs typeface="Arial Unicode MS" pitchFamily="34" charset="-128"/>
              </a:rPr>
              <a:t> yra aktyvi kariuomenės rezervo dalis, pasirengusi vykdyti pačias įvairiausias užduotis. Savanoriai dalyvauja tarptautinėse operacijose, padeda gyventojams stichinių nelaimių ir katastrofų metu, prireikus sustiprina reguliariosios kariuomenės vienetus, o kilus grėsmei Lietuvoje – pasirengę vykdyti gynybines užduotis ir suteikti paramą sąjungininkų pajėgoms.</a:t>
            </a:r>
            <a:endParaRPr lang="en-US" altLang="lt-LT" sz="1000" dirty="0" smtClean="0">
              <a:latin typeface="+mn-lt"/>
              <a:ea typeface="Arial Unicode MS" pitchFamily="34" charset="-128"/>
              <a:cs typeface="Arial Unicode MS" pitchFamily="34" charset="-128"/>
            </a:endParaRPr>
          </a:p>
          <a:p>
            <a:r>
              <a:rPr lang="lt-LT" sz="1000" dirty="0" smtClean="0">
                <a:latin typeface="+mn-lt"/>
              </a:rPr>
              <a:t>Pajėgos oficialiai įkurtos 1991 metų sausio 17 dieną. Tuo metu jos vadinosi Savanoriškoji krašto apsaugos tarnyba (SKAT). </a:t>
            </a:r>
          </a:p>
          <a:p>
            <a:r>
              <a:rPr lang="lt-LT" sz="1000" dirty="0" smtClean="0">
                <a:latin typeface="+mn-lt"/>
              </a:rPr>
              <a:t>2003 metais KASP integruotos į Sausumos pajėgų sudėtį.</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dirty="0" smtClean="0">
                <a:latin typeface="+mn-lt"/>
              </a:rPr>
              <a:t>Krašto apsaugos savanorių pajėgos yra formuojamos iš karių savanorių ir profesinės karo tarnybos karių. Pajėgose tarnauja apie 4500 karių savanorių ir apie 700 profesinės karo tarnybos karių.</a:t>
            </a:r>
            <a:endParaRPr lang="en-US" altLang="lt-LT" sz="1000" dirty="0" smtClean="0">
              <a:latin typeface="+mn-lt"/>
              <a:ea typeface="Arial Unicode MS" pitchFamily="34" charset="-128"/>
              <a:cs typeface="Arial Unicode MS"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lt-LT" altLang="lt-LT" sz="1000" dirty="0" smtClean="0">
              <a:latin typeface="+mn-lt"/>
              <a:ea typeface="Arial Unicode MS" pitchFamily="34" charset="-128"/>
              <a:cs typeface="Arial Unicode MS"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1000" b="1" i="1" dirty="0" smtClean="0">
                <a:latin typeface="+mn-lt"/>
                <a:ea typeface="Arial Unicode MS" pitchFamily="34" charset="-128"/>
                <a:cs typeface="Arial Unicode MS" pitchFamily="34" charset="-128"/>
              </a:rPr>
              <a:t>Pajėgų šūkis – „Buvome, esame, būsime</a:t>
            </a:r>
            <a:r>
              <a:rPr lang="en-US" altLang="lt-LT" sz="1000" b="1" i="1" dirty="0" smtClean="0">
                <a:latin typeface="+mn-lt"/>
                <a:ea typeface="Arial Unicode MS" pitchFamily="34" charset="-128"/>
                <a:cs typeface="Arial Unicode MS" pitchFamily="34" charset="-128"/>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lt-LT" altLang="lt-LT" sz="1000" b="1" i="1" dirty="0" smtClean="0">
              <a:latin typeface="+mn-lt"/>
              <a:ea typeface="Arial Unicode MS" pitchFamily="34" charset="-128"/>
              <a:cs typeface="Arial Unicode MS" pitchFamily="34" charset="-128"/>
            </a:endParaRPr>
          </a:p>
          <a:p>
            <a:r>
              <a:rPr lang="lt-LT" sz="1000" dirty="0" smtClean="0">
                <a:latin typeface="+mn-lt"/>
              </a:rPr>
              <a:t>KASP tikslas - Parengti Savanorių pajėgų karinius vienetus Lietuvos Respublikos sausumos teritorijos ginkluotai gynybai.</a:t>
            </a:r>
          </a:p>
          <a:p>
            <a:endParaRPr lang="lt-LT" sz="1000" dirty="0" smtClean="0">
              <a:latin typeface="+mn-lt"/>
            </a:endParaRPr>
          </a:p>
          <a:p>
            <a:r>
              <a:rPr lang="lt-LT" sz="1000" dirty="0" smtClean="0">
                <a:latin typeface="+mn-lt"/>
              </a:rPr>
              <a:t>KASP uždaviniai:</a:t>
            </a:r>
          </a:p>
          <a:p>
            <a:r>
              <a:rPr lang="lt-LT" sz="1000" dirty="0" smtClean="0">
                <a:latin typeface="+mn-lt"/>
              </a:rPr>
              <a:t>1. Rengti karius savanorius Lietuvos Respublikos sausumos teritorijos karinei apsaugai ir gynybai, bei priimančiosios šalies paramos teikimui;</a:t>
            </a:r>
          </a:p>
          <a:p>
            <a:r>
              <a:rPr lang="lt-LT" sz="1000" dirty="0" smtClean="0">
                <a:latin typeface="+mn-lt"/>
              </a:rPr>
              <a:t>2. Palaikyti kovinę parengti Savanorių pajėgose;</a:t>
            </a:r>
          </a:p>
          <a:p>
            <a:r>
              <a:rPr lang="lt-LT" sz="1000" dirty="0" smtClean="0">
                <a:latin typeface="+mn-lt"/>
              </a:rPr>
              <a:t>3. Rengtis tarptautinėms operacijoms ir dalyvauti jose;</a:t>
            </a:r>
          </a:p>
          <a:p>
            <a:r>
              <a:rPr lang="lt-LT" sz="1000" dirty="0" smtClean="0">
                <a:latin typeface="+mn-lt"/>
              </a:rPr>
              <a:t>4. Įstatymų numatytais atvejais ir sąlygomis teikti pagalbą kitoms valstybės ir savivaldybių institucijoms;</a:t>
            </a:r>
          </a:p>
          <a:p>
            <a:r>
              <a:rPr lang="lt-LT" sz="1000" dirty="0" smtClean="0">
                <a:latin typeface="+mn-lt"/>
              </a:rPr>
              <a:t>5. Dalyvauti vykdant kandidatų į tarnybą aktyviajame rezerve paiešką ir pritraukimą</a:t>
            </a:r>
          </a:p>
          <a:p>
            <a:endParaRPr lang="lt-LT" sz="1000" dirty="0" smtClean="0">
              <a:latin typeface="+mn-lt"/>
            </a:endParaRPr>
          </a:p>
          <a:p>
            <a:r>
              <a:rPr lang="lt-LT" sz="1000" dirty="0" smtClean="0">
                <a:latin typeface="+mn-lt"/>
              </a:rPr>
              <a:t> Įgyvendindamos 1 uždavinį, Savanorių pajėgos:</a:t>
            </a:r>
          </a:p>
          <a:p>
            <a:r>
              <a:rPr lang="lt-LT" sz="1000" dirty="0" smtClean="0">
                <a:latin typeface="+mn-lt"/>
              </a:rPr>
              <a:t> 1.	planuoja organizuoja ir vykdo regioninės operacinės vadavietės veiklą;</a:t>
            </a:r>
          </a:p>
          <a:p>
            <a:r>
              <a:rPr lang="lt-LT" sz="1000" dirty="0" smtClean="0">
                <a:latin typeface="+mn-lt"/>
              </a:rPr>
              <a:t> 2.	dalyvauja rengiant ir įgyvendinant valstybės ginkluotos gynybos planus;</a:t>
            </a:r>
          </a:p>
          <a:p>
            <a:r>
              <a:rPr lang="lt-LT" sz="1000" dirty="0" smtClean="0">
                <a:latin typeface="+mn-lt"/>
              </a:rPr>
              <a:t> 3.	paskirsto užduotis, užtikrinančias valstybės ginkluotos gynybos planų įgyvendinimą, Savanorių pajėgų struktūriniams kariniams vienetams;</a:t>
            </a:r>
          </a:p>
          <a:p>
            <a:r>
              <a:rPr lang="lt-LT" sz="1000" dirty="0" smtClean="0">
                <a:latin typeface="+mn-lt"/>
              </a:rPr>
              <a:t> 4.	organizuoja Savanorių pajėgų ir kitų Lietuvos kariuomenės karinių vienetų rengimą valstybės karinės gynybos užduočių vykdymui, bei priimančiosios šalies paramos teikimui.</a:t>
            </a:r>
          </a:p>
          <a:p>
            <a:endParaRPr lang="lt-LT" sz="1000" dirty="0" smtClean="0">
              <a:latin typeface="+mn-lt"/>
            </a:endParaRPr>
          </a:p>
          <a:p>
            <a:r>
              <a:rPr lang="lt-LT" sz="1000" dirty="0" smtClean="0">
                <a:latin typeface="+mn-lt"/>
              </a:rPr>
              <a:t>Įgyvendindamos 2 uždavinį, Savanorių pajėgos:</a:t>
            </a:r>
          </a:p>
          <a:p>
            <a:r>
              <a:rPr lang="lt-LT" sz="1000" dirty="0" smtClean="0">
                <a:latin typeface="+mn-lt"/>
              </a:rPr>
              <a:t> 1.	rengia Savanorių pajėgų veiklos ir kovinio rengimo planus;</a:t>
            </a:r>
          </a:p>
          <a:p>
            <a:r>
              <a:rPr lang="lt-LT" sz="1000" dirty="0" smtClean="0">
                <a:latin typeface="+mn-lt"/>
              </a:rPr>
              <a:t> 2.	nustato Savanorių pajėgoms privalomus kovinio rengimo reikalavimus;</a:t>
            </a:r>
          </a:p>
          <a:p>
            <a:r>
              <a:rPr lang="lt-LT" sz="1000" dirty="0" smtClean="0">
                <a:latin typeface="+mn-lt"/>
              </a:rPr>
              <a:t> 3.	organizuoja karių savanorių ir iš jų suformuotų karinių vienetų kovinį rengimą;</a:t>
            </a:r>
          </a:p>
          <a:p>
            <a:r>
              <a:rPr lang="lt-LT" sz="1000" dirty="0" smtClean="0">
                <a:latin typeface="+mn-lt"/>
              </a:rPr>
              <a:t> 4.	organizuoja Savanorių pajėgų štabo, rinktinių štabų ir jungtines rinktinių pratybas ir mokymus, taip pat pratybas ir mokymus užsienyje.</a:t>
            </a:r>
          </a:p>
          <a:p>
            <a:r>
              <a:rPr lang="lt-LT" sz="1000" dirty="0" smtClean="0">
                <a:latin typeface="+mn-lt"/>
              </a:rPr>
              <a:t> </a:t>
            </a:r>
          </a:p>
          <a:p>
            <a:r>
              <a:rPr lang="lt-LT" sz="1000" dirty="0" smtClean="0">
                <a:latin typeface="+mn-lt"/>
              </a:rPr>
              <a:t>Įgyvendindamos 3 uždavinį, Savanorių pajėgos:</a:t>
            </a:r>
          </a:p>
          <a:p>
            <a:r>
              <a:rPr lang="lt-LT" sz="1000" dirty="0" smtClean="0">
                <a:latin typeface="+mn-lt"/>
              </a:rPr>
              <a:t> 1.	rengia karius savanorius ir iš jų sudarytus karinius vienetus dalyvauti tarptautinėse operacijose;</a:t>
            </a:r>
          </a:p>
          <a:p>
            <a:r>
              <a:rPr lang="lt-LT" sz="1000" dirty="0" smtClean="0">
                <a:latin typeface="+mn-lt"/>
              </a:rPr>
              <a:t> 2.	papildo parengtais kariais kitus Lietuvos kariuomenės karinius vienetus, siunčiamus dalyvauti tarptautinėse operacijose.</a:t>
            </a:r>
          </a:p>
          <a:p>
            <a:endParaRPr lang="lt-LT" sz="1000" dirty="0" smtClean="0">
              <a:latin typeface="+mn-lt"/>
            </a:endParaRPr>
          </a:p>
          <a:p>
            <a:r>
              <a:rPr lang="lt-LT" sz="1000" dirty="0" smtClean="0">
                <a:latin typeface="+mn-lt"/>
              </a:rPr>
              <a:t> Įgyvendindamos 4 uždavinį, Savanorių pajėgos:</a:t>
            </a:r>
          </a:p>
          <a:p>
            <a:r>
              <a:rPr lang="lt-LT" sz="1000" dirty="0" smtClean="0">
                <a:latin typeface="+mn-lt"/>
              </a:rPr>
              <a:t> 1.	dalyvauja rengiant taikos meto užduočių (toliau - TMU) planus;</a:t>
            </a:r>
          </a:p>
          <a:p>
            <a:r>
              <a:rPr lang="lt-LT" sz="1000" dirty="0" smtClean="0">
                <a:latin typeface="+mn-lt"/>
              </a:rPr>
              <a:t> 2.	paskirsto užduotis, užtikrinančias TMU įgyvendinimą, Savanorių pajėgų kariniams vienetams;</a:t>
            </a:r>
          </a:p>
          <a:p>
            <a:r>
              <a:rPr lang="lt-LT" sz="1000" dirty="0" smtClean="0">
                <a:latin typeface="+mn-lt"/>
              </a:rPr>
              <a:t> 3.	organizuoja ir (arba) koordinuoja Savanorių pajėgų karinių vienetų rengimą TMU vykdymui;</a:t>
            </a:r>
          </a:p>
          <a:p>
            <a:r>
              <a:rPr lang="lt-LT" sz="1000" dirty="0" smtClean="0">
                <a:latin typeface="+mn-lt"/>
              </a:rPr>
              <a:t> 4.	skiria karius savanorius ir (arba) Savanorių pajėgų karinius vienetus bei priemones TMU vykdymui.</a:t>
            </a:r>
          </a:p>
          <a:p>
            <a:endParaRPr lang="lt-LT" sz="1000" dirty="0" smtClean="0">
              <a:latin typeface="+mn-lt"/>
            </a:endParaRPr>
          </a:p>
          <a:p>
            <a:r>
              <a:rPr lang="lt-LT" sz="1000" dirty="0" smtClean="0">
                <a:latin typeface="+mn-lt"/>
              </a:rPr>
              <a:t>Įgyvendindamos 5 uždavinį, Savanorių pajėgos:</a:t>
            </a:r>
          </a:p>
          <a:p>
            <a:r>
              <a:rPr lang="lt-LT" sz="1000" dirty="0" smtClean="0">
                <a:latin typeface="+mn-lt"/>
              </a:rPr>
              <a:t> 1. agituoja karo prievolininkus atlikti tarnybą aktyviajame rezerve;</a:t>
            </a:r>
          </a:p>
          <a:p>
            <a:r>
              <a:rPr lang="lt-LT" sz="1000" dirty="0" smtClean="0">
                <a:latin typeface="+mn-lt"/>
              </a:rPr>
              <a:t> 2. atleidžia karius savanorius iš Krašto apsaugos savanorių karo tarnybos;</a:t>
            </a:r>
          </a:p>
          <a:p>
            <a:r>
              <a:rPr lang="lt-LT" sz="1000" dirty="0" smtClean="0">
                <a:latin typeface="+mn-lt"/>
              </a:rPr>
              <a:t> 3. rengia seminarus, diskusijas, švietėjiškas akcijas ir agitacinius renginius, kuriais siekiama informuoti visuomenę apie Lietuvos kariuomenės veiklą, ugdyti patriotinę savimonę ir sudominti karine tarnyba;</a:t>
            </a:r>
          </a:p>
          <a:p>
            <a:r>
              <a:rPr lang="lt-LT" sz="1000" dirty="0" smtClean="0">
                <a:latin typeface="+mn-lt"/>
              </a:rPr>
              <a:t> 4. reprezentuoja Lietuvos kariuomenę visuomenėje: stiprina ryšį tarp kariuomenės ir visuomenės, organizuoja ir vykdo jaunimo karinį patriotinį ugdymą ir agitaciją, palaiko glaudžius ryšius su vietos bendruomenėmis, pagal savo galimybes dalyvauja viešajame gyvenime, šventėse ir renginiuose;</a:t>
            </a:r>
          </a:p>
          <a:p>
            <a:r>
              <a:rPr lang="lt-LT" sz="1000" dirty="0" smtClean="0">
                <a:latin typeface="+mn-lt"/>
              </a:rPr>
              <a:t> 5. bendradarbiauja su karių savanorių darbdaviais ir darbdavių asocijuotomis organizacijomis.</a:t>
            </a:r>
            <a:endParaRPr lang="lt-LT" sz="1000" dirty="0">
              <a:latin typeface="+mn-lt"/>
            </a:endParaRPr>
          </a:p>
        </p:txBody>
      </p:sp>
      <p:sp>
        <p:nvSpPr>
          <p:cNvPr id="4" name="Slide Number Placeholder 3"/>
          <p:cNvSpPr>
            <a:spLocks noGrp="1"/>
          </p:cNvSpPr>
          <p:nvPr>
            <p:ph type="sldNum" sz="quarter" idx="10"/>
          </p:nvPr>
        </p:nvSpPr>
        <p:spPr/>
        <p:txBody>
          <a:bodyPr/>
          <a:lstStyle/>
          <a:p>
            <a:fld id="{DC1A1D8B-2574-417B-B088-A73E0D3FF2DC}" type="slidenum">
              <a:rPr lang="lt-LT" smtClean="0">
                <a:solidFill>
                  <a:prstClr val="black"/>
                </a:solidFill>
              </a:rPr>
              <a:pPr/>
              <a:t>14</a:t>
            </a:fld>
            <a:endParaRPr lang="lt-LT">
              <a:solidFill>
                <a:prstClr val="black"/>
              </a:solidFill>
            </a:endParaRPr>
          </a:p>
        </p:txBody>
      </p:sp>
    </p:spTree>
    <p:extLst>
      <p:ext uri="{BB962C8B-B14F-4D97-AF65-F5344CB8AC3E}">
        <p14:creationId xmlns:p14="http://schemas.microsoft.com/office/powerpoint/2010/main" val="1275885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1000" b="1" dirty="0" smtClean="0">
                <a:ea typeface="Arial Unicode MS" pitchFamily="34" charset="-128"/>
                <a:cs typeface="Arial Unicode MS" pitchFamily="34" charset="-128"/>
              </a:rPr>
              <a:t>Karinės oro pajėgos</a:t>
            </a:r>
            <a:r>
              <a:rPr lang="lt-LT" altLang="lt-LT" sz="1000" dirty="0" smtClean="0">
                <a:ea typeface="Arial Unicode MS" pitchFamily="34" charset="-128"/>
                <a:cs typeface="Arial Unicode MS" pitchFamily="34" charset="-128"/>
              </a:rPr>
              <a:t> </a:t>
            </a:r>
            <a:r>
              <a:rPr lang="en-US" altLang="lt-LT" sz="1000" b="1" dirty="0" smtClean="0">
                <a:ea typeface="Arial Unicode MS" pitchFamily="34" charset="-128"/>
                <a:cs typeface="Arial Unicode MS" pitchFamily="34" charset="-128"/>
              </a:rPr>
              <a:t>(KOP)</a:t>
            </a:r>
            <a:r>
              <a:rPr lang="en-US" altLang="lt-LT" sz="1000" dirty="0" smtClean="0">
                <a:ea typeface="Arial Unicode MS" pitchFamily="34" charset="-128"/>
                <a:cs typeface="Arial Unicode MS" pitchFamily="34" charset="-128"/>
              </a:rPr>
              <a:t> </a:t>
            </a:r>
            <a:r>
              <a:rPr lang="lt-LT" altLang="lt-LT" sz="1000" dirty="0" smtClean="0">
                <a:ea typeface="Arial Unicode MS" pitchFamily="34" charset="-128"/>
                <a:cs typeface="Arial Unicode MS" pitchFamily="34" charset="-128"/>
              </a:rPr>
              <a:t>stebi ir kontroliuoja Lietuvos oro erdvę, užtikrina oro gynybą virš valstybinės reikšmės objektų, transportuoja oru karius ir krovinius, o prireikus – svarbius valstybės pareigūnus. Karinių oro pajėgų kariai visada pasirengę gabenti ligonius ir donorų organus, vykdyti paieškos ir gelbėjimo darbus. Karines oro pajėgas sudaro Aviacijos bazė, Oro erdvės stebėjimo ir kontrolės valdyba, Oro gynybos batalionas ir Ginkluotės ir technikos remonto depas.</a:t>
            </a:r>
          </a:p>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1000" dirty="0" smtClean="0">
                <a:ea typeface="Arial Unicode MS" pitchFamily="34" charset="-128"/>
                <a:cs typeface="Arial Unicode MS" pitchFamily="34" charset="-128"/>
              </a:rPr>
              <a:t>Viena iš svarbiausių Karinių oro pajėgų užduočių – kartu su kitų Baltijos šalių pajėgomis teikti paramą NATO oro policijos misiją vykdantiems sąjungininkų kariams. Į Šiauliuose įsikūrusią Aviacijos bazę atvykstančių Aljanso šalių naikintuvų tikslas – saugoti NATO oro erdvę virš Baltijos valstybių. Ši misija – puikus NATO valstybių narių solidarumo pavyzdys. Lietuvoje įsikūręs bendras Baltijos valstybių Valdymo ir pranešimų centras, kuris yra integruotas į bendrą NATO oro erdvės gynybos sistemą ir leidžia operatyviai valdyti NATO oro policijos misiją vykdančius naikintuvus.</a:t>
            </a:r>
          </a:p>
          <a:p>
            <a:pPr marL="0" marR="0" indent="0" algn="l" defTabSz="914400" rtl="0" eaLnBrk="1" fontAlgn="auto" latinLnBrk="0" hangingPunct="1">
              <a:lnSpc>
                <a:spcPct val="100000"/>
              </a:lnSpc>
              <a:spcBef>
                <a:spcPts val="0"/>
              </a:spcBef>
              <a:spcAft>
                <a:spcPts val="0"/>
              </a:spcAft>
              <a:buClrTx/>
              <a:buSzTx/>
              <a:buFontTx/>
              <a:buNone/>
              <a:tabLst/>
              <a:defRPr/>
            </a:pPr>
            <a:endParaRPr lang="lt-LT" altLang="lt-LT" sz="1000" dirty="0" smtClean="0">
              <a:ea typeface="Arial Unicode MS" pitchFamily="34" charset="-128"/>
              <a:cs typeface="Arial Unicode MS" pitchFamily="34" charset="-128"/>
            </a:endParaRPr>
          </a:p>
          <a:p>
            <a:r>
              <a:rPr lang="lt-LT" sz="1000" b="1" dirty="0" smtClean="0"/>
              <a:t>Karinių oro pajėgų Aviacijos bazės </a:t>
            </a:r>
            <a:r>
              <a:rPr lang="lt-LT" sz="1000" dirty="0" smtClean="0"/>
              <a:t>paskirtis - užtikrinti Šiaulių karinio aerodromo funkcionavimą, vykdyti, kartu su kitais kariuomenės daliniais, priimančios šalies paramos funkcijas NATO, EU pajėgoms, atlikti vadovavimo ir valdymo procedūras vykdant oro policijos funkcijas bei kitas oro operacijas, kurios vykdomos iš Šiaulių karinio aerodromo, teikti paieškos ir gelbėjimo paslaugas visiems Lietuvos Respublikos oro erdvės naudotojams. </a:t>
            </a:r>
          </a:p>
          <a:p>
            <a:r>
              <a:rPr lang="lt-LT" sz="1000" dirty="0" smtClean="0"/>
              <a:t>Aviacijos bazė yra karinių oro pajėgų padalinys formuojamas iš profesinės karo tarnybos karių ir civilių tarnautojų. Bazė yra dislokuota Šiauliuose, du paieškos ir gelbėjimo postai dislokuoti Kaune ir Nemirsetoje (Klaipėdos </a:t>
            </a:r>
            <a:r>
              <a:rPr lang="lt-LT" sz="1000" dirty="0" err="1" smtClean="0"/>
              <a:t>raj</a:t>
            </a:r>
            <a:r>
              <a:rPr lang="lt-LT" sz="1000" dirty="0" smtClean="0"/>
              <a:t>.). </a:t>
            </a:r>
          </a:p>
          <a:p>
            <a:endParaRPr lang="lt-LT" sz="1000" dirty="0" smtClean="0"/>
          </a:p>
          <a:p>
            <a:r>
              <a:rPr lang="lt-LT" sz="1000" b="1" dirty="0" smtClean="0"/>
              <a:t>Karinių oro pajėgų Oro gynybos batalionas </a:t>
            </a:r>
            <a:r>
              <a:rPr lang="lt-LT" sz="1000" dirty="0" smtClean="0"/>
              <a:t>- Karinių oro pajėgų dalinys, įkurtas 2000 m. ir dislokuotas Radviliškio mieste, ginkluotas moderniomis raketinėmis oro gynybos sistemomis RBS-70 ir STINGER. Nuo 2000 iki 2010 m. pagrindinis bataliono uždavinys buvo Ignalinos atominės elektrinės apsauga, o nuo 2010 m. - sausumos pajėgų ir strateginių objektų oro gynyba. </a:t>
            </a:r>
          </a:p>
          <a:p>
            <a:r>
              <a:rPr lang="lt-LT" sz="1000" dirty="0" smtClean="0"/>
              <a:t>Oro gynybos batalioną sudaro trys oro gynybos, viena apžvalgos radarų ir viena štabo ir aprūpinimo baterijos.</a:t>
            </a:r>
          </a:p>
          <a:p>
            <a:r>
              <a:rPr lang="lt-LT" sz="1000" dirty="0" smtClean="0"/>
              <a:t/>
            </a:r>
            <a:br>
              <a:rPr lang="lt-LT" sz="1000" dirty="0" smtClean="0"/>
            </a:br>
            <a:r>
              <a:rPr lang="lt-LT" sz="1000" dirty="0" smtClean="0"/>
              <a:t>Bataliono šūkis: „Į mūšį - pirmieji". Šūkis nusako taktiką - šiuolaikiniame mūšyje pirmoji atakuoja priešo aviacija, taigi ir gintis pirmiausiai turi oro </a:t>
            </a:r>
            <a:r>
              <a:rPr lang="lt-LT" sz="1000" dirty="0" err="1" smtClean="0"/>
              <a:t>gynybininkai</a:t>
            </a:r>
            <a:r>
              <a:rPr lang="lt-LT" sz="1000" dirty="0" smtClean="0"/>
              <a:t>.</a:t>
            </a:r>
          </a:p>
          <a:p>
            <a:endParaRPr lang="lt-LT"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t>Karinių oro pajėgų Oro erdvės stebėjimo ir kontrolės valdyba</a:t>
            </a:r>
            <a:endParaRPr lang="lt-LT" altLang="lt-LT" sz="1000" dirty="0" smtClean="0">
              <a:ea typeface="Arial Unicode MS" pitchFamily="34" charset="-128"/>
              <a:cs typeface="Arial Unicode MS" pitchFamily="34" charset="-128"/>
            </a:endParaRPr>
          </a:p>
          <a:p>
            <a:r>
              <a:rPr lang="lt-LT" sz="1000" dirty="0" smtClean="0"/>
              <a:t>Lietuvos Respublikos Konstitucijos IV skirsnio 47 straipsnis skelbia, kad Lietuvos Respublikai priklauso išimtinės teisės į oro erdvę virš jos teritorijos. Teisė turėti oro erdvę virš Lietuvos Respublikos teritorijos reiškia ir pareigą ją stebėti ir kontroliuoti 24 valandas per parą, 7 dienas per savaitę, kad Lietuvos dangus būtų saugus.</a:t>
            </a:r>
          </a:p>
          <a:p>
            <a:r>
              <a:rPr lang="lt-LT" sz="1000" dirty="0" smtClean="0"/>
              <a:t/>
            </a:r>
            <a:br>
              <a:rPr lang="lt-LT" sz="1000" dirty="0" smtClean="0"/>
            </a:br>
            <a:r>
              <a:rPr lang="lt-LT" sz="1000" dirty="0" smtClean="0"/>
              <a:t>Patikimą Lietuvos Respublikos oro erdvės stebėjimą ir kontrolę užtikrina Oro erdvės stebėjimo ir kontrolės valdyba, vienas iš Lietuvos kariuomenės Karinių oro pajėgų padalinių, vykdydama Lietuvos Respublikos ir jos prieigų oro erdvės stebėjimą ir kontrolę, perduodama radiolokacinę informaciją į trijų Baltijos valstybių įkurtą Bendrą valdymo ir pranešimų centrą (angl. </a:t>
            </a:r>
            <a:r>
              <a:rPr lang="lt-LT" sz="1000" dirty="0" err="1" smtClean="0"/>
              <a:t>Control</a:t>
            </a:r>
            <a:r>
              <a:rPr lang="lt-LT" sz="1000" dirty="0" smtClean="0"/>
              <a:t> </a:t>
            </a:r>
            <a:r>
              <a:rPr lang="lt-LT" sz="1000" dirty="0" err="1" smtClean="0"/>
              <a:t>and</a:t>
            </a:r>
            <a:r>
              <a:rPr lang="lt-LT" sz="1000" dirty="0" smtClean="0"/>
              <a:t> </a:t>
            </a:r>
            <a:r>
              <a:rPr lang="lt-LT" sz="1000" dirty="0" err="1" smtClean="0"/>
              <a:t>Reporting</a:t>
            </a:r>
            <a:r>
              <a:rPr lang="lt-LT" sz="1000" dirty="0" smtClean="0"/>
              <a:t> Centre - CRC) bei į kitus NATO integruotos oro erdvės gynybos sistemos (angl. NATO </a:t>
            </a:r>
            <a:r>
              <a:rPr lang="lt-LT" sz="1000" dirty="0" err="1" smtClean="0"/>
              <a:t>Integrated</a:t>
            </a:r>
            <a:r>
              <a:rPr lang="lt-LT" sz="1000" dirty="0" smtClean="0"/>
              <a:t> </a:t>
            </a:r>
            <a:r>
              <a:rPr lang="lt-LT" sz="1000" dirty="0" err="1" smtClean="0"/>
              <a:t>Air</a:t>
            </a:r>
            <a:r>
              <a:rPr lang="lt-LT" sz="1000" dirty="0" smtClean="0"/>
              <a:t> </a:t>
            </a:r>
            <a:r>
              <a:rPr lang="lt-LT" sz="1000" dirty="0" err="1" smtClean="0"/>
              <a:t>Defence</a:t>
            </a:r>
            <a:r>
              <a:rPr lang="lt-LT" sz="1000" dirty="0" smtClean="0"/>
              <a:t> </a:t>
            </a:r>
            <a:r>
              <a:rPr lang="lt-LT" sz="1000" dirty="0" err="1" smtClean="0"/>
              <a:t>System</a:t>
            </a:r>
            <a:r>
              <a:rPr lang="lt-LT" sz="1000" dirty="0" smtClean="0"/>
              <a:t> - NATINADS) vienetus ir valdydama oro policijos misiją virš Estijos, Latvijos ir Lietuvos teritorijų atliekančius orlaivius.</a:t>
            </a:r>
          </a:p>
          <a:p>
            <a:r>
              <a:rPr lang="lt-LT" sz="1000" dirty="0" smtClean="0"/>
              <a:t/>
            </a:r>
            <a:br>
              <a:rPr lang="lt-LT" sz="1000" dirty="0" smtClean="0"/>
            </a:br>
            <a:r>
              <a:rPr lang="lt-LT" sz="1000" dirty="0" smtClean="0"/>
              <a:t>Oro erdvės stebėjimo ir kontrolės valdybos štabas, Techninės priežiūros ir Logistinio aprūpinimo eskadrilės yra dislokuoti Kaune, Oro erdvės kontrolės centras, su jame įkurtu Bendru valdymo ir pranešimų centru - Karmėlavoje, Kauno </a:t>
            </a:r>
            <a:r>
              <a:rPr lang="lt-LT" sz="1000" dirty="0" err="1" smtClean="0"/>
              <a:t>raj</a:t>
            </a:r>
            <a:r>
              <a:rPr lang="lt-LT" sz="1000" dirty="0" smtClean="0"/>
              <a:t>., o šeši radiolokaciniai postai - Aukštadvaryje, Juodkrantėje, Degučiuose, Ignalinoje, Šiauliuose ir Gražiškiuose.</a:t>
            </a:r>
          </a:p>
          <a:p>
            <a:endParaRPr lang="lt-LT" sz="1000" dirty="0" smtClean="0"/>
          </a:p>
          <a:p>
            <a:r>
              <a:rPr lang="lt-LT" sz="1000" b="1" dirty="0" smtClean="0"/>
              <a:t>Karinių oro pajėgų Ginkluotės ir technikos remonto depas</a:t>
            </a:r>
          </a:p>
          <a:p>
            <a:r>
              <a:rPr lang="lt-LT" sz="1000" dirty="0" smtClean="0"/>
              <a:t>Atsižvelgiant į Lietuvos kariuomenei keliamus reikalavimus Lietuvai įstojus į NATO ir vystant Lietuvos Respublikos kariuomenės karinių oro pajėgų struktūrą LR krašto apsaugos ministro p. Lino Linkevičiaus 2004 m. rugpjūčio 18 d. įsakymu nuo 2004 m. spalio 1 d. KOP Pirmoji ir Antroji aviacijos bazės buvo reorganizuotos į KOP Aviacijos bazę ir KOP Ginkluotės ir technikos remonto depą</a:t>
            </a:r>
          </a:p>
          <a:p>
            <a:r>
              <a:rPr lang="lt-LT" sz="1000" b="1" u="sng" dirty="0" smtClean="0">
                <a:effectLst/>
              </a:rPr>
              <a:t>Uždaviniai:</a:t>
            </a:r>
            <a:endParaRPr lang="lt-LT" sz="1000" dirty="0" smtClean="0">
              <a:effectLst/>
            </a:endParaRPr>
          </a:p>
          <a:p>
            <a:r>
              <a:rPr lang="lt-LT" sz="1000" dirty="0" smtClean="0">
                <a:effectLst/>
              </a:rPr>
              <a:t>•- vykdyti ginkluotės ir technikos periodinį aptarnavimą ir remontą (išskyrus kapitalinį) nuolatinėje dislokacijos vietoje ir lauko sąlygomis bei remti Ginkluotę ir techniką eksploatuojančių karinių vienetų operacijas;</a:t>
            </a:r>
          </a:p>
          <a:p>
            <a:r>
              <a:rPr lang="lt-LT" sz="1000" dirty="0" smtClean="0">
                <a:effectLst/>
              </a:rPr>
              <a:t>•- vykdyti perduotos periodiniam aptarnavimui bei remontui Ginkluotės ir technikos technologinę priežiūrą, užtikrinti atliekamų darbų kokybę bei vykdyti Ginkluotės ir technikos modernizavimus pagal pateiktus įgyvendinimo planus.</a:t>
            </a:r>
          </a:p>
          <a:p>
            <a:r>
              <a:rPr lang="lt-LT" sz="1000" b="1" dirty="0" smtClean="0"/>
              <a:t>KOP ginkluotė ir technika :</a:t>
            </a:r>
            <a:r>
              <a:rPr lang="lt-LT" sz="1000" dirty="0" smtClean="0"/>
              <a:t> orlaiviai, orlaivių varikliai, visos orlaivių sistemos, gelbėjimo ir gelbėjimosi priemonės, oro erdvės gynybos zenitinė bei raketinė technika, oro erdvės stebėjimo ir apžvalgos radarai, antžeminės orlaivių aptarnavimo bei aprūpinimo sistemos.</a:t>
            </a:r>
          </a:p>
          <a:p>
            <a:r>
              <a:rPr lang="lt-LT" sz="1000" dirty="0" smtClean="0"/>
              <a:t>KOP Ginkluotės ir technikos remonto depas iš karto po reorganizacijos pradėjo vykdyti orlaivių ir </a:t>
            </a:r>
            <a:r>
              <a:rPr lang="lt-LT" sz="1000" dirty="0" err="1" smtClean="0"/>
              <a:t>spec</a:t>
            </a:r>
            <a:r>
              <a:rPr lang="lt-LT" sz="1000" dirty="0" smtClean="0"/>
              <a:t>. įrangos remonto ir periodinių darbų atlikimą ir per trumpą laikotarpį įsisavino bei pradėjo vykdyti Oro gynybos bataliono technikos remontą ir periodinį </a:t>
            </a:r>
            <a:r>
              <a:rPr lang="lt-LT" sz="1000" dirty="0" smtClean="0">
                <a:hlinkClick r:id="rId3" action="ppaction://hlinkfile"/>
              </a:rPr>
              <a:t>aptarnavimą</a:t>
            </a:r>
            <a:r>
              <a:rPr lang="lt-LT" sz="1000" dirty="0" smtClean="0"/>
              <a:t>.</a:t>
            </a:r>
          </a:p>
          <a:p>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15</a:t>
            </a:fld>
            <a:endParaRPr lang="lt-LT"/>
          </a:p>
        </p:txBody>
      </p:sp>
    </p:spTree>
    <p:extLst>
      <p:ext uri="{BB962C8B-B14F-4D97-AF65-F5344CB8AC3E}">
        <p14:creationId xmlns:p14="http://schemas.microsoft.com/office/powerpoint/2010/main" val="2207732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spcBef>
                <a:spcPct val="0"/>
              </a:spcBef>
              <a:buFontTx/>
              <a:buNone/>
            </a:pPr>
            <a:r>
              <a:rPr lang="lt-LT" altLang="lt-LT" sz="1000" b="1" dirty="0" smtClean="0">
                <a:latin typeface="+mn-lt"/>
                <a:ea typeface="Arial Unicode MS" pitchFamily="34" charset="-128"/>
                <a:cs typeface="Arial Unicode MS" pitchFamily="34" charset="-128"/>
              </a:rPr>
              <a:t>Karinės jūrų pajėgos (KJP)</a:t>
            </a:r>
            <a:r>
              <a:rPr lang="lt-LT" altLang="lt-LT" sz="1000" dirty="0" smtClean="0">
                <a:latin typeface="+mn-lt"/>
                <a:ea typeface="Arial Unicode MS" pitchFamily="34" charset="-128"/>
                <a:cs typeface="Arial Unicode MS" pitchFamily="34" charset="-128"/>
              </a:rPr>
              <a:t> stebi, kontroliuoja, saugo, o kilus grėsmei – gina Lietuvos Respublikos teritorinę jūrą, išskirtinę ekonominę zoną ir kontinentinį šelfą. Karinių jūrų pajėgų kariai ieško ir neutralizuoja sprogstamuosius užtaisus, vadovauja paieškos ir gelbėjimo operacijoms jūroje, talkina specialiųjų operacijų metu bei užtikrina saugią laivybą.</a:t>
            </a:r>
            <a:endParaRPr lang="en-US" altLang="lt-LT" sz="1000" dirty="0" smtClean="0">
              <a:latin typeface="+mn-lt"/>
              <a:ea typeface="Arial Unicode MS" pitchFamily="34" charset="-128"/>
              <a:cs typeface="Arial Unicode MS" pitchFamily="34" charset="-128"/>
            </a:endParaRPr>
          </a:p>
          <a:p>
            <a:pPr algn="just" eaLnBrk="1" hangingPunct="1">
              <a:buFont typeface="Wingdings" pitchFamily="2" charset="2"/>
              <a:buNone/>
            </a:pPr>
            <a:endParaRPr lang="lt-LT" altLang="lt-LT" sz="1000" dirty="0" smtClean="0">
              <a:latin typeface="+mn-lt"/>
              <a:ea typeface="Arial Unicode MS" pitchFamily="34" charset="-128"/>
              <a:cs typeface="Times New Roman" panose="02020603050405020304" pitchFamily="18" charset="0"/>
            </a:endParaRPr>
          </a:p>
          <a:p>
            <a:pPr algn="just" eaLnBrk="1" hangingPunct="1">
              <a:buFont typeface="Wingdings" pitchFamily="2" charset="2"/>
              <a:buNone/>
            </a:pPr>
            <a:r>
              <a:rPr lang="lt-LT" sz="1000" dirty="0" smtClean="0">
                <a:latin typeface="+mn-lt"/>
              </a:rPr>
              <a:t>Karinių jūrų pajėgų personalą šiuo metu sudaro virš 600 karininkų, puskarininkių, žemesnių grandžių karių ir civilių darbuotojų. </a:t>
            </a:r>
            <a:endParaRPr lang="lt-LT" altLang="lt-LT" sz="1000" dirty="0" smtClean="0">
              <a:latin typeface="+mn-lt"/>
              <a:ea typeface="Arial Unicode MS" pitchFamily="34" charset="-128"/>
              <a:cs typeface="Times New Roman" panose="02020603050405020304" pitchFamily="18" charset="0"/>
            </a:endParaRPr>
          </a:p>
          <a:p>
            <a:endParaRPr lang="lt-LT" sz="1000" b="1" dirty="0" smtClean="0">
              <a:latin typeface="+mn-lt"/>
            </a:endParaRPr>
          </a:p>
          <a:p>
            <a:r>
              <a:rPr lang="lt-LT" sz="1000" b="1" dirty="0" smtClean="0">
                <a:latin typeface="+mn-lt"/>
              </a:rPr>
              <a:t>Karo laivų flotilė vykdo šias pagrindines funkcijas:</a:t>
            </a:r>
            <a:r>
              <a:rPr lang="lt-LT" sz="1000" dirty="0" smtClean="0">
                <a:latin typeface="+mn-lt"/>
              </a:rPr>
              <a:t> </a:t>
            </a:r>
          </a:p>
          <a:p>
            <a:pPr marL="171450" indent="-171450">
              <a:buFont typeface="Wingdings" panose="05000000000000000000" pitchFamily="2" charset="2"/>
              <a:buChar char="ü"/>
            </a:pPr>
            <a:r>
              <a:rPr lang="lt-LT" sz="1000" dirty="0" smtClean="0">
                <a:latin typeface="+mn-lt"/>
              </a:rPr>
              <a:t>kontroliuoja, saugo ir gina Lietuvos Respublikos teritorinę jūrą ir išskirtinę ekonominę zoną; </a:t>
            </a:r>
          </a:p>
          <a:p>
            <a:pPr marL="171450" indent="-171450">
              <a:buFont typeface="Wingdings" panose="05000000000000000000" pitchFamily="2" charset="2"/>
              <a:buChar char="ü"/>
            </a:pPr>
            <a:r>
              <a:rPr lang="lt-LT" sz="1000" dirty="0" smtClean="0">
                <a:latin typeface="+mn-lt"/>
              </a:rPr>
              <a:t>užtikrina saugią laivybą; </a:t>
            </a:r>
          </a:p>
          <a:p>
            <a:pPr marL="171450" indent="-171450">
              <a:buFont typeface="Wingdings" panose="05000000000000000000" pitchFamily="2" charset="2"/>
              <a:buChar char="ü"/>
            </a:pPr>
            <a:r>
              <a:rPr lang="lt-LT" sz="1000" dirty="0" smtClean="0">
                <a:latin typeface="+mn-lt"/>
              </a:rPr>
              <a:t>kontroliuoja, saugo ir gina prieigą prie Klaipėdos uosto; </a:t>
            </a:r>
          </a:p>
          <a:p>
            <a:pPr marL="171450" indent="-171450">
              <a:buFont typeface="Wingdings" panose="05000000000000000000" pitchFamily="2" charset="2"/>
              <a:buChar char="ü"/>
            </a:pPr>
            <a:r>
              <a:rPr lang="lt-LT" sz="1000" dirty="0" smtClean="0">
                <a:latin typeface="+mn-lt"/>
              </a:rPr>
              <a:t>atlieka paieškos ir gelbėjimo operacijas. </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latin typeface="+mn-lt"/>
              </a:rPr>
              <a:t>Jūros ir pakrančių stebėjimo tarnyba </a:t>
            </a:r>
            <a:r>
              <a:rPr lang="lt-LT" sz="1000" dirty="0" smtClean="0">
                <a:latin typeface="+mn-lt"/>
              </a:rPr>
              <a:t>yra Karinių jūrų pajėgų (toliau - KJP) dalinys, kurio pagrindinės funkcijos - teritorinės jūros, išskirtinės ekonominės zonos stebėjimas, kontrolė bei objektų identifikavimas, taip pat radijo, telefoninio ir kompiuterinio ryšio užtikrinimas tarp KJP padalinių ir laivų.</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latin typeface="+mn-lt"/>
              </a:rPr>
              <a:t>Karinių jūrų pajėgų (KJP) logistikos tarnyba </a:t>
            </a:r>
            <a:r>
              <a:rPr lang="lt-LT" sz="1000" dirty="0" smtClean="0">
                <a:latin typeface="+mn-lt"/>
              </a:rPr>
              <a:t>vykdo KJP materialinių priemonių, </a:t>
            </a:r>
            <a:r>
              <a:rPr lang="lt-LT" sz="1000" dirty="0" err="1" smtClean="0">
                <a:latin typeface="+mn-lt"/>
              </a:rPr>
              <a:t>ekipuotės</a:t>
            </a:r>
            <a:r>
              <a:rPr lang="lt-LT" sz="1000" dirty="0" smtClean="0">
                <a:latin typeface="+mn-lt"/>
              </a:rPr>
              <a:t> ir amunicijos apskaitą bei išdavimą padaliniams, karių ir krovinių transportavimo funkciją, padalinių karių maitinimą, atlieka laivų ir statinių techninio stovio priežiūrą ir ginkluotės, transporto priemonių remontą.</a:t>
            </a:r>
          </a:p>
          <a:p>
            <a:r>
              <a:rPr lang="lt-LT" sz="1000" b="1" dirty="0" smtClean="0">
                <a:latin typeface="+mn-lt"/>
              </a:rPr>
              <a:t>Povandeninių veiksmų komanda (PVK) vykdo šias užduotis: </a:t>
            </a:r>
          </a:p>
          <a:p>
            <a:pPr marL="171450" indent="-171450">
              <a:buFont typeface="Wingdings" panose="05000000000000000000" pitchFamily="2" charset="2"/>
              <a:buChar char="ü"/>
            </a:pPr>
            <a:r>
              <a:rPr lang="lt-LT" sz="1000" dirty="0" smtClean="0">
                <a:latin typeface="+mn-lt"/>
              </a:rPr>
              <a:t>dalyvauja išminavimo operacijose sausumoje ir po vandeniu;</a:t>
            </a:r>
          </a:p>
          <a:p>
            <a:pPr marL="171450" indent="-171450">
              <a:buFont typeface="Wingdings" panose="05000000000000000000" pitchFamily="2" charset="2"/>
              <a:buChar char="ü"/>
            </a:pPr>
            <a:r>
              <a:rPr lang="lt-LT" sz="1000" dirty="0" smtClean="0">
                <a:latin typeface="+mn-lt"/>
              </a:rPr>
              <a:t>atlieka nesprogusios amunicijos paiešką ir neutralizavimą;</a:t>
            </a:r>
          </a:p>
          <a:p>
            <a:pPr marL="171450" indent="-171450">
              <a:buFont typeface="Wingdings" panose="05000000000000000000" pitchFamily="2" charset="2"/>
              <a:buChar char="ü"/>
            </a:pPr>
            <a:r>
              <a:rPr lang="lt-LT" sz="1000" dirty="0" smtClean="0">
                <a:latin typeface="+mn-lt"/>
              </a:rPr>
              <a:t>dalyvauja paieškos ir gelbėjimo operacijose;</a:t>
            </a:r>
          </a:p>
          <a:p>
            <a:pPr marL="171450" indent="-171450">
              <a:buFont typeface="Wingdings" panose="05000000000000000000" pitchFamily="2" charset="2"/>
              <a:buChar char="ü"/>
            </a:pPr>
            <a:r>
              <a:rPr lang="lt-LT" sz="1000" dirty="0" smtClean="0">
                <a:latin typeface="+mn-lt"/>
              </a:rPr>
              <a:t>dalyvauja tarptautiniuose mokymuose bei operacijose;</a:t>
            </a:r>
          </a:p>
          <a:p>
            <a:pPr marL="171450" indent="-171450">
              <a:buFont typeface="Wingdings" panose="05000000000000000000" pitchFamily="2" charset="2"/>
              <a:buChar char="ü"/>
            </a:pPr>
            <a:r>
              <a:rPr lang="lt-LT" sz="1000" dirty="0" smtClean="0">
                <a:latin typeface="+mn-lt"/>
              </a:rPr>
              <a:t>užtikrina </a:t>
            </a:r>
            <a:r>
              <a:rPr lang="lt-LT" sz="1000" dirty="0" err="1" smtClean="0">
                <a:latin typeface="+mn-lt"/>
              </a:rPr>
              <a:t>priešmininių</a:t>
            </a:r>
            <a:r>
              <a:rPr lang="lt-LT" sz="1000" dirty="0" smtClean="0">
                <a:latin typeface="+mn-lt"/>
              </a:rPr>
              <a:t> laivų aprūpinimą narais išminuotojais;</a:t>
            </a:r>
          </a:p>
          <a:p>
            <a:pPr marL="171450" indent="-171450">
              <a:buFont typeface="Wingdings" panose="05000000000000000000" pitchFamily="2" charset="2"/>
              <a:buChar char="ü"/>
            </a:pPr>
            <a:r>
              <a:rPr lang="lt-LT" sz="1000" dirty="0" smtClean="0">
                <a:latin typeface="+mn-lt"/>
              </a:rPr>
              <a:t>atlieka laivų ir krantinių apžiūrą bei smulkųjį povandeninės dalies remontą;</a:t>
            </a:r>
          </a:p>
          <a:p>
            <a:pPr marL="171450" indent="-171450">
              <a:buFont typeface="Wingdings" panose="05000000000000000000" pitchFamily="2" charset="2"/>
              <a:buChar char="ü"/>
            </a:pPr>
            <a:r>
              <a:rPr lang="lt-LT" sz="1000" dirty="0" smtClean="0">
                <a:latin typeface="+mn-lt"/>
              </a:rPr>
              <a:t>užtikrina strategiškai svarbių objektų povandeninės dalies apžiūrą;</a:t>
            </a:r>
          </a:p>
          <a:p>
            <a:pPr marL="171450" indent="-171450">
              <a:buFont typeface="Wingdings" panose="05000000000000000000" pitchFamily="2" charset="2"/>
              <a:buChar char="ü"/>
            </a:pPr>
            <a:r>
              <a:rPr lang="lt-LT" sz="1000" dirty="0" smtClean="0">
                <a:latin typeface="+mn-lt"/>
              </a:rPr>
              <a:t>teikia pagalbą Vidaus reikalų ministerijai tiriant nusikaltimus.</a:t>
            </a:r>
          </a:p>
          <a:p>
            <a:r>
              <a:rPr lang="lt-LT" sz="1000" b="1" dirty="0" smtClean="0">
                <a:latin typeface="+mn-lt"/>
              </a:rPr>
              <a:t>Karinių Jūrų Pajėgų mokymo centro funkcijos: </a:t>
            </a:r>
          </a:p>
          <a:p>
            <a:pPr marL="171450" indent="-171450">
              <a:buFont typeface="Wingdings" panose="05000000000000000000" pitchFamily="2" charset="2"/>
              <a:buChar char="ü"/>
            </a:pPr>
            <a:r>
              <a:rPr lang="lt-LT" sz="1000" dirty="0" smtClean="0">
                <a:latin typeface="+mn-lt"/>
              </a:rPr>
              <a:t>Organizuoja ir užtikrina Karinių jūrų pajėgų specialybių specialistų rengimą; </a:t>
            </a:r>
          </a:p>
          <a:p>
            <a:pPr marL="171450" indent="-171450">
              <a:buFont typeface="Wingdings" panose="05000000000000000000" pitchFamily="2" charset="2"/>
              <a:buChar char="ü"/>
            </a:pPr>
            <a:r>
              <a:rPr lang="lt-LT" sz="1000" dirty="0" smtClean="0">
                <a:latin typeface="+mn-lt"/>
              </a:rPr>
              <a:t>Organizuoja ir vykdo </a:t>
            </a:r>
            <a:r>
              <a:rPr lang="lt-LT" sz="1000" dirty="0" smtClean="0">
                <a:latin typeface="+mn-lt"/>
                <a:hlinkClick r:id="rId3"/>
              </a:rPr>
              <a:t>Karinių jūrų pajėgų jaunesniųjų karininkų mokymus</a:t>
            </a:r>
            <a:r>
              <a:rPr lang="lt-LT" sz="1000" dirty="0" smtClean="0">
                <a:latin typeface="+mn-lt"/>
              </a:rPr>
              <a:t>;</a:t>
            </a:r>
          </a:p>
          <a:p>
            <a:pPr marL="171450" indent="-171450">
              <a:buFont typeface="Wingdings" panose="05000000000000000000" pitchFamily="2" charset="2"/>
              <a:buChar char="ü"/>
            </a:pPr>
            <a:r>
              <a:rPr lang="lt-LT" sz="1000" dirty="0" smtClean="0">
                <a:latin typeface="+mn-lt"/>
              </a:rPr>
              <a:t>teikia pasiūlymus dėl karių siuntimo į kvalifikacijos kėlimo kursus;</a:t>
            </a:r>
          </a:p>
          <a:p>
            <a:pPr marL="171450" indent="-171450">
              <a:buFont typeface="Wingdings" panose="05000000000000000000" pitchFamily="2" charset="2"/>
              <a:buChar char="ü"/>
            </a:pPr>
            <a:r>
              <a:rPr lang="lt-LT" sz="1000" dirty="0" smtClean="0">
                <a:latin typeface="+mn-lt"/>
              </a:rPr>
              <a:t>ruošia metodinę medžiagą ir organizuoja mokymo priemonių įsigijimą; </a:t>
            </a:r>
          </a:p>
          <a:p>
            <a:pPr marL="171450" indent="-171450">
              <a:buFont typeface="Wingdings" panose="05000000000000000000" pitchFamily="2" charset="2"/>
              <a:buChar char="ü"/>
            </a:pPr>
            <a:r>
              <a:rPr lang="lt-LT" sz="1000" dirty="0" smtClean="0">
                <a:latin typeface="+mn-lt"/>
              </a:rPr>
              <a:t>koordinuoja ir metodiškai vadovauja mokymo procesui specialistų rengimo kursų metu; </a:t>
            </a:r>
          </a:p>
          <a:p>
            <a:pPr marL="171450" indent="-171450">
              <a:buFont typeface="Wingdings" panose="05000000000000000000" pitchFamily="2" charset="2"/>
              <a:buChar char="ü"/>
            </a:pPr>
            <a:r>
              <a:rPr lang="lt-LT" sz="1000" dirty="0" smtClean="0">
                <a:latin typeface="+mn-lt"/>
              </a:rPr>
              <a:t>kontroliuoja Karinių jūrų pajėgų specialistų rengimo programų vykdymą.</a:t>
            </a:r>
          </a:p>
          <a:p>
            <a:r>
              <a:rPr lang="lt-LT" sz="1000" b="1" dirty="0" smtClean="0">
                <a:latin typeface="+mn-lt"/>
              </a:rPr>
              <a:t>Jūrų gelbėjimo koordinavimo centras </a:t>
            </a:r>
            <a:r>
              <a:rPr lang="lt-LT" sz="1000" dirty="0" smtClean="0">
                <a:latin typeface="+mn-lt"/>
              </a:rPr>
              <a:t>(JGKC) </a:t>
            </a:r>
          </a:p>
          <a:p>
            <a:r>
              <a:rPr lang="lt-LT" sz="1000" b="1" dirty="0" smtClean="0">
                <a:latin typeface="+mn-lt"/>
              </a:rPr>
              <a:t>JGKC uždaviniai:</a:t>
            </a:r>
            <a:endParaRPr lang="lt-LT" sz="1000" dirty="0" smtClean="0">
              <a:latin typeface="+mn-lt"/>
            </a:endParaRPr>
          </a:p>
          <a:p>
            <a:pPr marL="171450" indent="-171450">
              <a:buFont typeface="Wingdings" panose="05000000000000000000" pitchFamily="2" charset="2"/>
              <a:buChar char="ü"/>
            </a:pPr>
            <a:r>
              <a:rPr lang="lt-LT" sz="1000" dirty="0" smtClean="0">
                <a:latin typeface="+mn-lt"/>
              </a:rPr>
              <a:t>Organizuoti, koordinuoti ir vadovauti žmonių </a:t>
            </a:r>
            <a:r>
              <a:rPr lang="lt-LT" sz="1000" dirty="0" smtClean="0">
                <a:latin typeface="+mn-lt"/>
                <a:hlinkClick r:id="rId4" action="ppaction://hlinkfile"/>
              </a:rPr>
              <a:t>paieškos ir gelbėjimo</a:t>
            </a:r>
            <a:r>
              <a:rPr lang="lt-LT" sz="1000" dirty="0" smtClean="0">
                <a:latin typeface="+mn-lt"/>
              </a:rPr>
              <a:t> darbams paieškos ir gelbėjimo rajone.</a:t>
            </a:r>
          </a:p>
          <a:p>
            <a:pPr marL="171450" indent="-171450">
              <a:buFont typeface="Wingdings" panose="05000000000000000000" pitchFamily="2" charset="2"/>
              <a:buChar char="ü"/>
            </a:pPr>
            <a:r>
              <a:rPr lang="lt-LT" sz="1000" dirty="0" smtClean="0">
                <a:latin typeface="+mn-lt"/>
              </a:rPr>
              <a:t>Organizuoti, koordinuoti ir vadovauti naftos, kenksmingų medžiagų išsiliejimų ir kitų </a:t>
            </a:r>
            <a:r>
              <a:rPr lang="lt-LT" sz="1000" dirty="0" smtClean="0">
                <a:latin typeface="+mn-lt"/>
                <a:hlinkClick r:id="rId5" action="ppaction://hlinkfile"/>
              </a:rPr>
              <a:t>teršimo incidentų likvidavimo</a:t>
            </a:r>
            <a:r>
              <a:rPr lang="lt-LT" sz="1000" dirty="0" smtClean="0">
                <a:latin typeface="+mn-lt"/>
              </a:rPr>
              <a:t> darbams jūros rajone.</a:t>
            </a:r>
          </a:p>
          <a:p>
            <a:pPr marL="0" indent="0">
              <a:buFont typeface="Wingdings" panose="05000000000000000000" pitchFamily="2" charset="2"/>
              <a:buNone/>
            </a:pPr>
            <a:endParaRPr lang="lt-LT" sz="1000" dirty="0" smtClean="0">
              <a:latin typeface="+mn-lt"/>
            </a:endParaRPr>
          </a:p>
        </p:txBody>
      </p:sp>
      <p:sp>
        <p:nvSpPr>
          <p:cNvPr id="4" name="Slide Number Placeholder 3"/>
          <p:cNvSpPr>
            <a:spLocks noGrp="1"/>
          </p:cNvSpPr>
          <p:nvPr>
            <p:ph type="sldNum" sz="quarter" idx="10"/>
          </p:nvPr>
        </p:nvSpPr>
        <p:spPr/>
        <p:txBody>
          <a:bodyPr/>
          <a:lstStyle/>
          <a:p>
            <a:fld id="{DC1A1D8B-2574-417B-B088-A73E0D3FF2DC}" type="slidenum">
              <a:rPr lang="lt-LT" smtClean="0"/>
              <a:pPr/>
              <a:t>16</a:t>
            </a:fld>
            <a:endParaRPr lang="lt-LT"/>
          </a:p>
        </p:txBody>
      </p:sp>
    </p:spTree>
    <p:extLst>
      <p:ext uri="{BB962C8B-B14F-4D97-AF65-F5344CB8AC3E}">
        <p14:creationId xmlns:p14="http://schemas.microsoft.com/office/powerpoint/2010/main" val="3983789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Spustelėkite, jei norite keisite ruoš. pav. stilių</a:t>
            </a:r>
            <a:endParaRPr lang="lt-LT"/>
          </a:p>
        </p:txBody>
      </p:sp>
      <p:sp>
        <p:nvSpPr>
          <p:cNvPr id="3" name="Paantraštė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Spustelėkite ruošinio paantraštės stiliui keisti</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TwoObj">
  <p:cSld name="Pavadinimas, tekstas ir dviejų stulpelių turinys">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8229600" cy="1143000"/>
          </a:xfrm>
        </p:spPr>
        <p:txBody>
          <a:bodyPr/>
          <a:lstStyle/>
          <a:p>
            <a:r>
              <a:rPr lang="lt-LT" smtClean="0"/>
              <a:t>Spustelėję redag. ruoš. pavad. stilių</a:t>
            </a:r>
            <a:endParaRPr lang="lt-LT"/>
          </a:p>
        </p:txBody>
      </p:sp>
      <p:sp>
        <p:nvSpPr>
          <p:cNvPr id="3" name="Teksto vietos rezervavimo ženklas 2"/>
          <p:cNvSpPr>
            <a:spLocks noGrp="1"/>
          </p:cNvSpPr>
          <p:nvPr>
            <p:ph type="body" sz="half" idx="1"/>
          </p:nvPr>
        </p:nvSpPr>
        <p:spPr>
          <a:xfrm>
            <a:off x="457200" y="1600200"/>
            <a:ext cx="4038600" cy="452596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quarter" idx="2"/>
          </p:nvPr>
        </p:nvSpPr>
        <p:spPr>
          <a:xfrm>
            <a:off x="4648200" y="1600200"/>
            <a:ext cx="4038600" cy="218598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urinio vietos rezervavimo ženklas 4"/>
          <p:cNvSpPr>
            <a:spLocks noGrp="1"/>
          </p:cNvSpPr>
          <p:nvPr>
            <p:ph sz="quarter" idx="3"/>
          </p:nvPr>
        </p:nvSpPr>
        <p:spPr>
          <a:xfrm>
            <a:off x="4648200" y="3938588"/>
            <a:ext cx="4038600" cy="2187575"/>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Rectangle 4"/>
          <p:cNvSpPr>
            <a:spLocks noGrp="1" noChangeArrowheads="1"/>
          </p:cNvSpPr>
          <p:nvPr>
            <p:ph type="dt" sz="half" idx="10"/>
          </p:nvPr>
        </p:nvSpPr>
        <p:spPr>
          <a:ln/>
        </p:spPr>
        <p:txBody>
          <a:bodyPr/>
          <a:lstStyle>
            <a:lvl1pPr>
              <a:defRPr/>
            </a:lvl1pPr>
          </a:lstStyle>
          <a:p>
            <a:pPr>
              <a:defRPr/>
            </a:pPr>
            <a:endParaRPr lang="lt-LT"/>
          </a:p>
        </p:txBody>
      </p:sp>
      <p:sp>
        <p:nvSpPr>
          <p:cNvPr id="7" name="Rectangle 5"/>
          <p:cNvSpPr>
            <a:spLocks noGrp="1" noChangeArrowheads="1"/>
          </p:cNvSpPr>
          <p:nvPr>
            <p:ph type="ftr" sz="quarter" idx="11"/>
          </p:nvPr>
        </p:nvSpPr>
        <p:spPr>
          <a:ln/>
        </p:spPr>
        <p:txBody>
          <a:bodyPr/>
          <a:lstStyle>
            <a:lvl1pPr>
              <a:defRPr/>
            </a:lvl1pPr>
          </a:lstStyle>
          <a:p>
            <a:pPr>
              <a:defRPr/>
            </a:pPr>
            <a:endParaRPr lang="lt-LT"/>
          </a:p>
        </p:txBody>
      </p:sp>
      <p:sp>
        <p:nvSpPr>
          <p:cNvPr id="8" name="Rectangle 6"/>
          <p:cNvSpPr>
            <a:spLocks noGrp="1" noChangeArrowheads="1"/>
          </p:cNvSpPr>
          <p:nvPr>
            <p:ph type="sldNum" sz="quarter" idx="12"/>
          </p:nvPr>
        </p:nvSpPr>
        <p:spPr>
          <a:ln/>
        </p:spPr>
        <p:txBody>
          <a:bodyPr/>
          <a:lstStyle>
            <a:lvl1pPr>
              <a:defRPr/>
            </a:lvl1pPr>
          </a:lstStyle>
          <a:p>
            <a:pPr>
              <a:defRPr/>
            </a:pPr>
            <a:fld id="{8AE89721-C515-4153-9C99-92ADE541FBEE}" type="slidenum">
              <a:rPr lang="lt-LT"/>
              <a:pPr>
                <a:defRPr/>
              </a:pPr>
              <a:t>‹#›</a:t>
            </a:fld>
            <a:endParaRPr lang="lt-LT"/>
          </a:p>
        </p:txBody>
      </p:sp>
    </p:spTree>
    <p:extLst>
      <p:ext uri="{BB962C8B-B14F-4D97-AF65-F5344CB8AC3E}">
        <p14:creationId xmlns:p14="http://schemas.microsoft.com/office/powerpoint/2010/main" val="1688818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720163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684186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1753660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6" name="Footer Placeholder 5"/>
          <p:cNvSpPr>
            <a:spLocks noGrp="1"/>
          </p:cNvSpPr>
          <p:nvPr>
            <p:ph type="ftr" sz="quarter" idx="11"/>
          </p:nvPr>
        </p:nvSpPr>
        <p:spPr/>
        <p:txBody>
          <a:bodyPr/>
          <a:lstStyle/>
          <a:p>
            <a:endParaRPr lang="lt-LT">
              <a:solidFill>
                <a:prstClr val="black">
                  <a:tint val="75000"/>
                </a:prstClr>
              </a:solidFill>
            </a:endParaRPr>
          </a:p>
        </p:txBody>
      </p:sp>
      <p:sp>
        <p:nvSpPr>
          <p:cNvPr id="7" name="Slide Number Placeholder 6"/>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7964318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8" name="Footer Placeholder 7"/>
          <p:cNvSpPr>
            <a:spLocks noGrp="1"/>
          </p:cNvSpPr>
          <p:nvPr>
            <p:ph type="ftr" sz="quarter" idx="11"/>
          </p:nvPr>
        </p:nvSpPr>
        <p:spPr/>
        <p:txBody>
          <a:bodyPr/>
          <a:lstStyle/>
          <a:p>
            <a:endParaRPr lang="lt-LT">
              <a:solidFill>
                <a:prstClr val="black">
                  <a:tint val="75000"/>
                </a:prstClr>
              </a:solidFill>
            </a:endParaRPr>
          </a:p>
        </p:txBody>
      </p:sp>
      <p:sp>
        <p:nvSpPr>
          <p:cNvPr id="9" name="Slide Number Placeholder 8"/>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0331498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4" name="Footer Placeholder 3"/>
          <p:cNvSpPr>
            <a:spLocks noGrp="1"/>
          </p:cNvSpPr>
          <p:nvPr>
            <p:ph type="ftr" sz="quarter" idx="11"/>
          </p:nvPr>
        </p:nvSpPr>
        <p:spPr/>
        <p:txBody>
          <a:bodyPr/>
          <a:lstStyle/>
          <a:p>
            <a:endParaRPr lang="lt-LT">
              <a:solidFill>
                <a:prstClr val="black">
                  <a:tint val="75000"/>
                </a:prstClr>
              </a:solidFill>
            </a:endParaRPr>
          </a:p>
        </p:txBody>
      </p:sp>
      <p:sp>
        <p:nvSpPr>
          <p:cNvPr id="5" name="Slide Number Placeholder 4"/>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55576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3" name="Footer Placeholder 2"/>
          <p:cNvSpPr>
            <a:spLocks noGrp="1"/>
          </p:cNvSpPr>
          <p:nvPr>
            <p:ph type="ftr" sz="quarter" idx="11"/>
          </p:nvPr>
        </p:nvSpPr>
        <p:spPr/>
        <p:txBody>
          <a:bodyPr/>
          <a:lstStyle/>
          <a:p>
            <a:endParaRPr lang="lt-LT">
              <a:solidFill>
                <a:prstClr val="black">
                  <a:tint val="75000"/>
                </a:prstClr>
              </a:solidFill>
            </a:endParaRPr>
          </a:p>
        </p:txBody>
      </p:sp>
      <p:sp>
        <p:nvSpPr>
          <p:cNvPr id="4" name="Slide Number Placeholder 3"/>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508518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idx="1"/>
          </p:nvPr>
        </p:nvSpPr>
        <p:spPr/>
        <p:txBody>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6" name="Footer Placeholder 5"/>
          <p:cNvSpPr>
            <a:spLocks noGrp="1"/>
          </p:cNvSpPr>
          <p:nvPr>
            <p:ph type="ftr" sz="quarter" idx="11"/>
          </p:nvPr>
        </p:nvSpPr>
        <p:spPr/>
        <p:txBody>
          <a:bodyPr/>
          <a:lstStyle/>
          <a:p>
            <a:endParaRPr lang="lt-LT">
              <a:solidFill>
                <a:prstClr val="black">
                  <a:tint val="75000"/>
                </a:prstClr>
              </a:solidFill>
            </a:endParaRPr>
          </a:p>
        </p:txBody>
      </p:sp>
      <p:sp>
        <p:nvSpPr>
          <p:cNvPr id="7" name="Slide Number Placeholder 6"/>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8231600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6" name="Footer Placeholder 5"/>
          <p:cNvSpPr>
            <a:spLocks noGrp="1"/>
          </p:cNvSpPr>
          <p:nvPr>
            <p:ph type="ftr" sz="quarter" idx="11"/>
          </p:nvPr>
        </p:nvSpPr>
        <p:spPr/>
        <p:txBody>
          <a:bodyPr/>
          <a:lstStyle/>
          <a:p>
            <a:endParaRPr lang="lt-LT">
              <a:solidFill>
                <a:prstClr val="black">
                  <a:tint val="75000"/>
                </a:prstClr>
              </a:solidFill>
            </a:endParaRPr>
          </a:p>
        </p:txBody>
      </p:sp>
      <p:sp>
        <p:nvSpPr>
          <p:cNvPr id="7" name="Slide Number Placeholder 6"/>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3817189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4561969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761408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Spustelėkite ruošinio teksto stiliams keisti</a:t>
            </a:r>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Datos vietos rezervavimo ženklas 2"/>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Spustelėkite, jei norite keisite ruoš. pav. stilių</a:t>
            </a:r>
            <a:endParaRPr lang="lt-LT"/>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Spustelėkite, jei norite keisite ruoš. pav. stilių</a:t>
            </a:r>
            <a:endParaRPr lang="lt-LT"/>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42956D04-A3C8-49D4-B877-B45534FE3A10}" type="datetimeFigureOut">
              <a:rPr lang="lt-LT" smtClean="0"/>
              <a:pPr/>
              <a:t>2018-08-24</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956D04-A3C8-49D4-B877-B45534FE3A10}" type="datetimeFigureOut">
              <a:rPr lang="lt-LT" smtClean="0"/>
              <a:pPr/>
              <a:t>2018-08-24</a:t>
            </a:fld>
            <a:endParaRPr lang="lt-LT"/>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6E2A6-6D93-4997-8D45-933F879E6E5B}"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FA7A74-D6EF-42C8-9B8B-C2EC84D0EDA9}" type="datetimeFigureOut">
              <a:rPr lang="lt-LT" smtClean="0">
                <a:solidFill>
                  <a:prstClr val="black">
                    <a:tint val="75000"/>
                  </a:prstClr>
                </a:solidFill>
              </a:rPr>
              <a:pPr/>
              <a:t>2018-08-24</a:t>
            </a:fld>
            <a:endParaRPr lang="lt-LT">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73095247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1.jpeg"/><Relationship Id="rId13" Type="http://schemas.openxmlformats.org/officeDocument/2006/relationships/image" Target="../media/image46.jpeg"/><Relationship Id="rId3" Type="http://schemas.openxmlformats.org/officeDocument/2006/relationships/image" Target="../media/image26.jpeg"/><Relationship Id="rId7" Type="http://schemas.openxmlformats.org/officeDocument/2006/relationships/image" Target="../media/image40.jpeg"/><Relationship Id="rId12" Type="http://schemas.openxmlformats.org/officeDocument/2006/relationships/image" Target="../media/image45.jpeg"/><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image" Target="../media/image39.jpeg"/><Relationship Id="rId11" Type="http://schemas.openxmlformats.org/officeDocument/2006/relationships/image" Target="../media/image44.png"/><Relationship Id="rId5" Type="http://schemas.openxmlformats.org/officeDocument/2006/relationships/image" Target="../media/image38.jpeg"/><Relationship Id="rId15" Type="http://schemas.openxmlformats.org/officeDocument/2006/relationships/image" Target="../media/image36.jpeg"/><Relationship Id="rId10" Type="http://schemas.openxmlformats.org/officeDocument/2006/relationships/image" Target="../media/image43.jpeg"/><Relationship Id="rId4" Type="http://schemas.openxmlformats.org/officeDocument/2006/relationships/image" Target="../media/image37.jpeg"/><Relationship Id="rId9" Type="http://schemas.openxmlformats.org/officeDocument/2006/relationships/image" Target="../media/image42.jpeg"/><Relationship Id="rId14" Type="http://schemas.openxmlformats.org/officeDocument/2006/relationships/image" Target="../media/image47.png"/></Relationships>
</file>

<file path=ppt/slides/_rels/slide11.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26.jpeg"/><Relationship Id="rId7" Type="http://schemas.openxmlformats.org/officeDocument/2006/relationships/image" Target="../media/image51.png"/><Relationship Id="rId12" Type="http://schemas.openxmlformats.org/officeDocument/2006/relationships/image" Target="../media/image55.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50.jpeg"/><Relationship Id="rId11" Type="http://schemas.openxmlformats.org/officeDocument/2006/relationships/image" Target="../media/image54.png"/><Relationship Id="rId5" Type="http://schemas.openxmlformats.org/officeDocument/2006/relationships/image" Target="../media/image49.jpeg"/><Relationship Id="rId10" Type="http://schemas.openxmlformats.org/officeDocument/2006/relationships/image" Target="../media/image53.jpeg"/><Relationship Id="rId4" Type="http://schemas.openxmlformats.org/officeDocument/2006/relationships/image" Target="../media/image48.jpeg"/><Relationship Id="rId9" Type="http://schemas.openxmlformats.org/officeDocument/2006/relationships/image" Target="../media/image52.jpeg"/></Relationships>
</file>

<file path=ppt/slides/_rels/slide1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62.jpeg"/><Relationship Id="rId13" Type="http://schemas.openxmlformats.org/officeDocument/2006/relationships/image" Target="../media/image36.jpeg"/><Relationship Id="rId3" Type="http://schemas.openxmlformats.org/officeDocument/2006/relationships/image" Target="../media/image58.png"/><Relationship Id="rId7" Type="http://schemas.openxmlformats.org/officeDocument/2006/relationships/image" Target="../media/image61.jpeg"/><Relationship Id="rId12" Type="http://schemas.openxmlformats.org/officeDocument/2006/relationships/image" Target="../media/image66.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0.jpeg"/><Relationship Id="rId11" Type="http://schemas.openxmlformats.org/officeDocument/2006/relationships/image" Target="../media/image65.jpeg"/><Relationship Id="rId5" Type="http://schemas.openxmlformats.org/officeDocument/2006/relationships/image" Target="../media/image59.jpeg"/><Relationship Id="rId10" Type="http://schemas.openxmlformats.org/officeDocument/2006/relationships/image" Target="../media/image64.jpeg"/><Relationship Id="rId4" Type="http://schemas.openxmlformats.org/officeDocument/2006/relationships/image" Target="../media/image30.jpeg"/><Relationship Id="rId9" Type="http://schemas.openxmlformats.org/officeDocument/2006/relationships/image" Target="../media/image63.jpeg"/></Relationships>
</file>

<file path=ppt/slides/_rels/slide15.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26.jpeg"/><Relationship Id="rId7" Type="http://schemas.openxmlformats.org/officeDocument/2006/relationships/image" Target="../media/image70.jpeg"/><Relationship Id="rId12" Type="http://schemas.openxmlformats.org/officeDocument/2006/relationships/image" Target="../media/image7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69.jpeg"/><Relationship Id="rId11" Type="http://schemas.openxmlformats.org/officeDocument/2006/relationships/image" Target="../media/image74.jpeg"/><Relationship Id="rId5" Type="http://schemas.openxmlformats.org/officeDocument/2006/relationships/image" Target="../media/image68.jpeg"/><Relationship Id="rId10" Type="http://schemas.openxmlformats.org/officeDocument/2006/relationships/image" Target="../media/image73.jpeg"/><Relationship Id="rId4" Type="http://schemas.openxmlformats.org/officeDocument/2006/relationships/image" Target="../media/image67.jpeg"/><Relationship Id="rId9" Type="http://schemas.openxmlformats.org/officeDocument/2006/relationships/image" Target="../media/image72.jpeg"/></Relationships>
</file>

<file path=ppt/slides/_rels/slide16.xml.rels><?xml version="1.0" encoding="UTF-8" standalone="yes"?>
<Relationships xmlns="http://schemas.openxmlformats.org/package/2006/relationships"><Relationship Id="rId8" Type="http://schemas.openxmlformats.org/officeDocument/2006/relationships/image" Target="../media/image81.jpeg"/><Relationship Id="rId3" Type="http://schemas.openxmlformats.org/officeDocument/2006/relationships/image" Target="../media/image76.png"/><Relationship Id="rId7" Type="http://schemas.openxmlformats.org/officeDocument/2006/relationships/image" Target="../media/image80.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9.jpeg"/><Relationship Id="rId11" Type="http://schemas.openxmlformats.org/officeDocument/2006/relationships/image" Target="../media/image84.jpeg"/><Relationship Id="rId5" Type="http://schemas.openxmlformats.org/officeDocument/2006/relationships/image" Target="../media/image78.jpeg"/><Relationship Id="rId10" Type="http://schemas.openxmlformats.org/officeDocument/2006/relationships/image" Target="../media/image83.jpeg"/><Relationship Id="rId4" Type="http://schemas.openxmlformats.org/officeDocument/2006/relationships/image" Target="../media/image77.png"/><Relationship Id="rId9" Type="http://schemas.openxmlformats.org/officeDocument/2006/relationships/image" Target="../media/image82.jpeg"/></Relationships>
</file>

<file path=ppt/slides/_rels/slide17.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image" Target="../media/image86.png"/><Relationship Id="rId7" Type="http://schemas.openxmlformats.org/officeDocument/2006/relationships/image" Target="../media/image8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88.jpeg"/><Relationship Id="rId11" Type="http://schemas.openxmlformats.org/officeDocument/2006/relationships/image" Target="../media/image93.jpeg"/><Relationship Id="rId5" Type="http://schemas.openxmlformats.org/officeDocument/2006/relationships/image" Target="../media/image87.png"/><Relationship Id="rId10" Type="http://schemas.openxmlformats.org/officeDocument/2006/relationships/image" Target="../media/image92.jpeg"/><Relationship Id="rId4" Type="http://schemas.openxmlformats.org/officeDocument/2006/relationships/image" Target="../media/image58.png"/><Relationship Id="rId9" Type="http://schemas.openxmlformats.org/officeDocument/2006/relationships/image" Target="../media/image91.png"/></Relationships>
</file>

<file path=ppt/slides/_rels/slide19.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image" Target="../media/image58.png"/><Relationship Id="rId7" Type="http://schemas.openxmlformats.org/officeDocument/2006/relationships/image" Target="../media/image9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5.jpeg"/><Relationship Id="rId5" Type="http://schemas.openxmlformats.org/officeDocument/2006/relationships/image" Target="../media/image94.jpeg"/><Relationship Id="rId10" Type="http://schemas.openxmlformats.org/officeDocument/2006/relationships/image" Target="../media/image99.jpeg"/><Relationship Id="rId4" Type="http://schemas.openxmlformats.org/officeDocument/2006/relationships/image" Target="../media/image8.jpeg"/><Relationship Id="rId9" Type="http://schemas.openxmlformats.org/officeDocument/2006/relationships/image" Target="../media/image98.jpeg"/></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emf"/><Relationship Id="rId1" Type="http://schemas.openxmlformats.org/officeDocument/2006/relationships/slideLayout" Target="../slideLayouts/slideLayout2.xml"/><Relationship Id="rId4" Type="http://schemas.openxmlformats.org/officeDocument/2006/relationships/image" Target="../media/image102.emf"/></Relationships>
</file>

<file path=ppt/slides/_rels/slide2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03.jpeg"/></Relationships>
</file>

<file path=ppt/slides/_rels/slide2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05.png"/></Relationships>
</file>

<file path=ppt/slides/_rels/slide2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09.jp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04.png"/></Relationships>
</file>

<file path=ppt/slides/_rels/slide28.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111.png"/><Relationship Id="rId4" Type="http://schemas.openxmlformats.org/officeDocument/2006/relationships/image" Target="../media/image104.png"/></Relationships>
</file>

<file path=ppt/slides/_rels/slide2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113.jpeg"/><Relationship Id="rId4" Type="http://schemas.openxmlformats.org/officeDocument/2006/relationships/image" Target="../media/image112.jpeg"/></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4.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3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15.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17.png"/><Relationship Id="rId4" Type="http://schemas.openxmlformats.org/officeDocument/2006/relationships/image" Target="../media/image104.png"/></Relationships>
</file>

<file path=ppt/slides/_rels/slide3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1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3.jp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124.png"/></Relationships>
</file>

<file path=ppt/slides/_rels/slide39.xml.rels><?xml version="1.0" encoding="UTF-8" standalone="yes"?>
<Relationships xmlns="http://schemas.openxmlformats.org/package/2006/relationships"><Relationship Id="rId3" Type="http://schemas.openxmlformats.org/officeDocument/2006/relationships/image" Target="../media/image125.jp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24.png"/></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hyperlink" Target="http://www.google.lt/url?sa=i&amp;rct=j&amp;q=&amp;esrc=s&amp;frm=1&amp;source=images&amp;cd=&amp;cad=rja&amp;docid=sZFgDL_kJcBKuM&amp;tbnid=6UbbahirQ9JoVM:&amp;ved=&amp;url=http://www.komentaras.lt/politika/prezidente-lietuvai-butina-zinoti-savo-isteklius&amp;ei=5rdAUc26KYjcswbijYDACQ&amp;bvm=bv.43287494,d.Yms&amp;psig=AFQjCNFURG4VTwFQBZhQ-q71YrcO30Bcrw&amp;ust=1363282279122242" TargetMode="External"/><Relationship Id="rId18" Type="http://schemas.openxmlformats.org/officeDocument/2006/relationships/image" Target="../media/image16.jpeg"/><Relationship Id="rId3" Type="http://schemas.openxmlformats.org/officeDocument/2006/relationships/image" Target="../media/image3.jpeg"/><Relationship Id="rId21" Type="http://schemas.openxmlformats.org/officeDocument/2006/relationships/image" Target="../media/image1.gif"/><Relationship Id="rId7" Type="http://schemas.openxmlformats.org/officeDocument/2006/relationships/image" Target="../media/image7.jpeg"/><Relationship Id="rId12" Type="http://schemas.openxmlformats.org/officeDocument/2006/relationships/image" Target="../media/image11.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hyperlink" Target="http://www.kam.lt/lt" TargetMode="External"/><Relationship Id="rId5" Type="http://schemas.openxmlformats.org/officeDocument/2006/relationships/image" Target="../media/image5.jpeg"/><Relationship Id="rId15" Type="http://schemas.openxmlformats.org/officeDocument/2006/relationships/image" Target="../media/image13.png"/><Relationship Id="rId10" Type="http://schemas.openxmlformats.org/officeDocument/2006/relationships/image" Target="../media/image10.jpeg"/><Relationship Id="rId19" Type="http://schemas.openxmlformats.org/officeDocument/2006/relationships/image" Target="../media/image17.png"/><Relationship Id="rId4" Type="http://schemas.openxmlformats.org/officeDocument/2006/relationships/image" Target="../media/image4.jpeg"/><Relationship Id="rId9" Type="http://schemas.openxmlformats.org/officeDocument/2006/relationships/image" Target="../media/image9.jpeg"/><Relationship Id="rId14" Type="http://schemas.openxmlformats.org/officeDocument/2006/relationships/image" Target="../media/image12.jpeg"/></Relationships>
</file>

<file path=ppt/slides/_rels/slide40.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127.jpeg"/></Relationships>
</file>

<file path=ppt/slides/_rels/slide41.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126.png"/><Relationship Id="rId4" Type="http://schemas.openxmlformats.org/officeDocument/2006/relationships/image" Target="../media/image129.jpeg"/></Relationships>
</file>

<file path=ppt/slides/_rels/slide42.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26.png"/><Relationship Id="rId4" Type="http://schemas.openxmlformats.org/officeDocument/2006/relationships/image" Target="../media/image131.jpeg"/></Relationships>
</file>

<file path=ppt/slides/_rels/slide43.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26.png"/><Relationship Id="rId4" Type="http://schemas.openxmlformats.org/officeDocument/2006/relationships/image" Target="../media/image133.jpeg"/></Relationships>
</file>

<file path=ppt/slides/_rels/slide4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34.jpeg"/></Relationships>
</file>

<file path=ppt/slides/_rels/slide45.xml.rels><?xml version="1.0" encoding="UTF-8" standalone="yes"?>
<Relationships xmlns="http://schemas.openxmlformats.org/package/2006/relationships"><Relationship Id="rId8" Type="http://schemas.openxmlformats.org/officeDocument/2006/relationships/image" Target="../media/image138.jpeg"/><Relationship Id="rId3" Type="http://schemas.openxmlformats.org/officeDocument/2006/relationships/notesSlide" Target="../notesSlides/notesSlide28.xml"/><Relationship Id="rId7" Type="http://schemas.openxmlformats.org/officeDocument/2006/relationships/image" Target="../media/image137.jpe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136.jpeg"/><Relationship Id="rId5" Type="http://schemas.openxmlformats.org/officeDocument/2006/relationships/image" Target="../media/image135.png"/><Relationship Id="rId4"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microsoft.com/office/2007/relationships/hdphoto" Target="../media/hdphoto1.wdp"/></Relationships>
</file>

<file path=ppt/slides/_rels/slide48.xml.rels><?xml version="1.0" encoding="UTF-8" standalone="yes"?>
<Relationships xmlns="http://schemas.openxmlformats.org/package/2006/relationships"><Relationship Id="rId2" Type="http://schemas.openxmlformats.org/officeDocument/2006/relationships/image" Target="../media/image14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gif"/></Relationships>
</file>

<file path=ppt/slides/_rels/slide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6.jpeg"/><Relationship Id="rId3" Type="http://schemas.openxmlformats.org/officeDocument/2006/relationships/image" Target="../media/image26.jpeg"/><Relationship Id="rId7" Type="http://schemas.openxmlformats.org/officeDocument/2006/relationships/image" Target="../media/image30.jpeg"/><Relationship Id="rId12" Type="http://schemas.openxmlformats.org/officeDocument/2006/relationships/image" Target="../media/image35.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9.jpeg"/><Relationship Id="rId11" Type="http://schemas.openxmlformats.org/officeDocument/2006/relationships/image" Target="../media/image34.jpe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ext Box 22"/>
          <p:cNvSpPr txBox="1">
            <a:spLocks noChangeArrowheads="1"/>
          </p:cNvSpPr>
          <p:nvPr/>
        </p:nvSpPr>
        <p:spPr bwMode="auto">
          <a:xfrm>
            <a:off x="550863" y="2060575"/>
            <a:ext cx="813593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defRPr/>
            </a:pPr>
            <a:r>
              <a:rPr lang="lt-LT" sz="2400" b="1" dirty="0" smtClean="0">
                <a:solidFill>
                  <a:srgbClr val="000000"/>
                </a:solidFill>
                <a:latin typeface="Times New Roman" pitchFamily="18" charset="0"/>
              </a:rPr>
              <a:t>KARO PRIEVOLĖS IR KOMPLEKTAVIMO TARNYBA</a:t>
            </a:r>
            <a:endParaRPr lang="lt-LT" sz="1200" b="1" dirty="0" smtClean="0">
              <a:solidFill>
                <a:srgbClr val="000000"/>
              </a:solidFill>
              <a:latin typeface="Times New Roman" pitchFamily="18" charset="0"/>
            </a:endParaRPr>
          </a:p>
          <a:p>
            <a:pPr algn="ctr" fontAlgn="base">
              <a:spcBef>
                <a:spcPct val="50000"/>
              </a:spcBef>
              <a:spcAft>
                <a:spcPct val="0"/>
              </a:spcAft>
              <a:defRPr/>
            </a:pPr>
            <a:endParaRPr lang="lt-LT" sz="3200" b="1" dirty="0" smtClean="0">
              <a:latin typeface="Times New Roman" pitchFamily="18" charset="0"/>
            </a:endParaRPr>
          </a:p>
          <a:p>
            <a:pPr algn="ctr" fontAlgn="base">
              <a:spcBef>
                <a:spcPct val="50000"/>
              </a:spcBef>
              <a:spcAft>
                <a:spcPct val="0"/>
              </a:spcAft>
              <a:defRPr/>
            </a:pPr>
            <a:r>
              <a:rPr lang="lt-LT" sz="3200" b="1" dirty="0" smtClean="0">
                <a:latin typeface="Times New Roman" pitchFamily="18" charset="0"/>
              </a:rPr>
              <a:t>LK STRUKTŪRA</a:t>
            </a:r>
            <a:r>
              <a:rPr lang="en-GB" sz="3200" b="1" dirty="0" smtClean="0">
                <a:latin typeface="Times New Roman" pitchFamily="18" charset="0"/>
              </a:rPr>
              <a:t> IR</a:t>
            </a:r>
            <a:r>
              <a:rPr lang="lt-LT" sz="3200" b="1" dirty="0" smtClean="0">
                <a:latin typeface="Times New Roman" pitchFamily="18" charset="0"/>
              </a:rPr>
              <a:t> </a:t>
            </a:r>
            <a:r>
              <a:rPr lang="en-GB" sz="3200" b="1" dirty="0" smtClean="0">
                <a:latin typeface="Times New Roman" pitchFamily="18" charset="0"/>
              </a:rPr>
              <a:t>FUNKCIJOS </a:t>
            </a:r>
            <a:endParaRPr lang="lt-LT" sz="3200" b="1" dirty="0">
              <a:latin typeface="Times New Roman" pitchFamily="18" charset="0"/>
            </a:endParaRPr>
          </a:p>
        </p:txBody>
      </p:sp>
      <p:sp>
        <p:nvSpPr>
          <p:cNvPr id="3076" name="TextBox 1"/>
          <p:cNvSpPr txBox="1">
            <a:spLocks noChangeArrowheads="1"/>
          </p:cNvSpPr>
          <p:nvPr/>
        </p:nvSpPr>
        <p:spPr bwMode="auto">
          <a:xfrm>
            <a:off x="6876256" y="5844922"/>
            <a:ext cx="227143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hlink"/>
              </a:buClr>
              <a:buSzPct val="80000"/>
              <a:buFont typeface="Arial" charset="0"/>
              <a:buChar char="►"/>
              <a:defRPr sz="3200">
                <a:solidFill>
                  <a:schemeClr val="tx1"/>
                </a:solidFill>
                <a:latin typeface="Tahoma" pitchFamily="34" charset="0"/>
              </a:defRPr>
            </a:lvl1pPr>
            <a:lvl2pPr marL="742950" indent="-285750" eaLnBrk="0" hangingPunct="0">
              <a:spcBef>
                <a:spcPct val="20000"/>
              </a:spcBef>
              <a:buClr>
                <a:schemeClr val="folHlink"/>
              </a:buClr>
              <a:buFont typeface="Wingdings" pitchFamily="2" charset="2"/>
              <a:buChar char="§"/>
              <a:defRPr sz="2800">
                <a:solidFill>
                  <a:schemeClr val="tx1"/>
                </a:solidFill>
                <a:latin typeface="Tahoma" pitchFamily="34" charset="0"/>
              </a:defRPr>
            </a:lvl2pPr>
            <a:lvl3pPr marL="1143000" indent="-228600" eaLnBrk="0" hangingPunct="0">
              <a:spcBef>
                <a:spcPct val="20000"/>
              </a:spcBef>
              <a:buClr>
                <a:schemeClr val="hlink"/>
              </a:buClr>
              <a:buSzPct val="80000"/>
              <a:buFont typeface="Arial" charset="0"/>
              <a:buChar char="►"/>
              <a:defRPr sz="2400">
                <a:solidFill>
                  <a:schemeClr val="tx1"/>
                </a:solidFill>
                <a:latin typeface="Tahoma" pitchFamily="34" charset="0"/>
              </a:defRPr>
            </a:lvl3pPr>
            <a:lvl4pPr marL="1600200" indent="-228600" eaLnBrk="0" hangingPunct="0">
              <a:spcBef>
                <a:spcPct val="20000"/>
              </a:spcBef>
              <a:buClr>
                <a:schemeClr val="folHlink"/>
              </a:buClr>
              <a:buFont typeface="Wingdings" pitchFamily="2" charset="2"/>
              <a:buChar char="§"/>
              <a:defRPr sz="2000">
                <a:solidFill>
                  <a:schemeClr val="tx1"/>
                </a:solidFill>
                <a:latin typeface="Tahoma" pitchFamily="34" charset="0"/>
              </a:defRPr>
            </a:lvl4pPr>
            <a:lvl5pPr marL="2057400" indent="-228600" eaLnBrk="0" hangingPunct="0">
              <a:spcBef>
                <a:spcPct val="20000"/>
              </a:spcBef>
              <a:buClr>
                <a:schemeClr val="hlink"/>
              </a:buClr>
              <a:buSzPct val="80000"/>
              <a:buFont typeface="Arial" charset="0"/>
              <a:buChar char="►"/>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9pPr>
          </a:lstStyle>
          <a:p>
            <a:pPr algn="ctr" eaLnBrk="1" fontAlgn="base" hangingPunct="1">
              <a:spcBef>
                <a:spcPct val="0"/>
              </a:spcBef>
              <a:spcAft>
                <a:spcPct val="0"/>
              </a:spcAft>
              <a:buClrTx/>
              <a:buSzTx/>
              <a:buFontTx/>
              <a:buNone/>
            </a:pPr>
            <a:r>
              <a:rPr lang="lt-LT" altLang="lt-LT" sz="2000" b="1" dirty="0" smtClean="0">
                <a:solidFill>
                  <a:srgbClr val="000000"/>
                </a:solidFill>
                <a:latin typeface="Times New Roman" panose="02020603050405020304" pitchFamily="18" charset="0"/>
                <a:cs typeface="Times New Roman" panose="02020603050405020304" pitchFamily="18" charset="0"/>
              </a:rPr>
              <a:t>KPKT KPVPS Julius Židonis</a:t>
            </a:r>
            <a:endParaRPr lang="en-US" altLang="lt-LT" sz="2000" b="1" dirty="0" smtClean="0">
              <a:solidFill>
                <a:srgbClr val="000000"/>
              </a:solidFill>
              <a:latin typeface="Times New Roman" panose="02020603050405020304" pitchFamily="18" charset="0"/>
              <a:cs typeface="Times New Roman" panose="02020603050405020304" pitchFamily="18" charset="0"/>
            </a:endParaRPr>
          </a:p>
          <a:p>
            <a:pPr algn="ctr" eaLnBrk="1" fontAlgn="base" hangingPunct="1">
              <a:spcBef>
                <a:spcPct val="0"/>
              </a:spcBef>
              <a:spcAft>
                <a:spcPct val="0"/>
              </a:spcAft>
              <a:buClrTx/>
              <a:buSzTx/>
              <a:buFontTx/>
              <a:buNone/>
            </a:pPr>
            <a:r>
              <a:rPr lang="lt-LT" altLang="lt-LT" sz="2000" b="1" dirty="0" smtClean="0">
                <a:solidFill>
                  <a:srgbClr val="000000"/>
                </a:solidFill>
                <a:latin typeface="Times New Roman" panose="02020603050405020304" pitchFamily="18" charset="0"/>
                <a:cs typeface="Times New Roman" panose="02020603050405020304" pitchFamily="18" charset="0"/>
              </a:rPr>
              <a:t>2018-0</a:t>
            </a:r>
            <a:r>
              <a:rPr lang="en-GB" altLang="lt-LT" sz="2000" b="1" dirty="0" smtClean="0">
                <a:solidFill>
                  <a:srgbClr val="000000"/>
                </a:solidFill>
                <a:latin typeface="Times New Roman" panose="02020603050405020304" pitchFamily="18" charset="0"/>
                <a:cs typeface="Times New Roman" panose="02020603050405020304" pitchFamily="18" charset="0"/>
              </a:rPr>
              <a:t>8</a:t>
            </a:r>
            <a:r>
              <a:rPr lang="lt-LT" altLang="lt-LT" sz="2000" b="1" dirty="0" smtClean="0">
                <a:solidFill>
                  <a:srgbClr val="000000"/>
                </a:solidFill>
                <a:latin typeface="Times New Roman" panose="02020603050405020304" pitchFamily="18" charset="0"/>
                <a:cs typeface="Times New Roman" panose="02020603050405020304" pitchFamily="18" charset="0"/>
              </a:rPr>
              <a:t>-</a:t>
            </a:r>
            <a:r>
              <a:rPr lang="en-GB" altLang="lt-LT" sz="2000" b="1" dirty="0" smtClean="0">
                <a:solidFill>
                  <a:srgbClr val="000000"/>
                </a:solidFill>
                <a:latin typeface="Times New Roman" panose="02020603050405020304" pitchFamily="18" charset="0"/>
                <a:cs typeface="Times New Roman" panose="02020603050405020304" pitchFamily="18" charset="0"/>
              </a:rPr>
              <a:t>21</a:t>
            </a:r>
            <a:endParaRPr lang="en-US" altLang="lt-LT" sz="2000" b="1" dirty="0" smtClean="0">
              <a:solidFill>
                <a:srgbClr val="000000"/>
              </a:solidFill>
              <a:latin typeface="Times New Roman" panose="02020603050405020304" pitchFamily="18" charset="0"/>
              <a:cs typeface="Times New Roman" panose="02020603050405020304" pitchFamily="18" charset="0"/>
            </a:endParaRPr>
          </a:p>
        </p:txBody>
      </p:sp>
      <p:pic>
        <p:nvPicPr>
          <p:cNvPr id="54276" name="Picture 4" descr="http://kariuomene.kam.lt/images/thumbnail/?id=34425;w=1326;h=540;"/>
          <p:cNvPicPr>
            <a:picLocks noChangeAspect="1" noChangeArrowheads="1"/>
          </p:cNvPicPr>
          <p:nvPr/>
        </p:nvPicPr>
        <p:blipFill>
          <a:blip r:embed="rId2" cstate="print"/>
          <a:srcRect/>
          <a:stretch>
            <a:fillRect/>
          </a:stretch>
        </p:blipFill>
        <p:spPr bwMode="auto">
          <a:xfrm>
            <a:off x="3779912" y="0"/>
            <a:ext cx="1571625" cy="1838325"/>
          </a:xfrm>
          <a:prstGeom prst="rect">
            <a:avLst/>
          </a:prstGeom>
          <a:noFill/>
        </p:spPr>
      </p:pic>
    </p:spTree>
    <p:extLst>
      <p:ext uri="{BB962C8B-B14F-4D97-AF65-F5344CB8AC3E}">
        <p14:creationId xmlns:p14="http://schemas.microsoft.com/office/powerpoint/2010/main" val="3870755350"/>
      </p:ext>
    </p:extLst>
  </p:cSld>
  <p:clrMapOvr>
    <a:masterClrMapping/>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32" descr="KASP ribos"/>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b="7506"/>
          <a:stretch>
            <a:fillRect/>
          </a:stretch>
        </p:blipFill>
        <p:spPr bwMode="gray">
          <a:xfrm>
            <a:off x="0" y="1724276"/>
            <a:ext cx="6844964" cy="5133724"/>
          </a:xfrm>
          <a:prstGeom prst="rect">
            <a:avLst/>
          </a:prstGeom>
          <a:solidFill>
            <a:schemeClr val="bg1"/>
          </a:solidFill>
          <a:ln w="9525">
            <a:solidFill>
              <a:schemeClr val="bg1"/>
            </a:solidFill>
            <a:miter lim="800000"/>
            <a:headEnd/>
            <a:tailEnd/>
          </a:ln>
        </p:spPr>
      </p:pic>
      <p:sp>
        <p:nvSpPr>
          <p:cNvPr id="9219" name="Text Box 4"/>
          <p:cNvSpPr txBox="1">
            <a:spLocks noChangeArrowheads="1"/>
          </p:cNvSpPr>
          <p:nvPr/>
        </p:nvSpPr>
        <p:spPr bwMode="auto">
          <a:xfrm>
            <a:off x="7812088" y="115888"/>
            <a:ext cx="1223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hlink"/>
              </a:buClr>
              <a:buSzPct val="80000"/>
              <a:buFont typeface="Arial" charset="0"/>
              <a:buChar char="►"/>
              <a:defRPr sz="3200">
                <a:solidFill>
                  <a:schemeClr val="tx1"/>
                </a:solidFill>
                <a:latin typeface="Tahoma" pitchFamily="34" charset="0"/>
              </a:defRPr>
            </a:lvl1pPr>
            <a:lvl2pPr marL="742950" indent="-285750" eaLnBrk="0" hangingPunct="0">
              <a:spcBef>
                <a:spcPct val="20000"/>
              </a:spcBef>
              <a:buClr>
                <a:schemeClr val="folHlink"/>
              </a:buClr>
              <a:buFont typeface="Wingdings" pitchFamily="2" charset="2"/>
              <a:buChar char="§"/>
              <a:defRPr sz="2800">
                <a:solidFill>
                  <a:schemeClr val="tx1"/>
                </a:solidFill>
                <a:latin typeface="Tahoma" pitchFamily="34" charset="0"/>
              </a:defRPr>
            </a:lvl2pPr>
            <a:lvl3pPr marL="1143000" indent="-228600" eaLnBrk="0" hangingPunct="0">
              <a:spcBef>
                <a:spcPct val="20000"/>
              </a:spcBef>
              <a:buClr>
                <a:schemeClr val="hlink"/>
              </a:buClr>
              <a:buSzPct val="80000"/>
              <a:buFont typeface="Arial" charset="0"/>
              <a:buChar char="►"/>
              <a:defRPr sz="2400">
                <a:solidFill>
                  <a:schemeClr val="tx1"/>
                </a:solidFill>
                <a:latin typeface="Tahoma" pitchFamily="34" charset="0"/>
              </a:defRPr>
            </a:lvl3pPr>
            <a:lvl4pPr marL="1600200" indent="-228600" eaLnBrk="0" hangingPunct="0">
              <a:spcBef>
                <a:spcPct val="20000"/>
              </a:spcBef>
              <a:buClr>
                <a:schemeClr val="folHlink"/>
              </a:buClr>
              <a:buFont typeface="Wingdings" pitchFamily="2" charset="2"/>
              <a:buChar char="§"/>
              <a:defRPr sz="2000">
                <a:solidFill>
                  <a:schemeClr val="tx1"/>
                </a:solidFill>
                <a:latin typeface="Tahoma" pitchFamily="34" charset="0"/>
              </a:defRPr>
            </a:lvl4pPr>
            <a:lvl5pPr marL="2057400" indent="-228600" eaLnBrk="0" hangingPunct="0">
              <a:spcBef>
                <a:spcPct val="20000"/>
              </a:spcBef>
              <a:buClr>
                <a:schemeClr val="hlink"/>
              </a:buClr>
              <a:buSzPct val="80000"/>
              <a:buFont typeface="Arial" charset="0"/>
              <a:buChar char="►"/>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9pPr>
          </a:lstStyle>
          <a:p>
            <a:pPr eaLnBrk="1" hangingPunct="1">
              <a:spcBef>
                <a:spcPct val="50000"/>
              </a:spcBef>
              <a:buClrTx/>
              <a:buSzTx/>
              <a:buFontTx/>
              <a:buNone/>
            </a:pPr>
            <a:endParaRPr lang="lt-LT" altLang="lt-LT" sz="1800">
              <a:solidFill>
                <a:srgbClr val="FFFF00"/>
              </a:solidFill>
              <a:latin typeface="Times New Roman" pitchFamily="18"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1490" y="2357891"/>
            <a:ext cx="791059" cy="774914"/>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81930" y="3269449"/>
            <a:ext cx="780620" cy="69028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35370" y="6033604"/>
            <a:ext cx="701629" cy="800352"/>
          </a:xfrm>
          <a:prstGeom prst="rect">
            <a:avLst/>
          </a:prstGeom>
        </p:spPr>
      </p:pic>
      <p:pic>
        <p:nvPicPr>
          <p:cNvPr id="26" name="Pictur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36296" y="1124744"/>
            <a:ext cx="860567" cy="981819"/>
          </a:xfrm>
          <a:prstGeom prst="rect">
            <a:avLst/>
          </a:prstGeom>
        </p:spPr>
      </p:pic>
      <p:sp>
        <p:nvSpPr>
          <p:cNvPr id="9220" name="Rectangle 9219"/>
          <p:cNvSpPr/>
          <p:nvPr/>
        </p:nvSpPr>
        <p:spPr>
          <a:xfrm>
            <a:off x="7151490" y="2241695"/>
            <a:ext cx="1884560" cy="954107"/>
          </a:xfrm>
          <a:prstGeom prst="rect">
            <a:avLst/>
          </a:prstGeom>
          <a:noFill/>
        </p:spPr>
        <p:txBody>
          <a:bodyPr wrap="square">
            <a:spAutoFit/>
          </a:bodyPr>
          <a:lstStyle/>
          <a:p>
            <a:r>
              <a:rPr lang="lt-LT" sz="1400" dirty="0">
                <a:solidFill>
                  <a:prstClr val="black"/>
                </a:solidFill>
                <a:latin typeface="Arial" pitchFamily="34" charset="0"/>
                <a:cs typeface="Arial" pitchFamily="34" charset="0"/>
              </a:rPr>
              <a:t>Lietuvos didžiojo kunigaikščio Algirdo mechanizuotasis pėstininkų </a:t>
            </a:r>
            <a:r>
              <a:rPr lang="lt-LT" sz="1400" dirty="0" smtClean="0">
                <a:solidFill>
                  <a:prstClr val="black"/>
                </a:solidFill>
                <a:latin typeface="Arial" pitchFamily="34" charset="0"/>
                <a:cs typeface="Arial" pitchFamily="34" charset="0"/>
              </a:rPr>
              <a:t>batalionas</a:t>
            </a:r>
            <a:endParaRPr lang="lt-LT" sz="1400" dirty="0">
              <a:solidFill>
                <a:prstClr val="black"/>
              </a:solidFill>
              <a:latin typeface="Arial" pitchFamily="34" charset="0"/>
              <a:cs typeface="Arial" pitchFamily="34" charset="0"/>
            </a:endParaRPr>
          </a:p>
        </p:txBody>
      </p:sp>
      <p:sp>
        <p:nvSpPr>
          <p:cNvPr id="9223" name="Rectangle 9222"/>
          <p:cNvSpPr/>
          <p:nvPr/>
        </p:nvSpPr>
        <p:spPr>
          <a:xfrm>
            <a:off x="7151490" y="3245257"/>
            <a:ext cx="1868812" cy="738664"/>
          </a:xfrm>
          <a:prstGeom prst="rect">
            <a:avLst/>
          </a:prstGeom>
          <a:noFill/>
        </p:spPr>
        <p:txBody>
          <a:bodyPr wrap="square">
            <a:spAutoFit/>
          </a:bodyPr>
          <a:lstStyle/>
          <a:p>
            <a:r>
              <a:rPr lang="lt-LT" sz="1400" dirty="0">
                <a:solidFill>
                  <a:prstClr val="black"/>
                </a:solidFill>
                <a:latin typeface="Arial" pitchFamily="34" charset="0"/>
                <a:cs typeface="Arial" pitchFamily="34" charset="0"/>
              </a:rPr>
              <a:t>Kunigaikščio Vaidoto mechanizuotasis </a:t>
            </a:r>
            <a:r>
              <a:rPr lang="lt-LT" sz="1400" dirty="0" smtClean="0">
                <a:solidFill>
                  <a:prstClr val="black"/>
                </a:solidFill>
                <a:latin typeface="Arial" pitchFamily="34" charset="0"/>
                <a:cs typeface="Arial" pitchFamily="34" charset="0"/>
              </a:rPr>
              <a:t>batalionas</a:t>
            </a:r>
            <a:endParaRPr lang="lt-LT" sz="1400" dirty="0">
              <a:solidFill>
                <a:prstClr val="black"/>
              </a:solidFill>
              <a:latin typeface="Arial" pitchFamily="34" charset="0"/>
              <a:cs typeface="Arial" pitchFamily="34" charset="0"/>
            </a:endParaRPr>
          </a:p>
        </p:txBody>
      </p:sp>
      <p:sp>
        <p:nvSpPr>
          <p:cNvPr id="9225" name="Rectangle 9224"/>
          <p:cNvSpPr/>
          <p:nvPr/>
        </p:nvSpPr>
        <p:spPr>
          <a:xfrm>
            <a:off x="7116516" y="5989162"/>
            <a:ext cx="1861381" cy="738664"/>
          </a:xfrm>
          <a:prstGeom prst="rect">
            <a:avLst/>
          </a:prstGeom>
          <a:noFill/>
        </p:spPr>
        <p:txBody>
          <a:bodyPr wrap="square">
            <a:spAutoFit/>
          </a:bodyPr>
          <a:lstStyle/>
          <a:p>
            <a:r>
              <a:rPr lang="lt-LT" sz="1400" dirty="0">
                <a:solidFill>
                  <a:prstClr val="black"/>
                </a:solidFill>
                <a:latin typeface="Arial" pitchFamily="34" charset="0"/>
                <a:cs typeface="Arial" pitchFamily="34" charset="0"/>
              </a:rPr>
              <a:t>Generolo Romualdo Giedraičio artilerijos </a:t>
            </a:r>
            <a:r>
              <a:rPr lang="lt-LT" sz="1400" dirty="0" smtClean="0">
                <a:solidFill>
                  <a:prstClr val="black"/>
                </a:solidFill>
                <a:latin typeface="Arial" pitchFamily="34" charset="0"/>
                <a:cs typeface="Arial" pitchFamily="34" charset="0"/>
              </a:rPr>
              <a:t>batalionas</a:t>
            </a:r>
            <a:endParaRPr lang="lt-LT" sz="1400" dirty="0">
              <a:solidFill>
                <a:prstClr val="black"/>
              </a:solidFill>
              <a:latin typeface="Arial" pitchFamily="34" charset="0"/>
              <a:cs typeface="Arial" pitchFamily="34" charset="0"/>
            </a:endParaRPr>
          </a:p>
        </p:txBody>
      </p:sp>
      <p:pic>
        <p:nvPicPr>
          <p:cNvPr id="22" name="Pictur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38006" y="4245794"/>
            <a:ext cx="444713" cy="435636"/>
          </a:xfrm>
          <a:prstGeom prst="rect">
            <a:avLst/>
          </a:prstGeom>
          <a:ln>
            <a:solidFill>
              <a:schemeClr val="tx1"/>
            </a:solidFill>
          </a:ln>
          <a:effectLst>
            <a:outerShdw blurRad="292100" dist="139700" dir="2700000" algn="tl" rotWithShape="0">
              <a:srgbClr val="333333">
                <a:alpha val="65000"/>
              </a:srgbClr>
            </a:outerShdw>
          </a:effectLst>
        </p:spPr>
      </p:pic>
      <p:pic>
        <p:nvPicPr>
          <p:cNvPr id="23" name="Picture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592475" y="4252631"/>
            <a:ext cx="471453" cy="416892"/>
          </a:xfrm>
          <a:prstGeom prst="rect">
            <a:avLst/>
          </a:prstGeom>
          <a:ln>
            <a:solidFill>
              <a:schemeClr val="tx1"/>
            </a:solidFill>
          </a:ln>
          <a:effectLst>
            <a:outerShdw blurRad="292100" dist="139700" dir="2700000" algn="tl" rotWithShape="0">
              <a:prstClr val="black">
                <a:alpha val="65000"/>
              </a:prstClr>
            </a:outerShdw>
          </a:effectLst>
        </p:spPr>
      </p:pic>
      <p:pic>
        <p:nvPicPr>
          <p:cNvPr id="24" name="Picture 2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168539" y="4252631"/>
            <a:ext cx="378713" cy="432000"/>
          </a:xfrm>
          <a:prstGeom prst="rect">
            <a:avLst/>
          </a:prstGeom>
          <a:effectLst>
            <a:outerShdw blurRad="292100" dist="139700" dir="2700000" algn="tl" rotWithShape="0">
              <a:prstClr val="black">
                <a:alpha val="65000"/>
              </a:prstClr>
            </a:outerShdw>
          </a:effectLst>
        </p:spPr>
      </p:pic>
      <p:sp>
        <p:nvSpPr>
          <p:cNvPr id="21" name="TextBox 20"/>
          <p:cNvSpPr txBox="1"/>
          <p:nvPr/>
        </p:nvSpPr>
        <p:spPr>
          <a:xfrm>
            <a:off x="3563888" y="4077302"/>
            <a:ext cx="571083" cy="253916"/>
          </a:xfrm>
          <a:prstGeom prst="rect">
            <a:avLst/>
          </a:prstGeom>
          <a:noFill/>
        </p:spPr>
        <p:txBody>
          <a:bodyPr wrap="square" rtlCol="0">
            <a:spAutoFit/>
          </a:bodyPr>
          <a:lstStyle/>
          <a:p>
            <a:r>
              <a:rPr lang="lt-LT" sz="1050" b="1" dirty="0" smtClean="0">
                <a:latin typeface="Times New Roman" panose="02020603050405020304" pitchFamily="18" charset="0"/>
                <a:cs typeface="Times New Roman" panose="02020603050405020304" pitchFamily="18" charset="0"/>
              </a:rPr>
              <a:t>Rukla</a:t>
            </a:r>
            <a:endParaRPr lang="lt-LT" sz="1050" b="1"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7116514" y="5013176"/>
            <a:ext cx="2168717" cy="722403"/>
          </a:xfrm>
          <a:prstGeom prst="rect">
            <a:avLst/>
          </a:prstGeom>
          <a:noFill/>
        </p:spPr>
        <p:txBody>
          <a:bodyPr wrap="none" rtlCol="0">
            <a:noAutofit/>
          </a:bodyPr>
          <a:lstStyle/>
          <a:p>
            <a:r>
              <a:rPr lang="lt-LT" sz="1400" dirty="0">
                <a:latin typeface="Arial" pitchFamily="34" charset="0"/>
                <a:cs typeface="Arial" pitchFamily="34" charset="0"/>
              </a:rPr>
              <a:t>Karaliaus Mindaugo </a:t>
            </a:r>
            <a:endParaRPr lang="lt-LT" sz="1400" dirty="0" smtClean="0">
              <a:latin typeface="Arial" pitchFamily="34" charset="0"/>
              <a:cs typeface="Arial" pitchFamily="34" charset="0"/>
            </a:endParaRPr>
          </a:p>
          <a:p>
            <a:r>
              <a:rPr lang="lt-LT" sz="1400" dirty="0" smtClean="0">
                <a:latin typeface="Arial" pitchFamily="34" charset="0"/>
                <a:cs typeface="Arial" pitchFamily="34" charset="0"/>
              </a:rPr>
              <a:t>motorizuotasis husarų</a:t>
            </a:r>
          </a:p>
          <a:p>
            <a:r>
              <a:rPr lang="lt-LT" sz="1400" dirty="0" smtClean="0">
                <a:latin typeface="Arial" pitchFamily="34" charset="0"/>
                <a:cs typeface="Arial" pitchFamily="34" charset="0"/>
              </a:rPr>
              <a:t>batalionas</a:t>
            </a:r>
            <a:endParaRPr lang="lt-LT" sz="1400" b="1" dirty="0">
              <a:ln w="18415" cmpd="sng">
                <a:noFill/>
                <a:prstDash val="solid"/>
              </a:ln>
              <a:latin typeface="Arial" pitchFamily="34" charset="0"/>
              <a:cs typeface="Arial" pitchFamily="34" charset="0"/>
            </a:endParaRPr>
          </a:p>
        </p:txBody>
      </p:sp>
      <p:pic>
        <p:nvPicPr>
          <p:cNvPr id="28" name="Picture 2" descr="http://kariuomene.kam.lt/public/uploads/pictures/rs139x160_57637_bataliono_zenklas.png.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235369" y="5085184"/>
            <a:ext cx="680637" cy="75104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http://www.kariuomene.kam.lt/images/57725/tz%20bir%2017.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235370" y="4124374"/>
            <a:ext cx="680636" cy="777747"/>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a:xfrm>
            <a:off x="7116514" y="4077302"/>
            <a:ext cx="2311593" cy="738664"/>
          </a:xfrm>
          <a:prstGeom prst="rect">
            <a:avLst/>
          </a:prstGeom>
          <a:noFill/>
        </p:spPr>
        <p:txBody>
          <a:bodyPr wrap="square">
            <a:spAutoFit/>
          </a:bodyPr>
          <a:lstStyle/>
          <a:p>
            <a:pPr lvl="0"/>
            <a:r>
              <a:rPr lang="lt-LT" sz="1400" dirty="0">
                <a:solidFill>
                  <a:prstClr val="black"/>
                </a:solidFill>
                <a:latin typeface="Arial" pitchFamily="34" charset="0"/>
                <a:cs typeface="Arial" pitchFamily="34" charset="0"/>
              </a:rPr>
              <a:t>Lietuvos didžiosios kunigaikštienės </a:t>
            </a:r>
            <a:r>
              <a:rPr lang="lt-LT" sz="1400" dirty="0" smtClean="0">
                <a:solidFill>
                  <a:prstClr val="black"/>
                </a:solidFill>
                <a:latin typeface="Arial" pitchFamily="34" charset="0"/>
                <a:cs typeface="Arial" pitchFamily="34" charset="0"/>
              </a:rPr>
              <a:t>Birutės</a:t>
            </a:r>
          </a:p>
          <a:p>
            <a:pPr lvl="0"/>
            <a:r>
              <a:rPr lang="lt-LT" sz="1400" dirty="0" smtClean="0">
                <a:solidFill>
                  <a:prstClr val="black"/>
                </a:solidFill>
                <a:latin typeface="Arial" pitchFamily="34" charset="0"/>
                <a:cs typeface="Arial" pitchFamily="34" charset="0"/>
              </a:rPr>
              <a:t>ulonų batalionas</a:t>
            </a:r>
            <a:endParaRPr lang="lt-LT" sz="1400" dirty="0">
              <a:solidFill>
                <a:prstClr val="black"/>
              </a:solidFill>
              <a:latin typeface="Arial" pitchFamily="34" charset="0"/>
              <a:cs typeface="Arial" pitchFamily="34" charset="0"/>
            </a:endParaRPr>
          </a:p>
        </p:txBody>
      </p:sp>
      <p:pic>
        <p:nvPicPr>
          <p:cNvPr id="31" name="Picture 4" descr="http://www.kariuomene.kam.lt/images/57725/tz%20bir%2017.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260361" y="5584690"/>
            <a:ext cx="430115" cy="491483"/>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http://kariuomene.kam.lt/public/uploads/pictures/rs139x160_57637_bataliono_zenklas.png.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549042" y="3201119"/>
            <a:ext cx="447859" cy="494189"/>
          </a:xfrm>
          <a:prstGeom prst="rect">
            <a:avLst/>
          </a:prstGeom>
          <a:noFill/>
          <a:extLst>
            <a:ext uri="{909E8E84-426E-40DD-AFC4-6F175D3DCCD1}">
              <a14:hiddenFill xmlns:a14="http://schemas.microsoft.com/office/drawing/2010/main">
                <a:solidFill>
                  <a:srgbClr val="FFFFFF"/>
                </a:solidFill>
              </a14:hiddenFill>
            </a:ext>
          </a:extLst>
        </p:spPr>
      </p:pic>
      <p:sp>
        <p:nvSpPr>
          <p:cNvPr id="25" name="Stačiakampis 1"/>
          <p:cNvSpPr>
            <a:spLocks noChangeArrowheads="1"/>
          </p:cNvSpPr>
          <p:nvPr/>
        </p:nvSpPr>
        <p:spPr bwMode="auto">
          <a:xfrm>
            <a:off x="1331640" y="260648"/>
            <a:ext cx="7561534"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lt-LT" sz="2400" b="1" dirty="0" smtClean="0">
                <a:solidFill>
                  <a:schemeClr val="accent3">
                    <a:lumMod val="50000"/>
                  </a:schemeClr>
                </a:solidFill>
                <a:latin typeface="Arial" pitchFamily="34" charset="0"/>
                <a:cs typeface="Arial" pitchFamily="34" charset="0"/>
              </a:rPr>
              <a:t>SAUSUMOS PAJĖGOS</a:t>
            </a:r>
          </a:p>
          <a:p>
            <a:pPr algn="r">
              <a:defRPr/>
            </a:pPr>
            <a:r>
              <a:rPr lang="lt-LT" altLang="lt-LT" sz="2400" b="1" i="1" dirty="0" smtClean="0">
                <a:solidFill>
                  <a:schemeClr val="accent3">
                    <a:lumMod val="50000"/>
                  </a:schemeClr>
                </a:solidFill>
                <a:latin typeface="Arial" pitchFamily="34" charset="0"/>
                <a:ea typeface="Arial Unicode MS" pitchFamily="34" charset="-128"/>
                <a:cs typeface="Arial" pitchFamily="34" charset="0"/>
              </a:rPr>
              <a:t>		</a:t>
            </a:r>
            <a:endParaRPr lang="lt-LT" altLang="lt-LT" sz="800" b="1" i="1" dirty="0" smtClean="0">
              <a:solidFill>
                <a:schemeClr val="accent3">
                  <a:lumMod val="50000"/>
                </a:schemeClr>
              </a:solidFill>
              <a:latin typeface="Arial" pitchFamily="34" charset="0"/>
              <a:ea typeface="Arial Unicode MS" pitchFamily="34" charset="-128"/>
              <a:cs typeface="Arial" pitchFamily="34" charset="0"/>
            </a:endParaRPr>
          </a:p>
          <a:p>
            <a:pPr>
              <a:defRPr/>
            </a:pPr>
            <a:r>
              <a:rPr lang="lt-LT" sz="2000" b="1" dirty="0" smtClean="0">
                <a:solidFill>
                  <a:schemeClr val="accent3">
                    <a:lumMod val="50000"/>
                  </a:schemeClr>
                </a:solidFill>
                <a:latin typeface="Arial" pitchFamily="34" charset="0"/>
                <a:cs typeface="Arial" pitchFamily="34" charset="0"/>
              </a:rPr>
              <a:t>Mechanizuotąją pėstininkų brigadą</a:t>
            </a:r>
          </a:p>
          <a:p>
            <a:pPr>
              <a:defRPr/>
            </a:pPr>
            <a:r>
              <a:rPr lang="lt-LT" sz="2000" b="1" dirty="0" smtClean="0">
                <a:solidFill>
                  <a:schemeClr val="accent3">
                    <a:lumMod val="50000"/>
                  </a:schemeClr>
                </a:solidFill>
                <a:latin typeface="Arial" pitchFamily="34" charset="0"/>
                <a:cs typeface="Arial" pitchFamily="34" charset="0"/>
              </a:rPr>
              <a:t>“Geležinis vilkas” sudaro:</a:t>
            </a:r>
            <a:endParaRPr lang="lt-LT" sz="2000" b="1" dirty="0">
              <a:solidFill>
                <a:schemeClr val="accent3">
                  <a:lumMod val="50000"/>
                </a:schemeClr>
              </a:solidFill>
              <a:latin typeface="Arial" pitchFamily="34" charset="0"/>
              <a:cs typeface="Arial" pitchFamily="34" charset="0"/>
            </a:endParaRPr>
          </a:p>
        </p:txBody>
      </p:sp>
      <p:pic>
        <p:nvPicPr>
          <p:cNvPr id="33" name="Picture 9" descr="SP.jpg"/>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51520" y="260648"/>
            <a:ext cx="1008891"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9541437"/>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220"/>
                                        </p:tgtEl>
                                        <p:attrNameLst>
                                          <p:attrName>style.visibility</p:attrName>
                                        </p:attrNameLst>
                                      </p:cBhvr>
                                      <p:to>
                                        <p:strVal val="visible"/>
                                      </p:to>
                                    </p:set>
                                    <p:animEffect transition="in" filter="fade">
                                      <p:cBhvr>
                                        <p:cTn id="10" dur="250"/>
                                        <p:tgtEl>
                                          <p:spTgt spid="9220"/>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50"/>
                                        <p:tgtEl>
                                          <p:spTgt spid="23"/>
                                        </p:tgtEl>
                                      </p:cBhvr>
                                    </p:animEffect>
                                  </p:childTnLst>
                                </p:cTn>
                              </p:par>
                              <p:par>
                                <p:cTn id="19" presetID="10"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5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223"/>
                                        </p:tgtEl>
                                        <p:attrNameLst>
                                          <p:attrName>style.visibility</p:attrName>
                                        </p:attrNameLst>
                                      </p:cBhvr>
                                      <p:to>
                                        <p:strVal val="visible"/>
                                      </p:to>
                                    </p:set>
                                    <p:animEffect transition="in" filter="fade">
                                      <p:cBhvr>
                                        <p:cTn id="24" dur="250"/>
                                        <p:tgtEl>
                                          <p:spTgt spid="922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50"/>
                                        <p:tgtEl>
                                          <p:spTgt spid="2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250"/>
                                        <p:tgtEl>
                                          <p:spTgt spid="30"/>
                                        </p:tgtEl>
                                      </p:cBhvr>
                                    </p:animEffect>
                                  </p:childTnLst>
                                </p:cTn>
                              </p:par>
                              <p:par>
                                <p:cTn id="33" presetID="10"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250"/>
                                        <p:tgtEl>
                                          <p:spTgt spid="3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250"/>
                                        <p:tgtEl>
                                          <p:spTgt spid="2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250"/>
                                        <p:tgtEl>
                                          <p:spTgt spid="20"/>
                                        </p:tgtEl>
                                      </p:cBhvr>
                                    </p:animEffect>
                                  </p:childTnLst>
                                </p:cTn>
                              </p:par>
                              <p:par>
                                <p:cTn id="44" presetID="10" presetClass="entr" presetSubtype="0"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250"/>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250"/>
                                        <p:tgtEl>
                                          <p:spTgt spid="24"/>
                                        </p:tgtEl>
                                      </p:cBhvr>
                                    </p:animEffect>
                                  </p:childTnLst>
                                </p:cTn>
                              </p:par>
                              <p:par>
                                <p:cTn id="52" presetID="10" presetClass="entr" presetSubtype="0" fill="hold"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250"/>
                                        <p:tgtEl>
                                          <p:spTgt spid="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225"/>
                                        </p:tgtEl>
                                        <p:attrNameLst>
                                          <p:attrName>style.visibility</p:attrName>
                                        </p:attrNameLst>
                                      </p:cBhvr>
                                      <p:to>
                                        <p:strVal val="visible"/>
                                      </p:to>
                                    </p:set>
                                    <p:animEffect transition="in" filter="fade">
                                      <p:cBhvr>
                                        <p:cTn id="57" dur="250"/>
                                        <p:tgtEl>
                                          <p:spTgt spid="9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3" grpId="0"/>
      <p:bldP spid="9225" grpId="0"/>
      <p:bldP spid="20"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32" descr="KASP ribos"/>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b="7506"/>
          <a:stretch>
            <a:fillRect/>
          </a:stretch>
        </p:blipFill>
        <p:spPr bwMode="gray">
          <a:xfrm>
            <a:off x="0" y="1724276"/>
            <a:ext cx="6844964" cy="5133724"/>
          </a:xfrm>
          <a:prstGeom prst="rect">
            <a:avLst/>
          </a:prstGeom>
          <a:solidFill>
            <a:schemeClr val="bg1"/>
          </a:solidFill>
          <a:ln w="9525">
            <a:solidFill>
              <a:schemeClr val="bg1"/>
            </a:solidFill>
            <a:miter lim="800000"/>
            <a:headEnd/>
            <a:tailEnd/>
          </a:ln>
        </p:spPr>
      </p:pic>
      <p:sp>
        <p:nvSpPr>
          <p:cNvPr id="9219" name="Text Box 4"/>
          <p:cNvSpPr txBox="1">
            <a:spLocks noChangeArrowheads="1"/>
          </p:cNvSpPr>
          <p:nvPr/>
        </p:nvSpPr>
        <p:spPr bwMode="auto">
          <a:xfrm>
            <a:off x="7812088" y="115888"/>
            <a:ext cx="1223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hlink"/>
              </a:buClr>
              <a:buSzPct val="80000"/>
              <a:buFont typeface="Arial" charset="0"/>
              <a:buChar char="►"/>
              <a:defRPr sz="3200">
                <a:solidFill>
                  <a:schemeClr val="tx1"/>
                </a:solidFill>
                <a:latin typeface="Tahoma" pitchFamily="34" charset="0"/>
              </a:defRPr>
            </a:lvl1pPr>
            <a:lvl2pPr marL="742950" indent="-285750" eaLnBrk="0" hangingPunct="0">
              <a:spcBef>
                <a:spcPct val="20000"/>
              </a:spcBef>
              <a:buClr>
                <a:schemeClr val="folHlink"/>
              </a:buClr>
              <a:buFont typeface="Wingdings" pitchFamily="2" charset="2"/>
              <a:buChar char="§"/>
              <a:defRPr sz="2800">
                <a:solidFill>
                  <a:schemeClr val="tx1"/>
                </a:solidFill>
                <a:latin typeface="Tahoma" pitchFamily="34" charset="0"/>
              </a:defRPr>
            </a:lvl2pPr>
            <a:lvl3pPr marL="1143000" indent="-228600" eaLnBrk="0" hangingPunct="0">
              <a:spcBef>
                <a:spcPct val="20000"/>
              </a:spcBef>
              <a:buClr>
                <a:schemeClr val="hlink"/>
              </a:buClr>
              <a:buSzPct val="80000"/>
              <a:buFont typeface="Arial" charset="0"/>
              <a:buChar char="►"/>
              <a:defRPr sz="2400">
                <a:solidFill>
                  <a:schemeClr val="tx1"/>
                </a:solidFill>
                <a:latin typeface="Tahoma" pitchFamily="34" charset="0"/>
              </a:defRPr>
            </a:lvl3pPr>
            <a:lvl4pPr marL="1600200" indent="-228600" eaLnBrk="0" hangingPunct="0">
              <a:spcBef>
                <a:spcPct val="20000"/>
              </a:spcBef>
              <a:buClr>
                <a:schemeClr val="folHlink"/>
              </a:buClr>
              <a:buFont typeface="Wingdings" pitchFamily="2" charset="2"/>
              <a:buChar char="§"/>
              <a:defRPr sz="2000">
                <a:solidFill>
                  <a:schemeClr val="tx1"/>
                </a:solidFill>
                <a:latin typeface="Tahoma" pitchFamily="34" charset="0"/>
              </a:defRPr>
            </a:lvl4pPr>
            <a:lvl5pPr marL="2057400" indent="-228600" eaLnBrk="0" hangingPunct="0">
              <a:spcBef>
                <a:spcPct val="20000"/>
              </a:spcBef>
              <a:buClr>
                <a:schemeClr val="hlink"/>
              </a:buClr>
              <a:buSzPct val="80000"/>
              <a:buFont typeface="Arial" charset="0"/>
              <a:buChar char="►"/>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9pPr>
          </a:lstStyle>
          <a:p>
            <a:pPr eaLnBrk="1" hangingPunct="1">
              <a:spcBef>
                <a:spcPct val="50000"/>
              </a:spcBef>
              <a:buClrTx/>
              <a:buSzTx/>
              <a:buFontTx/>
              <a:buNone/>
            </a:pPr>
            <a:endParaRPr lang="lt-LT" altLang="lt-LT" sz="1800">
              <a:solidFill>
                <a:srgbClr val="FFFF00"/>
              </a:solidFill>
              <a:latin typeface="Times New Roman" pitchFamily="18" charset="0"/>
            </a:endParaRPr>
          </a:p>
        </p:txBody>
      </p:sp>
      <p:pic>
        <p:nvPicPr>
          <p:cNvPr id="9217" name="Picture 92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51479" y="2501011"/>
            <a:ext cx="808660" cy="751840"/>
          </a:xfrm>
          <a:prstGeom prst="rect">
            <a:avLst/>
          </a:prstGeom>
        </p:spPr>
      </p:pic>
      <p:sp>
        <p:nvSpPr>
          <p:cNvPr id="9222" name="Rectangle 9221"/>
          <p:cNvSpPr/>
          <p:nvPr/>
        </p:nvSpPr>
        <p:spPr>
          <a:xfrm>
            <a:off x="6763421" y="2565923"/>
            <a:ext cx="1868812" cy="1169551"/>
          </a:xfrm>
          <a:prstGeom prst="rect">
            <a:avLst/>
          </a:prstGeom>
        </p:spPr>
        <p:txBody>
          <a:bodyPr wrap="square">
            <a:spAutoFit/>
          </a:bodyPr>
          <a:lstStyle/>
          <a:p>
            <a:r>
              <a:rPr lang="lt-LT" sz="1400" dirty="0">
                <a:solidFill>
                  <a:prstClr val="black"/>
                </a:solidFill>
                <a:latin typeface="Arial" pitchFamily="34" charset="0"/>
                <a:cs typeface="Arial" pitchFamily="34" charset="0"/>
              </a:rPr>
              <a:t>Lietuvos </a:t>
            </a:r>
            <a:r>
              <a:rPr lang="lt-LT" sz="1400" dirty="0" smtClean="0">
                <a:solidFill>
                  <a:prstClr val="black"/>
                </a:solidFill>
                <a:latin typeface="Arial" pitchFamily="34" charset="0"/>
                <a:cs typeface="Arial" pitchFamily="34" charset="0"/>
              </a:rPr>
              <a:t>Didžiojo </a:t>
            </a:r>
            <a:r>
              <a:rPr lang="lt-LT" sz="1400" dirty="0">
                <a:solidFill>
                  <a:prstClr val="black"/>
                </a:solidFill>
                <a:latin typeface="Arial" pitchFamily="34" charset="0"/>
                <a:cs typeface="Arial" pitchFamily="34" charset="0"/>
              </a:rPr>
              <a:t>kunigaikščio Kęstučio mechanizuotasis pėstininkų </a:t>
            </a:r>
            <a:r>
              <a:rPr lang="lt-LT" sz="1400" dirty="0" smtClean="0">
                <a:solidFill>
                  <a:prstClr val="black"/>
                </a:solidFill>
                <a:latin typeface="Arial" pitchFamily="34" charset="0"/>
                <a:cs typeface="Arial" pitchFamily="34" charset="0"/>
              </a:rPr>
              <a:t>batalionas</a:t>
            </a:r>
            <a:endParaRPr lang="lt-LT" sz="1400" dirty="0">
              <a:solidFill>
                <a:prstClr val="black"/>
              </a:solidFill>
              <a:latin typeface="Arial" pitchFamily="34" charset="0"/>
              <a:cs typeface="Arial" pitchFamily="34" charset="0"/>
            </a:endParaRPr>
          </a:p>
        </p:txBody>
      </p:sp>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0774" y="4123767"/>
            <a:ext cx="464649" cy="432000"/>
          </a:xfrm>
          <a:prstGeom prst="rect">
            <a:avLst/>
          </a:prstGeom>
          <a:ln>
            <a:solidFill>
              <a:schemeClr val="tx1"/>
            </a:solidFill>
          </a:ln>
          <a:effectLst>
            <a:outerShdw blurRad="292100" dist="139700" dir="2700000" algn="tl" rotWithShape="0">
              <a:prstClr val="black">
                <a:alpha val="65000"/>
              </a:prstClr>
            </a:outerShdw>
          </a:effectLst>
        </p:spPr>
      </p:pic>
      <p:sp>
        <p:nvSpPr>
          <p:cNvPr id="21" name="TextBox 20"/>
          <p:cNvSpPr txBox="1"/>
          <p:nvPr/>
        </p:nvSpPr>
        <p:spPr>
          <a:xfrm>
            <a:off x="3563888" y="4077302"/>
            <a:ext cx="571083" cy="253916"/>
          </a:xfrm>
          <a:prstGeom prst="rect">
            <a:avLst/>
          </a:prstGeom>
          <a:noFill/>
        </p:spPr>
        <p:txBody>
          <a:bodyPr wrap="square" rtlCol="0">
            <a:spAutoFit/>
          </a:bodyPr>
          <a:lstStyle/>
          <a:p>
            <a:r>
              <a:rPr lang="lt-LT" sz="1050" b="1" dirty="0" smtClean="0">
                <a:latin typeface="Times New Roman" panose="02020603050405020304" pitchFamily="18" charset="0"/>
                <a:cs typeface="Times New Roman" panose="02020603050405020304" pitchFamily="18" charset="0"/>
              </a:rPr>
              <a:t>Rukla</a:t>
            </a:r>
            <a:endParaRPr lang="lt-LT" sz="1050" b="1" dirty="0">
              <a:latin typeface="Times New Roman" panose="02020603050405020304" pitchFamily="18" charset="0"/>
              <a:cs typeface="Times New Roman" panose="02020603050405020304" pitchFamily="18" charset="0"/>
            </a:endParaRPr>
          </a:p>
        </p:txBody>
      </p:sp>
      <p:pic>
        <p:nvPicPr>
          <p:cNvPr id="3074" name="Picture 2" descr="C:\Users\liudvikas.jaskunas\Desktop\Reikalai\LK pristatymai\zenklai\Brigados Zemaitija tarnybos zenkla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81317" y="1394799"/>
            <a:ext cx="945268" cy="1080943"/>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p:cNvSpPr/>
          <p:nvPr/>
        </p:nvSpPr>
        <p:spPr>
          <a:xfrm>
            <a:off x="6754688" y="3789739"/>
            <a:ext cx="2168718" cy="738664"/>
          </a:xfrm>
          <a:prstGeom prst="rect">
            <a:avLst/>
          </a:prstGeom>
        </p:spPr>
        <p:txBody>
          <a:bodyPr wrap="square">
            <a:spAutoFit/>
          </a:bodyPr>
          <a:lstStyle/>
          <a:p>
            <a:r>
              <a:rPr lang="lt-LT" sz="1400" dirty="0">
                <a:latin typeface="Arial" pitchFamily="34" charset="0"/>
                <a:cs typeface="Arial" pitchFamily="34" charset="0"/>
              </a:rPr>
              <a:t>Lietuvos Didžiojo kunigaikščio Butigeidžio dragūnų </a:t>
            </a:r>
            <a:r>
              <a:rPr lang="lt-LT" sz="1400" dirty="0" smtClean="0">
                <a:latin typeface="Arial" pitchFamily="34" charset="0"/>
                <a:cs typeface="Arial" pitchFamily="34" charset="0"/>
              </a:rPr>
              <a:t>batalionas</a:t>
            </a:r>
            <a:endParaRPr lang="lt-LT" sz="1400" dirty="0">
              <a:latin typeface="Arial" pitchFamily="34" charset="0"/>
              <a:cs typeface="Arial" pitchFamily="34" charset="0"/>
            </a:endParaRPr>
          </a:p>
        </p:txBody>
      </p:sp>
      <p:pic>
        <p:nvPicPr>
          <p:cNvPr id="29"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94355" y="3744416"/>
            <a:ext cx="680996" cy="783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4290" y="3110428"/>
            <a:ext cx="448510" cy="515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tačiakampis 1"/>
          <p:cNvSpPr>
            <a:spLocks noChangeArrowheads="1"/>
          </p:cNvSpPr>
          <p:nvPr/>
        </p:nvSpPr>
        <p:spPr bwMode="auto">
          <a:xfrm>
            <a:off x="1331640" y="260648"/>
            <a:ext cx="7561534"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lt-LT" sz="2400" b="1" dirty="0" smtClean="0">
                <a:solidFill>
                  <a:schemeClr val="accent3">
                    <a:lumMod val="50000"/>
                  </a:schemeClr>
                </a:solidFill>
                <a:latin typeface="Arial" pitchFamily="34" charset="0"/>
                <a:cs typeface="Arial" pitchFamily="34" charset="0"/>
              </a:rPr>
              <a:t>SAUSUMOS PAJĖGOS</a:t>
            </a:r>
          </a:p>
          <a:p>
            <a:pPr>
              <a:defRPr/>
            </a:pPr>
            <a:r>
              <a:rPr lang="lt-LT" altLang="lt-LT" sz="2000" b="1" dirty="0">
                <a:solidFill>
                  <a:schemeClr val="accent3">
                    <a:lumMod val="50000"/>
                  </a:schemeClr>
                </a:solidFill>
                <a:latin typeface="Arial" pitchFamily="34" charset="0"/>
                <a:cs typeface="Arial" pitchFamily="34" charset="0"/>
              </a:rPr>
              <a:t>		</a:t>
            </a:r>
          </a:p>
          <a:p>
            <a:pPr>
              <a:defRPr/>
            </a:pPr>
            <a:r>
              <a:rPr lang="lt-LT" sz="2000" b="1" dirty="0" smtClean="0">
                <a:solidFill>
                  <a:schemeClr val="accent3">
                    <a:lumMod val="50000"/>
                  </a:schemeClr>
                </a:solidFill>
                <a:latin typeface="Arial" pitchFamily="34" charset="0"/>
                <a:cs typeface="Arial" pitchFamily="34" charset="0"/>
              </a:rPr>
              <a:t>Motorizuotą pėstininkų brigadą “Žemaitija” sudaro:</a:t>
            </a:r>
            <a:endParaRPr lang="lt-LT" sz="2000" b="1" dirty="0">
              <a:solidFill>
                <a:schemeClr val="accent3">
                  <a:lumMod val="50000"/>
                </a:schemeClr>
              </a:solidFill>
              <a:latin typeface="Arial" pitchFamily="34" charset="0"/>
              <a:cs typeface="Arial" pitchFamily="34" charset="0"/>
            </a:endParaRPr>
          </a:p>
        </p:txBody>
      </p:sp>
      <p:pic>
        <p:nvPicPr>
          <p:cNvPr id="15" name="Picture 9" descr="SP.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1520" y="260648"/>
            <a:ext cx="1008891"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descr="D:\Users\julius.zidonis\Desktop\thumbnail.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771800" y="2734351"/>
            <a:ext cx="479227" cy="54868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D:\Users\julius.zidonis\Desktop\thumbnail.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63893" y="5440235"/>
            <a:ext cx="691824" cy="792088"/>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6842226" y="5498648"/>
            <a:ext cx="2168718" cy="738664"/>
          </a:xfrm>
          <a:prstGeom prst="rect">
            <a:avLst/>
          </a:prstGeom>
        </p:spPr>
        <p:txBody>
          <a:bodyPr wrap="square">
            <a:spAutoFit/>
          </a:bodyPr>
          <a:lstStyle/>
          <a:p>
            <a:r>
              <a:rPr lang="lt-LT" sz="1400" dirty="0">
                <a:latin typeface="Arial" pitchFamily="34" charset="0"/>
                <a:cs typeface="Arial" pitchFamily="34" charset="0"/>
              </a:rPr>
              <a:t>Brigados generolo Motiejaus </a:t>
            </a:r>
            <a:r>
              <a:rPr lang="lt-LT" sz="1400" dirty="0" err="1">
                <a:latin typeface="Arial" pitchFamily="34" charset="0"/>
                <a:cs typeface="Arial" pitchFamily="34" charset="0"/>
              </a:rPr>
              <a:t>Pečiulionio</a:t>
            </a:r>
            <a:r>
              <a:rPr lang="lt-LT" sz="1400" dirty="0">
                <a:latin typeface="Arial" pitchFamily="34" charset="0"/>
                <a:cs typeface="Arial" pitchFamily="34" charset="0"/>
              </a:rPr>
              <a:t> artilerijos batalionas</a:t>
            </a:r>
          </a:p>
        </p:txBody>
      </p:sp>
      <p:pic>
        <p:nvPicPr>
          <p:cNvPr id="2" name="Picture 2" descr="https://upload.wikimedia.org/wikipedia/commons/1/13/Battalion_Nato.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06064" y="3697007"/>
            <a:ext cx="425576" cy="32931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s://upload.wikimedia.org/wikipedia/commons/1/13/Battalion_Nato.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00464" y="4642823"/>
            <a:ext cx="668778" cy="51750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p:nvSpPr>
        <p:spPr>
          <a:xfrm>
            <a:off x="6763421" y="4678632"/>
            <a:ext cx="2168718" cy="523220"/>
          </a:xfrm>
          <a:prstGeom prst="rect">
            <a:avLst/>
          </a:prstGeom>
        </p:spPr>
        <p:txBody>
          <a:bodyPr wrap="square">
            <a:spAutoFit/>
          </a:bodyPr>
          <a:lstStyle/>
          <a:p>
            <a:r>
              <a:rPr lang="lt-LT" sz="1400" dirty="0">
                <a:latin typeface="Arial" pitchFamily="34" charset="0"/>
                <a:cs typeface="Arial" pitchFamily="34" charset="0"/>
              </a:rPr>
              <a:t>K</a:t>
            </a:r>
            <a:r>
              <a:rPr lang="lt-LT" sz="1400" dirty="0" smtClean="0">
                <a:latin typeface="Arial" pitchFamily="34" charset="0"/>
                <a:cs typeface="Arial" pitchFamily="34" charset="0"/>
              </a:rPr>
              <a:t>unigaikščio Margirio pėstininkų batalionas</a:t>
            </a:r>
            <a:endParaRPr lang="lt-LT" sz="1400" dirty="0">
              <a:latin typeface="Arial" pitchFamily="34" charset="0"/>
              <a:cs typeface="Arial" pitchFamily="34" charset="0"/>
            </a:endParaRPr>
          </a:p>
        </p:txBody>
      </p:sp>
    </p:spTree>
    <p:extLst>
      <p:ext uri="{BB962C8B-B14F-4D97-AF65-F5344CB8AC3E}">
        <p14:creationId xmlns:p14="http://schemas.microsoft.com/office/powerpoint/2010/main" val="1581289200"/>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5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9217"/>
                                        </p:tgtEl>
                                        <p:attrNameLst>
                                          <p:attrName>style.visibility</p:attrName>
                                        </p:attrNameLst>
                                      </p:cBhvr>
                                      <p:to>
                                        <p:strVal val="visible"/>
                                      </p:to>
                                    </p:set>
                                    <p:animEffect transition="in" filter="fade">
                                      <p:cBhvr>
                                        <p:cTn id="10" dur="250"/>
                                        <p:tgtEl>
                                          <p:spTgt spid="92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222"/>
                                        </p:tgtEl>
                                        <p:attrNameLst>
                                          <p:attrName>style.visibility</p:attrName>
                                        </p:attrNameLst>
                                      </p:cBhvr>
                                      <p:to>
                                        <p:strVal val="visible"/>
                                      </p:to>
                                    </p:set>
                                    <p:animEffect transition="in" filter="fade">
                                      <p:cBhvr>
                                        <p:cTn id="13" dur="250"/>
                                        <p:tgtEl>
                                          <p:spTgt spid="922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250"/>
                                        <p:tgtEl>
                                          <p:spTgt spid="2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250"/>
                                        <p:tgtEl>
                                          <p:spTgt spid="28"/>
                                        </p:tgtEl>
                                      </p:cBhvr>
                                    </p:animEffect>
                                  </p:childTnLst>
                                </p:cTn>
                              </p:par>
                              <p:par>
                                <p:cTn id="22" presetID="10"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250"/>
                                        <p:tgtEl>
                                          <p:spTgt spid="3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25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P spid="28" grpId="0"/>
      <p:bldP spid="17"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kariuomene.kam.lt/images/thumbnail/?id=34425;w=1326;h=540;"/>
          <p:cNvPicPr>
            <a:picLocks noChangeAspect="1" noChangeArrowheads="1"/>
          </p:cNvPicPr>
          <p:nvPr/>
        </p:nvPicPr>
        <p:blipFill>
          <a:blip r:embed="rId2" cstate="print"/>
          <a:srcRect/>
          <a:stretch>
            <a:fillRect/>
          </a:stretch>
        </p:blipFill>
        <p:spPr bwMode="auto">
          <a:xfrm>
            <a:off x="0" y="0"/>
            <a:ext cx="984980" cy="1152128"/>
          </a:xfrm>
          <a:prstGeom prst="rect">
            <a:avLst/>
          </a:prstGeom>
          <a:noFill/>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71613"/>
            <a:ext cx="9144000" cy="391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663274"/>
      </p:ext>
    </p:extLst>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kariuomene.kam.lt/images/thumbnail/?id=34425;w=1326;h=540;"/>
          <p:cNvPicPr>
            <a:picLocks noChangeAspect="1" noChangeArrowheads="1"/>
          </p:cNvPicPr>
          <p:nvPr/>
        </p:nvPicPr>
        <p:blipFill>
          <a:blip r:embed="rId2" cstate="print"/>
          <a:srcRect/>
          <a:stretch>
            <a:fillRect/>
          </a:stretch>
        </p:blipFill>
        <p:spPr bwMode="auto">
          <a:xfrm>
            <a:off x="0" y="0"/>
            <a:ext cx="984980" cy="1152128"/>
          </a:xfrm>
          <a:prstGeom prst="rect">
            <a:avLst/>
          </a:prstGeom>
          <a:noFill/>
        </p:spPr>
      </p:pic>
      <p:pic>
        <p:nvPicPr>
          <p:cNvPr id="4" name="Picture 3"/>
          <p:cNvPicPr>
            <a:picLocks noChangeAspect="1"/>
          </p:cNvPicPr>
          <p:nvPr/>
        </p:nvPicPr>
        <p:blipFill>
          <a:blip r:embed="rId3"/>
          <a:stretch>
            <a:fillRect/>
          </a:stretch>
        </p:blipFill>
        <p:spPr>
          <a:xfrm>
            <a:off x="1331640" y="10271"/>
            <a:ext cx="6583124" cy="6847729"/>
          </a:xfrm>
          <a:prstGeom prst="rect">
            <a:avLst/>
          </a:prstGeom>
        </p:spPr>
      </p:pic>
    </p:spTree>
    <p:extLst>
      <p:ext uri="{BB962C8B-B14F-4D97-AF65-F5344CB8AC3E}">
        <p14:creationId xmlns:p14="http://schemas.microsoft.com/office/powerpoint/2010/main" val="2598645886"/>
      </p:ext>
    </p:extLst>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tačiakampis 1"/>
          <p:cNvSpPr>
            <a:spLocks noChangeArrowheads="1"/>
          </p:cNvSpPr>
          <p:nvPr/>
        </p:nvSpPr>
        <p:spPr bwMode="auto">
          <a:xfrm>
            <a:off x="1331640" y="260648"/>
            <a:ext cx="756153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lt-LT" sz="2400" b="1" dirty="0" smtClean="0">
                <a:solidFill>
                  <a:schemeClr val="accent3">
                    <a:lumMod val="50000"/>
                  </a:schemeClr>
                </a:solidFill>
                <a:latin typeface="Arial" pitchFamily="34" charset="0"/>
                <a:cs typeface="Arial" pitchFamily="34" charset="0"/>
              </a:rPr>
              <a:t>SAUSUMOS PAJĖGOS</a:t>
            </a:r>
          </a:p>
          <a:p>
            <a:pPr>
              <a:defRPr/>
            </a:pPr>
            <a:endParaRPr lang="lt-LT" sz="2400" b="1" dirty="0" smtClean="0">
              <a:solidFill>
                <a:schemeClr val="accent3">
                  <a:lumMod val="50000"/>
                </a:schemeClr>
              </a:solidFill>
              <a:latin typeface="Arial" pitchFamily="34" charset="0"/>
              <a:cs typeface="Arial" pitchFamily="34" charset="0"/>
            </a:endParaRPr>
          </a:p>
          <a:p>
            <a:pPr>
              <a:defRPr/>
            </a:pPr>
            <a:r>
              <a:rPr lang="lt-LT" b="1" dirty="0">
                <a:solidFill>
                  <a:srgbClr val="960000"/>
                </a:solidFill>
                <a:latin typeface="Arial" pitchFamily="34" charset="0"/>
                <a:cs typeface="Arial" pitchFamily="34" charset="0"/>
              </a:rPr>
              <a:t>KASP rengia karius savanorius </a:t>
            </a:r>
            <a:r>
              <a:rPr lang="lt-LT" b="1" dirty="0" smtClean="0">
                <a:solidFill>
                  <a:srgbClr val="960000"/>
                </a:solidFill>
                <a:latin typeface="Arial" pitchFamily="34" charset="0"/>
                <a:cs typeface="Arial" pitchFamily="34" charset="0"/>
              </a:rPr>
              <a:t>LR teritorijos gynybai, teikia </a:t>
            </a:r>
            <a:r>
              <a:rPr lang="lt-LT" b="1" dirty="0">
                <a:solidFill>
                  <a:srgbClr val="960000"/>
                </a:solidFill>
                <a:latin typeface="Arial" pitchFamily="34" charset="0"/>
                <a:cs typeface="Arial" pitchFamily="34" charset="0"/>
              </a:rPr>
              <a:t>priimančiosios šalies </a:t>
            </a:r>
            <a:r>
              <a:rPr lang="lt-LT" b="1" dirty="0" smtClean="0">
                <a:solidFill>
                  <a:srgbClr val="960000"/>
                </a:solidFill>
                <a:latin typeface="Arial" pitchFamily="34" charset="0"/>
                <a:cs typeface="Arial" pitchFamily="34" charset="0"/>
              </a:rPr>
              <a:t>paramą, dalyvauja tarptautinėse operacijose</a:t>
            </a:r>
            <a:endParaRPr lang="lt-LT" b="1" dirty="0">
              <a:solidFill>
                <a:srgbClr val="960000"/>
              </a:solidFill>
              <a:latin typeface="Arial" pitchFamily="34" charset="0"/>
              <a:cs typeface="Arial" pitchFamily="34" charset="0"/>
            </a:endParaRPr>
          </a:p>
        </p:txBody>
      </p:sp>
      <p:sp>
        <p:nvSpPr>
          <p:cNvPr id="11268" name="Picture 17"/>
          <p:cNvSpPr>
            <a:spLocks noChangeAspect="1" noChangeArrowheads="1"/>
          </p:cNvSpPr>
          <p:nvPr/>
        </p:nvSpPr>
        <p:spPr bwMode="auto">
          <a:xfrm>
            <a:off x="4879527" y="4471988"/>
            <a:ext cx="3330575" cy="23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a:solidFill>
                <a:prstClr val="black"/>
              </a:solidFill>
            </a:endParaRPr>
          </a:p>
        </p:txBody>
      </p:sp>
      <p:sp>
        <p:nvSpPr>
          <p:cNvPr id="11269" name="Picture 9" descr="SP.jpg"/>
          <p:cNvSpPr>
            <a:spLocks noChangeAspect="1"/>
          </p:cNvSpPr>
          <p:nvPr/>
        </p:nvSpPr>
        <p:spPr bwMode="auto">
          <a:xfrm>
            <a:off x="180527" y="1765300"/>
            <a:ext cx="1285875"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a:solidFill>
                <a:prstClr val="black"/>
              </a:solidFill>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852613"/>
            <a:ext cx="6426200" cy="5005387"/>
          </a:xfrm>
          <a:prstGeom prst="rect">
            <a:avLst/>
          </a:prstGeom>
          <a:solidFill>
            <a:schemeClr val="bg1"/>
          </a:solidFill>
          <a:ln>
            <a:noFill/>
          </a:ln>
          <a:effectLs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45958" y="1591485"/>
            <a:ext cx="1010276" cy="1152128"/>
          </a:xfrm>
          <a:prstGeom prst="rect">
            <a:avLst/>
          </a:prstGeom>
        </p:spPr>
      </p:pic>
      <p:sp>
        <p:nvSpPr>
          <p:cNvPr id="3" name="Rectangle 2"/>
          <p:cNvSpPr/>
          <p:nvPr/>
        </p:nvSpPr>
        <p:spPr>
          <a:xfrm>
            <a:off x="6377955" y="3052172"/>
            <a:ext cx="2327564" cy="584775"/>
          </a:xfrm>
          <a:prstGeom prst="rect">
            <a:avLst/>
          </a:prstGeom>
        </p:spPr>
        <p:txBody>
          <a:bodyPr wrap="square">
            <a:spAutoFit/>
          </a:bodyPr>
          <a:lstStyle/>
          <a:p>
            <a:r>
              <a:rPr lang="lt-LT" sz="1600" dirty="0">
                <a:solidFill>
                  <a:prstClr val="black"/>
                </a:solidFill>
                <a:latin typeface="Arial" pitchFamily="34" charset="0"/>
                <a:cs typeface="Arial" pitchFamily="34" charset="0"/>
              </a:rPr>
              <a:t>Dainavos apygardos 1-oji rinktinė</a:t>
            </a:r>
            <a:endParaRPr lang="en-US" sz="1600" dirty="0">
              <a:solidFill>
                <a:prstClr val="black"/>
              </a:solidFill>
              <a:latin typeface="Arial" pitchFamily="34" charset="0"/>
              <a:cs typeface="Arial" pitchFamily="34" charset="0"/>
            </a:endParaRPr>
          </a:p>
        </p:txBody>
      </p:sp>
      <p:sp>
        <p:nvSpPr>
          <p:cNvPr id="4" name="Rectangle 3"/>
          <p:cNvSpPr/>
          <p:nvPr/>
        </p:nvSpPr>
        <p:spPr>
          <a:xfrm>
            <a:off x="6377955" y="3558405"/>
            <a:ext cx="2343216" cy="584775"/>
          </a:xfrm>
          <a:prstGeom prst="rect">
            <a:avLst/>
          </a:prstGeom>
        </p:spPr>
        <p:txBody>
          <a:bodyPr wrap="square">
            <a:spAutoFit/>
          </a:bodyPr>
          <a:lstStyle/>
          <a:p>
            <a:pPr lvl="0"/>
            <a:r>
              <a:rPr lang="lt-LT" sz="1600" dirty="0">
                <a:solidFill>
                  <a:prstClr val="black"/>
                </a:solidFill>
                <a:latin typeface="Arial" pitchFamily="34" charset="0"/>
                <a:cs typeface="Arial" pitchFamily="34" charset="0"/>
              </a:rPr>
              <a:t>Dariaus ir Girėno apygardos 2-oji rinktinė</a:t>
            </a:r>
            <a:endParaRPr lang="en-US" sz="1600" i="1" dirty="0">
              <a:solidFill>
                <a:prstClr val="black"/>
              </a:solidFill>
              <a:latin typeface="Arial" pitchFamily="34" charset="0"/>
              <a:cs typeface="Arial" pitchFamily="34" charset="0"/>
            </a:endParaRPr>
          </a:p>
        </p:txBody>
      </p:sp>
      <p:sp>
        <p:nvSpPr>
          <p:cNvPr id="5" name="Rectangle 4"/>
          <p:cNvSpPr/>
          <p:nvPr/>
        </p:nvSpPr>
        <p:spPr>
          <a:xfrm>
            <a:off x="6402165" y="5271477"/>
            <a:ext cx="2507539" cy="584775"/>
          </a:xfrm>
          <a:prstGeom prst="rect">
            <a:avLst/>
          </a:prstGeom>
        </p:spPr>
        <p:txBody>
          <a:bodyPr wrap="square">
            <a:spAutoFit/>
          </a:bodyPr>
          <a:lstStyle/>
          <a:p>
            <a:pPr lvl="0"/>
            <a:r>
              <a:rPr lang="lt-LT" sz="1600" dirty="0">
                <a:solidFill>
                  <a:prstClr val="black"/>
                </a:solidFill>
                <a:latin typeface="Arial" pitchFamily="34" charset="0"/>
                <a:cs typeface="Arial" pitchFamily="34" charset="0"/>
              </a:rPr>
              <a:t>Prisikėlimo apygardos 6-oji rinktinė </a:t>
            </a:r>
            <a:endParaRPr lang="en-US" sz="1600" i="1" dirty="0">
              <a:solidFill>
                <a:prstClr val="black"/>
              </a:solidFill>
              <a:latin typeface="Arial" pitchFamily="34" charset="0"/>
              <a:cs typeface="Arial" pitchFamily="34" charset="0"/>
            </a:endParaRPr>
          </a:p>
        </p:txBody>
      </p:sp>
      <p:sp>
        <p:nvSpPr>
          <p:cNvPr id="6" name="Rectangle 5"/>
          <p:cNvSpPr/>
          <p:nvPr/>
        </p:nvSpPr>
        <p:spPr>
          <a:xfrm>
            <a:off x="6377954" y="4686702"/>
            <a:ext cx="2373727" cy="584775"/>
          </a:xfrm>
          <a:prstGeom prst="rect">
            <a:avLst/>
          </a:prstGeom>
        </p:spPr>
        <p:txBody>
          <a:bodyPr wrap="square">
            <a:spAutoFit/>
          </a:bodyPr>
          <a:lstStyle/>
          <a:p>
            <a:pPr lvl="0"/>
            <a:r>
              <a:rPr lang="lt-LT" sz="1600" dirty="0">
                <a:solidFill>
                  <a:prstClr val="black"/>
                </a:solidFill>
                <a:latin typeface="Arial" pitchFamily="34" charset="0"/>
                <a:cs typeface="Arial" pitchFamily="34" charset="0"/>
              </a:rPr>
              <a:t>Vyčio apygardos 5-oji rinktinė</a:t>
            </a:r>
            <a:endParaRPr lang="en-US" sz="1600" i="1" dirty="0">
              <a:solidFill>
                <a:prstClr val="black"/>
              </a:solidFill>
              <a:latin typeface="Arial" pitchFamily="34" charset="0"/>
              <a:cs typeface="Arial" pitchFamily="34" charset="0"/>
            </a:endParaRPr>
          </a:p>
        </p:txBody>
      </p:sp>
      <p:sp>
        <p:nvSpPr>
          <p:cNvPr id="7" name="Rectangle 6"/>
          <p:cNvSpPr/>
          <p:nvPr/>
        </p:nvSpPr>
        <p:spPr>
          <a:xfrm>
            <a:off x="6377954" y="4173226"/>
            <a:ext cx="2485584" cy="584775"/>
          </a:xfrm>
          <a:prstGeom prst="rect">
            <a:avLst/>
          </a:prstGeom>
        </p:spPr>
        <p:txBody>
          <a:bodyPr wrap="square">
            <a:spAutoFit/>
          </a:bodyPr>
          <a:lstStyle/>
          <a:p>
            <a:pPr lvl="0"/>
            <a:r>
              <a:rPr lang="lt-LT" sz="1600" dirty="0" smtClean="0">
                <a:solidFill>
                  <a:prstClr val="black"/>
                </a:solidFill>
                <a:latin typeface="Arial" pitchFamily="34" charset="0"/>
                <a:cs typeface="Arial" pitchFamily="34" charset="0"/>
              </a:rPr>
              <a:t>Žemaičių apygardos 3-ioji rinktinė </a:t>
            </a:r>
            <a:endParaRPr lang="en-US" sz="1600" i="1" dirty="0">
              <a:solidFill>
                <a:prstClr val="black"/>
              </a:solidFill>
              <a:latin typeface="Arial" pitchFamily="34" charset="0"/>
              <a:cs typeface="Arial" pitchFamily="34" charset="0"/>
            </a:endParaRPr>
          </a:p>
        </p:txBody>
      </p:sp>
      <p:sp>
        <p:nvSpPr>
          <p:cNvPr id="10" name="Rectangle 9"/>
          <p:cNvSpPr/>
          <p:nvPr/>
        </p:nvSpPr>
        <p:spPr>
          <a:xfrm>
            <a:off x="6377955" y="5857870"/>
            <a:ext cx="2373727" cy="584775"/>
          </a:xfrm>
          <a:prstGeom prst="rect">
            <a:avLst/>
          </a:prstGeom>
        </p:spPr>
        <p:txBody>
          <a:bodyPr wrap="square">
            <a:spAutoFit/>
          </a:bodyPr>
          <a:lstStyle/>
          <a:p>
            <a:pPr lvl="0"/>
            <a:r>
              <a:rPr lang="lt-LT" sz="1600" dirty="0">
                <a:solidFill>
                  <a:prstClr val="black"/>
                </a:solidFill>
                <a:latin typeface="Arial" pitchFamily="34" charset="0"/>
                <a:cs typeface="Arial" pitchFamily="34" charset="0"/>
              </a:rPr>
              <a:t>Didžiosios Kovos apygardos 8-oji rinktinė</a:t>
            </a:r>
            <a:endParaRPr lang="lt-LT" sz="1600" i="1" dirty="0">
              <a:solidFill>
                <a:prstClr val="black"/>
              </a:solidFill>
              <a:latin typeface="Arial" pitchFamily="34" charset="0"/>
              <a:cs typeface="Arial" pitchFamily="34" charset="0"/>
            </a:endParaRPr>
          </a:p>
        </p:txBody>
      </p:sp>
      <p:pic>
        <p:nvPicPr>
          <p:cNvPr id="34" name="Picture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50918" y="6132126"/>
            <a:ext cx="154966" cy="176725"/>
          </a:xfrm>
          <a:prstGeom prst="rect">
            <a:avLst/>
          </a:prstGeom>
        </p:spPr>
      </p:pic>
      <p:pic>
        <p:nvPicPr>
          <p:cNvPr id="63" name="Picture 6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19535" y="5488269"/>
            <a:ext cx="154966" cy="176725"/>
          </a:xfrm>
          <a:prstGeom prst="rect">
            <a:avLst/>
          </a:prstGeom>
        </p:spPr>
      </p:pic>
      <p:pic>
        <p:nvPicPr>
          <p:cNvPr id="77" name="Picture 7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59495" y="5311544"/>
            <a:ext cx="154966" cy="176725"/>
          </a:xfrm>
          <a:prstGeom prst="rect">
            <a:avLst/>
          </a:prstGeom>
        </p:spPr>
      </p:pic>
      <p:pic>
        <p:nvPicPr>
          <p:cNvPr id="79" name="Picture 7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77526" y="6039339"/>
            <a:ext cx="154966" cy="176725"/>
          </a:xfrm>
          <a:prstGeom prst="rect">
            <a:avLst/>
          </a:prstGeom>
        </p:spPr>
      </p:pic>
      <p:pic>
        <p:nvPicPr>
          <p:cNvPr id="80" name="Picture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23149" y="6472214"/>
            <a:ext cx="154966" cy="176725"/>
          </a:xfrm>
          <a:prstGeom prst="rect">
            <a:avLst/>
          </a:prstGeom>
        </p:spPr>
      </p:pic>
      <p:pic>
        <p:nvPicPr>
          <p:cNvPr id="82" name="Picture 8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3471" y="4798460"/>
            <a:ext cx="154966" cy="176725"/>
          </a:xfrm>
          <a:prstGeom prst="rect">
            <a:avLst/>
          </a:prstGeom>
        </p:spPr>
      </p:pic>
      <p:pic>
        <p:nvPicPr>
          <p:cNvPr id="83" name="Picture 8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2983" y="4646265"/>
            <a:ext cx="154966" cy="176725"/>
          </a:xfrm>
          <a:prstGeom prst="rect">
            <a:avLst/>
          </a:prstGeom>
        </p:spPr>
      </p:pic>
      <p:pic>
        <p:nvPicPr>
          <p:cNvPr id="84" name="Picture 8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07483" y="3966618"/>
            <a:ext cx="154966" cy="176725"/>
          </a:xfrm>
          <a:prstGeom prst="rect">
            <a:avLst/>
          </a:prstGeom>
        </p:spPr>
      </p:pic>
      <p:pic>
        <p:nvPicPr>
          <p:cNvPr id="85" name="Picture 8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71290" y="4259005"/>
            <a:ext cx="154966" cy="176725"/>
          </a:xfrm>
          <a:prstGeom prst="rect">
            <a:avLst/>
          </a:prstGeom>
        </p:spPr>
      </p:pic>
      <p:pic>
        <p:nvPicPr>
          <p:cNvPr id="87" name="Picture 8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8498" y="3537811"/>
            <a:ext cx="154966" cy="176725"/>
          </a:xfrm>
          <a:prstGeom prst="rect">
            <a:avLst/>
          </a:prstGeom>
        </p:spPr>
      </p:pic>
      <p:pic>
        <p:nvPicPr>
          <p:cNvPr id="88" name="Picture 8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468" y="3052644"/>
            <a:ext cx="154966" cy="176725"/>
          </a:xfrm>
          <a:prstGeom prst="rect">
            <a:avLst/>
          </a:prstGeom>
        </p:spPr>
      </p:pic>
      <p:pic>
        <p:nvPicPr>
          <p:cNvPr id="89" name="Picture 8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3464" y="2562165"/>
            <a:ext cx="154966" cy="176725"/>
          </a:xfrm>
          <a:prstGeom prst="rect">
            <a:avLst/>
          </a:prstGeom>
        </p:spPr>
      </p:pic>
      <p:pic>
        <p:nvPicPr>
          <p:cNvPr id="90" name="Picture 8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284" y="3955681"/>
            <a:ext cx="154966" cy="176725"/>
          </a:xfrm>
          <a:prstGeom prst="rect">
            <a:avLst/>
          </a:prstGeom>
        </p:spPr>
      </p:pic>
      <p:pic>
        <p:nvPicPr>
          <p:cNvPr id="91" name="Picture 9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3987" y="2780783"/>
            <a:ext cx="154966" cy="176725"/>
          </a:xfrm>
          <a:prstGeom prst="rect">
            <a:avLst/>
          </a:prstGeom>
        </p:spPr>
      </p:pic>
      <p:pic>
        <p:nvPicPr>
          <p:cNvPr id="92" name="Picture 9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11436" y="4299811"/>
            <a:ext cx="154966" cy="176725"/>
          </a:xfrm>
          <a:prstGeom prst="rect">
            <a:avLst/>
          </a:prstGeom>
        </p:spPr>
      </p:pic>
      <p:pic>
        <p:nvPicPr>
          <p:cNvPr id="93" name="Picture 9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79375" y="3663293"/>
            <a:ext cx="154966" cy="176725"/>
          </a:xfrm>
          <a:prstGeom prst="rect">
            <a:avLst/>
          </a:prstGeom>
        </p:spPr>
      </p:pic>
      <p:pic>
        <p:nvPicPr>
          <p:cNvPr id="95" name="Picture 9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80764" y="2562164"/>
            <a:ext cx="154966" cy="176725"/>
          </a:xfrm>
          <a:prstGeom prst="rect">
            <a:avLst/>
          </a:prstGeom>
        </p:spPr>
      </p:pic>
      <p:pic>
        <p:nvPicPr>
          <p:cNvPr id="96" name="Picture 9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20944" y="3052643"/>
            <a:ext cx="154966" cy="176725"/>
          </a:xfrm>
          <a:prstGeom prst="rect">
            <a:avLst/>
          </a:prstGeom>
        </p:spPr>
      </p:pic>
      <p:pic>
        <p:nvPicPr>
          <p:cNvPr id="97" name="Picture 9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23178" y="3529528"/>
            <a:ext cx="154966" cy="176725"/>
          </a:xfrm>
          <a:prstGeom prst="rect">
            <a:avLst/>
          </a:prstGeom>
        </p:spPr>
      </p:pic>
      <p:pic>
        <p:nvPicPr>
          <p:cNvPr id="98" name="Picture 9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24561" y="2953036"/>
            <a:ext cx="154966" cy="176725"/>
          </a:xfrm>
          <a:prstGeom prst="rect">
            <a:avLst/>
          </a:prstGeom>
        </p:spPr>
      </p:pic>
      <p:pic>
        <p:nvPicPr>
          <p:cNvPr id="99" name="Picture 9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0901" y="3629794"/>
            <a:ext cx="154966" cy="176725"/>
          </a:xfrm>
          <a:prstGeom prst="rect">
            <a:avLst/>
          </a:prstGeom>
        </p:spPr>
      </p:pic>
      <p:pic>
        <p:nvPicPr>
          <p:cNvPr id="100" name="Picture 9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61314" y="3402652"/>
            <a:ext cx="154966" cy="176725"/>
          </a:xfrm>
          <a:prstGeom prst="rect">
            <a:avLst/>
          </a:prstGeom>
        </p:spPr>
      </p:pic>
      <p:pic>
        <p:nvPicPr>
          <p:cNvPr id="103" name="Picture 10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8452" y="5964761"/>
            <a:ext cx="154966" cy="176725"/>
          </a:xfrm>
          <a:prstGeom prst="rect">
            <a:avLst/>
          </a:prstGeom>
        </p:spPr>
      </p:pic>
      <p:pic>
        <p:nvPicPr>
          <p:cNvPr id="104" name="Picture 10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9415" y="2246773"/>
            <a:ext cx="154966" cy="176725"/>
          </a:xfrm>
          <a:prstGeom prst="rect">
            <a:avLst/>
          </a:prstGeom>
        </p:spPr>
      </p:pic>
      <p:pic>
        <p:nvPicPr>
          <p:cNvPr id="105" name="Picture 10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9415" y="2837555"/>
            <a:ext cx="154966" cy="176725"/>
          </a:xfrm>
          <a:prstGeom prst="rect">
            <a:avLst/>
          </a:prstGeom>
        </p:spPr>
      </p:pic>
      <p:pic>
        <p:nvPicPr>
          <p:cNvPr id="106" name="Picture 10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78713" y="3410880"/>
            <a:ext cx="154966" cy="176725"/>
          </a:xfrm>
          <a:prstGeom prst="rect">
            <a:avLst/>
          </a:prstGeom>
        </p:spPr>
      </p:pic>
      <p:pic>
        <p:nvPicPr>
          <p:cNvPr id="107" name="Picture 10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88959" y="3176078"/>
            <a:ext cx="154966" cy="176725"/>
          </a:xfrm>
          <a:prstGeom prst="rect">
            <a:avLst/>
          </a:prstGeom>
        </p:spPr>
      </p:pic>
      <p:pic>
        <p:nvPicPr>
          <p:cNvPr id="108" name="Picture 10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19277" y="2385439"/>
            <a:ext cx="154966" cy="176725"/>
          </a:xfrm>
          <a:prstGeom prst="rect">
            <a:avLst/>
          </a:prstGeom>
        </p:spPr>
      </p:pic>
      <p:pic>
        <p:nvPicPr>
          <p:cNvPr id="109" name="Picture 10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20944" y="4303162"/>
            <a:ext cx="154966" cy="176725"/>
          </a:xfrm>
          <a:prstGeom prst="rect">
            <a:avLst/>
          </a:prstGeom>
        </p:spPr>
      </p:pic>
      <p:pic>
        <p:nvPicPr>
          <p:cNvPr id="110" name="Picture 10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3418" y="4214799"/>
            <a:ext cx="154966" cy="176725"/>
          </a:xfrm>
          <a:prstGeom prst="rect">
            <a:avLst/>
          </a:prstGeom>
        </p:spPr>
      </p:pic>
      <p:pic>
        <p:nvPicPr>
          <p:cNvPr id="111" name="Picture 1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5319" y="4126437"/>
            <a:ext cx="154966" cy="176725"/>
          </a:xfrm>
          <a:prstGeom prst="rect">
            <a:avLst/>
          </a:prstGeom>
        </p:spPr>
      </p:pic>
      <p:pic>
        <p:nvPicPr>
          <p:cNvPr id="112" name="Picture 1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61314" y="4366477"/>
            <a:ext cx="154966" cy="176725"/>
          </a:xfrm>
          <a:prstGeom prst="rect">
            <a:avLst/>
          </a:prstGeom>
        </p:spPr>
      </p:pic>
      <p:sp>
        <p:nvSpPr>
          <p:cNvPr id="66" name="Rectangle 65"/>
          <p:cNvSpPr/>
          <p:nvPr/>
        </p:nvSpPr>
        <p:spPr>
          <a:xfrm>
            <a:off x="6372200" y="2708920"/>
            <a:ext cx="2327564" cy="338554"/>
          </a:xfrm>
          <a:prstGeom prst="rect">
            <a:avLst/>
          </a:prstGeom>
        </p:spPr>
        <p:txBody>
          <a:bodyPr wrap="square">
            <a:spAutoFit/>
          </a:bodyPr>
          <a:lstStyle/>
          <a:p>
            <a:r>
              <a:rPr lang="lt-LT" sz="1600" dirty="0" smtClean="0">
                <a:solidFill>
                  <a:prstClr val="black"/>
                </a:solidFill>
                <a:latin typeface="Arial" pitchFamily="34" charset="0"/>
                <a:cs typeface="Arial" pitchFamily="34" charset="0"/>
              </a:rPr>
              <a:t>KASP vadovybė</a:t>
            </a:r>
            <a:endParaRPr lang="en-US" sz="1600" dirty="0">
              <a:solidFill>
                <a:prstClr val="black"/>
              </a:solidFill>
              <a:latin typeface="Arial" pitchFamily="34" charset="0"/>
              <a:cs typeface="Arial" pitchFamily="34" charset="0"/>
            </a:endParaRPr>
          </a:p>
        </p:txBody>
      </p:sp>
      <p:pic>
        <p:nvPicPr>
          <p:cNvPr id="4098" name="Picture 2" descr="C:\Users\liudvikas.jaskunas\Pictures\kasp_2pus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61754" y="5187255"/>
            <a:ext cx="297922" cy="257540"/>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C:\Users\liudvikas.jaskunas\Pictures\kasp_vilniaus rinktin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24561" y="5148511"/>
            <a:ext cx="303823" cy="263313"/>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liudvikas.jaskunas\Pictures\kasp_alytaus rinktine.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26256" y="5865343"/>
            <a:ext cx="250028" cy="21613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liudvikas.jaskunas\Pictures\Flag_of_NDVF_Darius_ir_Girenas_Military_District_2nd_Territorial_Unit.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71290" y="4906393"/>
            <a:ext cx="324762" cy="280862"/>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liudvikas.jaskunas\Pictures\kasp_siauliu rinktine.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06509" y="3041527"/>
            <a:ext cx="257660" cy="22291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sers\liudvikas.jaskunas\Pictures\kasp 3-iosios rinktines veliava.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94360" y="3332708"/>
            <a:ext cx="276593" cy="239216"/>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C:\Users\liudvikas.jaskunas\Pictures\kasp_panevezio rinktine.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38407" y="3289074"/>
            <a:ext cx="277935" cy="240454"/>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5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06788" y="5316025"/>
            <a:ext cx="154966" cy="176725"/>
          </a:xfrm>
          <a:prstGeom prst="rect">
            <a:avLst/>
          </a:prstGeom>
        </p:spPr>
      </p:pic>
      <p:pic>
        <p:nvPicPr>
          <p:cNvPr id="55" name="Picture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7231" y="5004707"/>
            <a:ext cx="154966" cy="176725"/>
          </a:xfrm>
          <a:prstGeom prst="rect">
            <a:avLst/>
          </a:prstGeom>
        </p:spPr>
      </p:pic>
      <p:pic>
        <p:nvPicPr>
          <p:cNvPr id="57" name="Picture 9" descr="SP.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1520" y="260648"/>
            <a:ext cx="1008891"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Box 57"/>
          <p:cNvSpPr txBox="1"/>
          <p:nvPr/>
        </p:nvSpPr>
        <p:spPr>
          <a:xfrm>
            <a:off x="5840285" y="6450267"/>
            <a:ext cx="3244799" cy="400110"/>
          </a:xfrm>
          <a:prstGeom prst="rect">
            <a:avLst/>
          </a:prstGeom>
          <a:noFill/>
        </p:spPr>
        <p:txBody>
          <a:bodyPr wrap="none" rtlCol="0">
            <a:spAutoFit/>
          </a:bodyPr>
          <a:lstStyle/>
          <a:p>
            <a:r>
              <a:rPr lang="lt-LT" sz="2000" i="1" dirty="0" smtClean="0">
                <a:solidFill>
                  <a:srgbClr val="960000"/>
                </a:solidFill>
                <a:latin typeface="Arial" pitchFamily="34" charset="0"/>
                <a:cs typeface="Arial" pitchFamily="34" charset="0"/>
              </a:rPr>
              <a:t>“Buvome, esame, būsime</a:t>
            </a:r>
            <a:r>
              <a:rPr lang="en-US" sz="2000" i="1" dirty="0" smtClean="0">
                <a:solidFill>
                  <a:srgbClr val="960000"/>
                </a:solidFill>
                <a:latin typeface="Arial" pitchFamily="34" charset="0"/>
                <a:cs typeface="Arial" pitchFamily="34" charset="0"/>
              </a:rPr>
              <a:t>!”</a:t>
            </a:r>
            <a:endParaRPr lang="en-US" sz="2000" i="1" dirty="0">
              <a:solidFill>
                <a:srgbClr val="960000"/>
              </a:solidFill>
              <a:latin typeface="Arial" pitchFamily="34" charset="0"/>
              <a:cs typeface="Arial" pitchFamily="34" charset="0"/>
            </a:endParaRPr>
          </a:p>
        </p:txBody>
      </p:sp>
    </p:spTree>
    <p:extLst>
      <p:ext uri="{BB962C8B-B14F-4D97-AF65-F5344CB8AC3E}">
        <p14:creationId xmlns:p14="http://schemas.microsoft.com/office/powerpoint/2010/main" val="3350369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250"/>
                                        <p:tgtEl>
                                          <p:spTgt spid="66"/>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25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5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250"/>
                                        <p:tgtEl>
                                          <p:spTgt spid="63"/>
                                        </p:tgtEl>
                                      </p:cBhvr>
                                    </p:animEffect>
                                  </p:childTnLst>
                                </p:cTn>
                              </p:par>
                              <p:par>
                                <p:cTn id="19" presetID="10" presetClass="entr" presetSubtype="0"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250"/>
                                        <p:tgtEl>
                                          <p:spTgt spid="77"/>
                                        </p:tgtEl>
                                      </p:cBhvr>
                                    </p:animEffect>
                                  </p:childTnLst>
                                </p:cTn>
                              </p:par>
                              <p:par>
                                <p:cTn id="22" presetID="10"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250"/>
                                        <p:tgtEl>
                                          <p:spTgt spid="34"/>
                                        </p:tgtEl>
                                      </p:cBhvr>
                                    </p:animEffect>
                                  </p:childTnLst>
                                </p:cTn>
                              </p:par>
                              <p:par>
                                <p:cTn id="25" presetID="10" presetClass="entr" presetSubtype="0" fill="hold"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fade">
                                      <p:cBhvr>
                                        <p:cTn id="27" dur="250"/>
                                        <p:tgtEl>
                                          <p:spTgt spid="79"/>
                                        </p:tgtEl>
                                      </p:cBhvr>
                                    </p:animEffect>
                                  </p:childTnLst>
                                </p:cTn>
                              </p:par>
                              <p:par>
                                <p:cTn id="28" presetID="10" presetClass="entr" presetSubtype="0" fill="hold" nodeType="with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fade">
                                      <p:cBhvr>
                                        <p:cTn id="30" dur="250"/>
                                        <p:tgtEl>
                                          <p:spTgt spid="80"/>
                                        </p:tgtEl>
                                      </p:cBhvr>
                                    </p:animEffect>
                                  </p:childTnLst>
                                </p:cTn>
                              </p:par>
                              <p:par>
                                <p:cTn id="31" presetID="10" presetClass="entr" presetSubtype="0" fill="hold" nodeType="withEffect">
                                  <p:stCondLst>
                                    <p:cond delay="0"/>
                                  </p:stCondLst>
                                  <p:childTnLst>
                                    <p:set>
                                      <p:cBhvr>
                                        <p:cTn id="32" dur="1" fill="hold">
                                          <p:stCondLst>
                                            <p:cond delay="0"/>
                                          </p:stCondLst>
                                        </p:cTn>
                                        <p:tgtEl>
                                          <p:spTgt spid="4099"/>
                                        </p:tgtEl>
                                        <p:attrNameLst>
                                          <p:attrName>style.visibility</p:attrName>
                                        </p:attrNameLst>
                                      </p:cBhvr>
                                      <p:to>
                                        <p:strVal val="visible"/>
                                      </p:to>
                                    </p:set>
                                    <p:animEffect transition="in" filter="fade">
                                      <p:cBhvr>
                                        <p:cTn id="33" dur="250"/>
                                        <p:tgtEl>
                                          <p:spTgt spid="409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250"/>
                                        <p:tgtEl>
                                          <p:spTgt spid="4"/>
                                        </p:tgtEl>
                                      </p:cBhvr>
                                    </p:animEffect>
                                  </p:childTnLst>
                                </p:cTn>
                              </p:par>
                              <p:par>
                                <p:cTn id="39" presetID="10" presetClass="entr" presetSubtype="0" fill="hold" nodeType="with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fade">
                                      <p:cBhvr>
                                        <p:cTn id="41" dur="250"/>
                                        <p:tgtEl>
                                          <p:spTgt spid="82"/>
                                        </p:tgtEl>
                                      </p:cBhvr>
                                    </p:animEffect>
                                  </p:childTnLst>
                                </p:cTn>
                              </p:par>
                              <p:par>
                                <p:cTn id="42" presetID="10" presetClass="entr" presetSubtype="0" fill="hold"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50"/>
                                        <p:tgtEl>
                                          <p:spTgt spid="83"/>
                                        </p:tgtEl>
                                      </p:cBhvr>
                                    </p:animEffect>
                                  </p:childTnLst>
                                </p:cTn>
                              </p:par>
                              <p:par>
                                <p:cTn id="45" presetID="10" presetClass="entr" presetSubtype="0" fill="hold" nodeType="withEffect">
                                  <p:stCondLst>
                                    <p:cond delay="0"/>
                                  </p:stCondLst>
                                  <p:childTnLst>
                                    <p:set>
                                      <p:cBhvr>
                                        <p:cTn id="46" dur="1" fill="hold">
                                          <p:stCondLst>
                                            <p:cond delay="0"/>
                                          </p:stCondLst>
                                        </p:cTn>
                                        <p:tgtEl>
                                          <p:spTgt spid="84"/>
                                        </p:tgtEl>
                                        <p:attrNameLst>
                                          <p:attrName>style.visibility</p:attrName>
                                        </p:attrNameLst>
                                      </p:cBhvr>
                                      <p:to>
                                        <p:strVal val="visible"/>
                                      </p:to>
                                    </p:set>
                                    <p:animEffect transition="in" filter="fade">
                                      <p:cBhvr>
                                        <p:cTn id="47" dur="250"/>
                                        <p:tgtEl>
                                          <p:spTgt spid="84"/>
                                        </p:tgtEl>
                                      </p:cBhvr>
                                    </p:animEffect>
                                  </p:childTnLst>
                                </p:cTn>
                              </p:par>
                              <p:par>
                                <p:cTn id="48" presetID="10" presetClass="entr" presetSubtype="0" fill="hold" nodeType="with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fade">
                                      <p:cBhvr>
                                        <p:cTn id="50" dur="250"/>
                                        <p:tgtEl>
                                          <p:spTgt spid="85"/>
                                        </p:tgtEl>
                                      </p:cBhvr>
                                    </p:animEffect>
                                  </p:childTnLst>
                                </p:cTn>
                              </p:par>
                              <p:par>
                                <p:cTn id="51" presetID="10" presetClass="entr" presetSubtype="0" fill="hold" nodeType="withEffect">
                                  <p:stCondLst>
                                    <p:cond delay="0"/>
                                  </p:stCondLst>
                                  <p:childTnLst>
                                    <p:set>
                                      <p:cBhvr>
                                        <p:cTn id="52" dur="1" fill="hold">
                                          <p:stCondLst>
                                            <p:cond delay="0"/>
                                          </p:stCondLst>
                                        </p:cTn>
                                        <p:tgtEl>
                                          <p:spTgt spid="4100"/>
                                        </p:tgtEl>
                                        <p:attrNameLst>
                                          <p:attrName>style.visibility</p:attrName>
                                        </p:attrNameLst>
                                      </p:cBhvr>
                                      <p:to>
                                        <p:strVal val="visible"/>
                                      </p:to>
                                    </p:set>
                                    <p:animEffect transition="in" filter="fade">
                                      <p:cBhvr>
                                        <p:cTn id="53" dur="250"/>
                                        <p:tgtEl>
                                          <p:spTgt spid="410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250"/>
                                        <p:tgtEl>
                                          <p:spTgt spid="7"/>
                                        </p:tgtEl>
                                      </p:cBhvr>
                                    </p:animEffect>
                                  </p:childTnLst>
                                </p:cTn>
                              </p:par>
                              <p:par>
                                <p:cTn id="59" presetID="10" presetClass="entr" presetSubtype="0" fill="hold" nodeType="withEffect">
                                  <p:stCondLst>
                                    <p:cond delay="0"/>
                                  </p:stCondLst>
                                  <p:childTnLst>
                                    <p:set>
                                      <p:cBhvr>
                                        <p:cTn id="60" dur="1" fill="hold">
                                          <p:stCondLst>
                                            <p:cond delay="0"/>
                                          </p:stCondLst>
                                        </p:cTn>
                                        <p:tgtEl>
                                          <p:spTgt spid="88"/>
                                        </p:tgtEl>
                                        <p:attrNameLst>
                                          <p:attrName>style.visibility</p:attrName>
                                        </p:attrNameLst>
                                      </p:cBhvr>
                                      <p:to>
                                        <p:strVal val="visible"/>
                                      </p:to>
                                    </p:set>
                                    <p:animEffect transition="in" filter="fade">
                                      <p:cBhvr>
                                        <p:cTn id="61" dur="250"/>
                                        <p:tgtEl>
                                          <p:spTgt spid="88"/>
                                        </p:tgtEl>
                                      </p:cBhvr>
                                    </p:animEffect>
                                  </p:childTnLst>
                                </p:cTn>
                              </p:par>
                              <p:par>
                                <p:cTn id="62" presetID="10" presetClass="entr" presetSubtype="0" fill="hold" nodeType="withEffect">
                                  <p:stCondLst>
                                    <p:cond delay="0"/>
                                  </p:stCondLst>
                                  <p:childTnLst>
                                    <p:set>
                                      <p:cBhvr>
                                        <p:cTn id="63" dur="1" fill="hold">
                                          <p:stCondLst>
                                            <p:cond delay="0"/>
                                          </p:stCondLst>
                                        </p:cTn>
                                        <p:tgtEl>
                                          <p:spTgt spid="87"/>
                                        </p:tgtEl>
                                        <p:attrNameLst>
                                          <p:attrName>style.visibility</p:attrName>
                                        </p:attrNameLst>
                                      </p:cBhvr>
                                      <p:to>
                                        <p:strVal val="visible"/>
                                      </p:to>
                                    </p:set>
                                    <p:animEffect transition="in" filter="fade">
                                      <p:cBhvr>
                                        <p:cTn id="64" dur="250"/>
                                        <p:tgtEl>
                                          <p:spTgt spid="87"/>
                                        </p:tgtEl>
                                      </p:cBhvr>
                                    </p:animEffect>
                                  </p:childTnLst>
                                </p:cTn>
                              </p:par>
                              <p:par>
                                <p:cTn id="65" presetID="10" presetClass="entr" presetSubtype="0" fill="hold" nodeType="with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250"/>
                                        <p:tgtEl>
                                          <p:spTgt spid="89"/>
                                        </p:tgtEl>
                                      </p:cBhvr>
                                    </p:animEffect>
                                  </p:childTnLst>
                                </p:cTn>
                              </p:par>
                              <p:par>
                                <p:cTn id="68" presetID="10" presetClass="entr" presetSubtype="0" fill="hold" nodeType="with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fade">
                                      <p:cBhvr>
                                        <p:cTn id="70" dur="250"/>
                                        <p:tgtEl>
                                          <p:spTgt spid="90"/>
                                        </p:tgtEl>
                                      </p:cBhvr>
                                    </p:animEffect>
                                  </p:childTnLst>
                                </p:cTn>
                              </p:par>
                              <p:par>
                                <p:cTn id="71" presetID="10" presetClass="entr" presetSubtype="0" fill="hold" nodeType="withEffect">
                                  <p:stCondLst>
                                    <p:cond delay="0"/>
                                  </p:stCondLst>
                                  <p:childTnLst>
                                    <p:set>
                                      <p:cBhvr>
                                        <p:cTn id="72" dur="1" fill="hold">
                                          <p:stCondLst>
                                            <p:cond delay="0"/>
                                          </p:stCondLst>
                                        </p:cTn>
                                        <p:tgtEl>
                                          <p:spTgt spid="91"/>
                                        </p:tgtEl>
                                        <p:attrNameLst>
                                          <p:attrName>style.visibility</p:attrName>
                                        </p:attrNameLst>
                                      </p:cBhvr>
                                      <p:to>
                                        <p:strVal val="visible"/>
                                      </p:to>
                                    </p:set>
                                    <p:animEffect transition="in" filter="fade">
                                      <p:cBhvr>
                                        <p:cTn id="73" dur="250"/>
                                        <p:tgtEl>
                                          <p:spTgt spid="91"/>
                                        </p:tgtEl>
                                      </p:cBhvr>
                                    </p:animEffect>
                                  </p:childTnLst>
                                </p:cTn>
                              </p:par>
                              <p:par>
                                <p:cTn id="74" presetID="10" presetClass="entr" presetSubtype="0" fill="hold" nodeType="withEffect">
                                  <p:stCondLst>
                                    <p:cond delay="0"/>
                                  </p:stCondLst>
                                  <p:childTnLst>
                                    <p:set>
                                      <p:cBhvr>
                                        <p:cTn id="75" dur="1" fill="hold">
                                          <p:stCondLst>
                                            <p:cond delay="0"/>
                                          </p:stCondLst>
                                        </p:cTn>
                                        <p:tgtEl>
                                          <p:spTgt spid="92"/>
                                        </p:tgtEl>
                                        <p:attrNameLst>
                                          <p:attrName>style.visibility</p:attrName>
                                        </p:attrNameLst>
                                      </p:cBhvr>
                                      <p:to>
                                        <p:strVal val="visible"/>
                                      </p:to>
                                    </p:set>
                                    <p:animEffect transition="in" filter="fade">
                                      <p:cBhvr>
                                        <p:cTn id="76" dur="250"/>
                                        <p:tgtEl>
                                          <p:spTgt spid="92"/>
                                        </p:tgtEl>
                                      </p:cBhvr>
                                    </p:animEffect>
                                  </p:childTnLst>
                                </p:cTn>
                              </p:par>
                              <p:par>
                                <p:cTn id="77" presetID="10" presetClass="entr" presetSubtype="0" fill="hold" nodeType="withEffect">
                                  <p:stCondLst>
                                    <p:cond delay="0"/>
                                  </p:stCondLst>
                                  <p:childTnLst>
                                    <p:set>
                                      <p:cBhvr>
                                        <p:cTn id="78" dur="1" fill="hold">
                                          <p:stCondLst>
                                            <p:cond delay="0"/>
                                          </p:stCondLst>
                                        </p:cTn>
                                        <p:tgtEl>
                                          <p:spTgt spid="93"/>
                                        </p:tgtEl>
                                        <p:attrNameLst>
                                          <p:attrName>style.visibility</p:attrName>
                                        </p:attrNameLst>
                                      </p:cBhvr>
                                      <p:to>
                                        <p:strVal val="visible"/>
                                      </p:to>
                                    </p:set>
                                    <p:animEffect transition="in" filter="fade">
                                      <p:cBhvr>
                                        <p:cTn id="79" dur="250"/>
                                        <p:tgtEl>
                                          <p:spTgt spid="93"/>
                                        </p:tgtEl>
                                      </p:cBhvr>
                                    </p:animEffect>
                                  </p:childTnLst>
                                </p:cTn>
                              </p:par>
                              <p:par>
                                <p:cTn id="80" presetID="10" presetClass="entr" presetSubtype="0" fill="hold" nodeType="withEffect">
                                  <p:stCondLst>
                                    <p:cond delay="0"/>
                                  </p:stCondLst>
                                  <p:childTnLst>
                                    <p:set>
                                      <p:cBhvr>
                                        <p:cTn id="81" dur="1" fill="hold">
                                          <p:stCondLst>
                                            <p:cond delay="0"/>
                                          </p:stCondLst>
                                        </p:cTn>
                                        <p:tgtEl>
                                          <p:spTgt spid="4102"/>
                                        </p:tgtEl>
                                        <p:attrNameLst>
                                          <p:attrName>style.visibility</p:attrName>
                                        </p:attrNameLst>
                                      </p:cBhvr>
                                      <p:to>
                                        <p:strVal val="visible"/>
                                      </p:to>
                                    </p:set>
                                    <p:animEffect transition="in" filter="fade">
                                      <p:cBhvr>
                                        <p:cTn id="82" dur="250"/>
                                        <p:tgtEl>
                                          <p:spTgt spid="4102"/>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fade">
                                      <p:cBhvr>
                                        <p:cTn id="87" dur="250"/>
                                        <p:tgtEl>
                                          <p:spTgt spid="6"/>
                                        </p:tgtEl>
                                      </p:cBhvr>
                                    </p:animEffect>
                                  </p:childTnLst>
                                </p:cTn>
                              </p:par>
                              <p:par>
                                <p:cTn id="88" presetID="10" presetClass="entr" presetSubtype="0" fill="hold" nodeType="withEffect">
                                  <p:stCondLst>
                                    <p:cond delay="0"/>
                                  </p:stCondLst>
                                  <p:childTnLst>
                                    <p:set>
                                      <p:cBhvr>
                                        <p:cTn id="89" dur="1" fill="hold">
                                          <p:stCondLst>
                                            <p:cond delay="0"/>
                                          </p:stCondLst>
                                        </p:cTn>
                                        <p:tgtEl>
                                          <p:spTgt spid="95"/>
                                        </p:tgtEl>
                                        <p:attrNameLst>
                                          <p:attrName>style.visibility</p:attrName>
                                        </p:attrNameLst>
                                      </p:cBhvr>
                                      <p:to>
                                        <p:strVal val="visible"/>
                                      </p:to>
                                    </p:set>
                                    <p:animEffect transition="in" filter="fade">
                                      <p:cBhvr>
                                        <p:cTn id="90" dur="250"/>
                                        <p:tgtEl>
                                          <p:spTgt spid="95"/>
                                        </p:tgtEl>
                                      </p:cBhvr>
                                    </p:animEffect>
                                  </p:childTnLst>
                                </p:cTn>
                              </p:par>
                              <p:par>
                                <p:cTn id="91" presetID="10" presetClass="entr" presetSubtype="0" fill="hold" nodeType="withEffect">
                                  <p:stCondLst>
                                    <p:cond delay="0"/>
                                  </p:stCondLst>
                                  <p:childTnLst>
                                    <p:set>
                                      <p:cBhvr>
                                        <p:cTn id="92" dur="1" fill="hold">
                                          <p:stCondLst>
                                            <p:cond delay="0"/>
                                          </p:stCondLst>
                                        </p:cTn>
                                        <p:tgtEl>
                                          <p:spTgt spid="96"/>
                                        </p:tgtEl>
                                        <p:attrNameLst>
                                          <p:attrName>style.visibility</p:attrName>
                                        </p:attrNameLst>
                                      </p:cBhvr>
                                      <p:to>
                                        <p:strVal val="visible"/>
                                      </p:to>
                                    </p:set>
                                    <p:animEffect transition="in" filter="fade">
                                      <p:cBhvr>
                                        <p:cTn id="93" dur="250"/>
                                        <p:tgtEl>
                                          <p:spTgt spid="96"/>
                                        </p:tgtEl>
                                      </p:cBhvr>
                                    </p:animEffect>
                                  </p:childTnLst>
                                </p:cTn>
                              </p:par>
                              <p:par>
                                <p:cTn id="94" presetID="10" presetClass="entr" presetSubtype="0" fill="hold"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fade">
                                      <p:cBhvr>
                                        <p:cTn id="96" dur="250"/>
                                        <p:tgtEl>
                                          <p:spTgt spid="97"/>
                                        </p:tgtEl>
                                      </p:cBhvr>
                                    </p:animEffect>
                                  </p:childTnLst>
                                </p:cTn>
                              </p:par>
                              <p:par>
                                <p:cTn id="97" presetID="10" presetClass="entr" presetSubtype="0" fill="hold" nodeType="withEffect">
                                  <p:stCondLst>
                                    <p:cond delay="0"/>
                                  </p:stCondLst>
                                  <p:childTnLst>
                                    <p:set>
                                      <p:cBhvr>
                                        <p:cTn id="98" dur="1" fill="hold">
                                          <p:stCondLst>
                                            <p:cond delay="0"/>
                                          </p:stCondLst>
                                        </p:cTn>
                                        <p:tgtEl>
                                          <p:spTgt spid="98"/>
                                        </p:tgtEl>
                                        <p:attrNameLst>
                                          <p:attrName>style.visibility</p:attrName>
                                        </p:attrNameLst>
                                      </p:cBhvr>
                                      <p:to>
                                        <p:strVal val="visible"/>
                                      </p:to>
                                    </p:set>
                                    <p:animEffect transition="in" filter="fade">
                                      <p:cBhvr>
                                        <p:cTn id="99" dur="250"/>
                                        <p:tgtEl>
                                          <p:spTgt spid="98"/>
                                        </p:tgtEl>
                                      </p:cBhvr>
                                    </p:animEffect>
                                  </p:childTnLst>
                                </p:cTn>
                              </p:par>
                              <p:par>
                                <p:cTn id="100" presetID="10" presetClass="entr" presetSubtype="0" fill="hold" nodeType="withEffect">
                                  <p:stCondLst>
                                    <p:cond delay="0"/>
                                  </p:stCondLst>
                                  <p:childTnLst>
                                    <p:set>
                                      <p:cBhvr>
                                        <p:cTn id="101" dur="1" fill="hold">
                                          <p:stCondLst>
                                            <p:cond delay="0"/>
                                          </p:stCondLst>
                                        </p:cTn>
                                        <p:tgtEl>
                                          <p:spTgt spid="99"/>
                                        </p:tgtEl>
                                        <p:attrNameLst>
                                          <p:attrName>style.visibility</p:attrName>
                                        </p:attrNameLst>
                                      </p:cBhvr>
                                      <p:to>
                                        <p:strVal val="visible"/>
                                      </p:to>
                                    </p:set>
                                    <p:animEffect transition="in" filter="fade">
                                      <p:cBhvr>
                                        <p:cTn id="102" dur="250"/>
                                        <p:tgtEl>
                                          <p:spTgt spid="99"/>
                                        </p:tgtEl>
                                      </p:cBhvr>
                                    </p:animEffect>
                                  </p:childTnLst>
                                </p:cTn>
                              </p:par>
                              <p:par>
                                <p:cTn id="103" presetID="10" presetClass="entr" presetSubtype="0" fill="hold" nodeType="withEffect">
                                  <p:stCondLst>
                                    <p:cond delay="0"/>
                                  </p:stCondLst>
                                  <p:childTnLst>
                                    <p:set>
                                      <p:cBhvr>
                                        <p:cTn id="104" dur="1" fill="hold">
                                          <p:stCondLst>
                                            <p:cond delay="0"/>
                                          </p:stCondLst>
                                        </p:cTn>
                                        <p:tgtEl>
                                          <p:spTgt spid="100"/>
                                        </p:tgtEl>
                                        <p:attrNameLst>
                                          <p:attrName>style.visibility</p:attrName>
                                        </p:attrNameLst>
                                      </p:cBhvr>
                                      <p:to>
                                        <p:strVal val="visible"/>
                                      </p:to>
                                    </p:set>
                                    <p:animEffect transition="in" filter="fade">
                                      <p:cBhvr>
                                        <p:cTn id="105" dur="250"/>
                                        <p:tgtEl>
                                          <p:spTgt spid="100"/>
                                        </p:tgtEl>
                                      </p:cBhvr>
                                    </p:animEffect>
                                  </p:childTnLst>
                                </p:cTn>
                              </p:par>
                              <p:par>
                                <p:cTn id="106" presetID="10" presetClass="entr" presetSubtype="0" fill="hold" nodeType="withEffect">
                                  <p:stCondLst>
                                    <p:cond delay="0"/>
                                  </p:stCondLst>
                                  <p:childTnLst>
                                    <p:set>
                                      <p:cBhvr>
                                        <p:cTn id="107" dur="1" fill="hold">
                                          <p:stCondLst>
                                            <p:cond delay="0"/>
                                          </p:stCondLst>
                                        </p:cTn>
                                        <p:tgtEl>
                                          <p:spTgt spid="4103"/>
                                        </p:tgtEl>
                                        <p:attrNameLst>
                                          <p:attrName>style.visibility</p:attrName>
                                        </p:attrNameLst>
                                      </p:cBhvr>
                                      <p:to>
                                        <p:strVal val="visible"/>
                                      </p:to>
                                    </p:set>
                                    <p:animEffect transition="in" filter="fade">
                                      <p:cBhvr>
                                        <p:cTn id="108" dur="250"/>
                                        <p:tgtEl>
                                          <p:spTgt spid="4103"/>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5"/>
                                        </p:tgtEl>
                                        <p:attrNameLst>
                                          <p:attrName>style.visibility</p:attrName>
                                        </p:attrNameLst>
                                      </p:cBhvr>
                                      <p:to>
                                        <p:strVal val="visible"/>
                                      </p:to>
                                    </p:set>
                                    <p:animEffect transition="in" filter="fade">
                                      <p:cBhvr>
                                        <p:cTn id="113" dur="250"/>
                                        <p:tgtEl>
                                          <p:spTgt spid="5"/>
                                        </p:tgtEl>
                                      </p:cBhvr>
                                    </p:animEffect>
                                  </p:childTnLst>
                                </p:cTn>
                              </p:par>
                              <p:par>
                                <p:cTn id="114" presetID="10" presetClass="entr" presetSubtype="0" fill="hold" nodeType="withEffect">
                                  <p:stCondLst>
                                    <p:cond delay="0"/>
                                  </p:stCondLst>
                                  <p:childTnLst>
                                    <p:set>
                                      <p:cBhvr>
                                        <p:cTn id="115" dur="1" fill="hold">
                                          <p:stCondLst>
                                            <p:cond delay="0"/>
                                          </p:stCondLst>
                                        </p:cTn>
                                        <p:tgtEl>
                                          <p:spTgt spid="105"/>
                                        </p:tgtEl>
                                        <p:attrNameLst>
                                          <p:attrName>style.visibility</p:attrName>
                                        </p:attrNameLst>
                                      </p:cBhvr>
                                      <p:to>
                                        <p:strVal val="visible"/>
                                      </p:to>
                                    </p:set>
                                    <p:animEffect transition="in" filter="fade">
                                      <p:cBhvr>
                                        <p:cTn id="116" dur="250"/>
                                        <p:tgtEl>
                                          <p:spTgt spid="105"/>
                                        </p:tgtEl>
                                      </p:cBhvr>
                                    </p:animEffect>
                                  </p:childTnLst>
                                </p:cTn>
                              </p:par>
                              <p:par>
                                <p:cTn id="117" presetID="10" presetClass="entr" presetSubtype="0" fill="hold" nodeType="withEffect">
                                  <p:stCondLst>
                                    <p:cond delay="0"/>
                                  </p:stCondLst>
                                  <p:childTnLst>
                                    <p:set>
                                      <p:cBhvr>
                                        <p:cTn id="118" dur="1" fill="hold">
                                          <p:stCondLst>
                                            <p:cond delay="0"/>
                                          </p:stCondLst>
                                        </p:cTn>
                                        <p:tgtEl>
                                          <p:spTgt spid="104"/>
                                        </p:tgtEl>
                                        <p:attrNameLst>
                                          <p:attrName>style.visibility</p:attrName>
                                        </p:attrNameLst>
                                      </p:cBhvr>
                                      <p:to>
                                        <p:strVal val="visible"/>
                                      </p:to>
                                    </p:set>
                                    <p:animEffect transition="in" filter="fade">
                                      <p:cBhvr>
                                        <p:cTn id="119" dur="250"/>
                                        <p:tgtEl>
                                          <p:spTgt spid="104"/>
                                        </p:tgtEl>
                                      </p:cBhvr>
                                    </p:animEffect>
                                  </p:childTnLst>
                                </p:cTn>
                              </p:par>
                              <p:par>
                                <p:cTn id="120" presetID="10" presetClass="entr" presetSubtype="0" fill="hold" nodeType="withEffect">
                                  <p:stCondLst>
                                    <p:cond delay="0"/>
                                  </p:stCondLst>
                                  <p:childTnLst>
                                    <p:set>
                                      <p:cBhvr>
                                        <p:cTn id="121" dur="1" fill="hold">
                                          <p:stCondLst>
                                            <p:cond delay="0"/>
                                          </p:stCondLst>
                                        </p:cTn>
                                        <p:tgtEl>
                                          <p:spTgt spid="108"/>
                                        </p:tgtEl>
                                        <p:attrNameLst>
                                          <p:attrName>style.visibility</p:attrName>
                                        </p:attrNameLst>
                                      </p:cBhvr>
                                      <p:to>
                                        <p:strVal val="visible"/>
                                      </p:to>
                                    </p:set>
                                    <p:animEffect transition="in" filter="fade">
                                      <p:cBhvr>
                                        <p:cTn id="122" dur="250"/>
                                        <p:tgtEl>
                                          <p:spTgt spid="108"/>
                                        </p:tgtEl>
                                      </p:cBhvr>
                                    </p:animEffect>
                                  </p:childTnLst>
                                </p:cTn>
                              </p:par>
                              <p:par>
                                <p:cTn id="123" presetID="10" presetClass="entr" presetSubtype="0" fill="hold" nodeType="withEffect">
                                  <p:stCondLst>
                                    <p:cond delay="0"/>
                                  </p:stCondLst>
                                  <p:childTnLst>
                                    <p:set>
                                      <p:cBhvr>
                                        <p:cTn id="124" dur="1" fill="hold">
                                          <p:stCondLst>
                                            <p:cond delay="0"/>
                                          </p:stCondLst>
                                        </p:cTn>
                                        <p:tgtEl>
                                          <p:spTgt spid="107"/>
                                        </p:tgtEl>
                                        <p:attrNameLst>
                                          <p:attrName>style.visibility</p:attrName>
                                        </p:attrNameLst>
                                      </p:cBhvr>
                                      <p:to>
                                        <p:strVal val="visible"/>
                                      </p:to>
                                    </p:set>
                                    <p:animEffect transition="in" filter="fade">
                                      <p:cBhvr>
                                        <p:cTn id="125" dur="250"/>
                                        <p:tgtEl>
                                          <p:spTgt spid="107"/>
                                        </p:tgtEl>
                                      </p:cBhvr>
                                    </p:animEffect>
                                  </p:childTnLst>
                                </p:cTn>
                              </p:par>
                              <p:par>
                                <p:cTn id="126" presetID="10" presetClass="entr" presetSubtype="0" fill="hold" nodeType="withEffect">
                                  <p:stCondLst>
                                    <p:cond delay="0"/>
                                  </p:stCondLst>
                                  <p:childTnLst>
                                    <p:set>
                                      <p:cBhvr>
                                        <p:cTn id="127" dur="1" fill="hold">
                                          <p:stCondLst>
                                            <p:cond delay="0"/>
                                          </p:stCondLst>
                                        </p:cTn>
                                        <p:tgtEl>
                                          <p:spTgt spid="106"/>
                                        </p:tgtEl>
                                        <p:attrNameLst>
                                          <p:attrName>style.visibility</p:attrName>
                                        </p:attrNameLst>
                                      </p:cBhvr>
                                      <p:to>
                                        <p:strVal val="visible"/>
                                      </p:to>
                                    </p:set>
                                    <p:animEffect transition="in" filter="fade">
                                      <p:cBhvr>
                                        <p:cTn id="128" dur="250"/>
                                        <p:tgtEl>
                                          <p:spTgt spid="106"/>
                                        </p:tgtEl>
                                      </p:cBhvr>
                                    </p:animEffect>
                                  </p:childTnLst>
                                </p:cTn>
                              </p:par>
                              <p:par>
                                <p:cTn id="129" presetID="10" presetClass="entr" presetSubtype="0" fill="hold" nodeType="withEffect">
                                  <p:stCondLst>
                                    <p:cond delay="0"/>
                                  </p:stCondLst>
                                  <p:childTnLst>
                                    <p:set>
                                      <p:cBhvr>
                                        <p:cTn id="130" dur="1" fill="hold">
                                          <p:stCondLst>
                                            <p:cond delay="0"/>
                                          </p:stCondLst>
                                        </p:cTn>
                                        <p:tgtEl>
                                          <p:spTgt spid="4101"/>
                                        </p:tgtEl>
                                        <p:attrNameLst>
                                          <p:attrName>style.visibility</p:attrName>
                                        </p:attrNameLst>
                                      </p:cBhvr>
                                      <p:to>
                                        <p:strVal val="visible"/>
                                      </p:to>
                                    </p:set>
                                    <p:animEffect transition="in" filter="fade">
                                      <p:cBhvr>
                                        <p:cTn id="131" dur="250"/>
                                        <p:tgtEl>
                                          <p:spTgt spid="4101"/>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grpId="0" nodeType="clickEffect">
                                  <p:stCondLst>
                                    <p:cond delay="0"/>
                                  </p:stCondLst>
                                  <p:childTnLst>
                                    <p:set>
                                      <p:cBhvr>
                                        <p:cTn id="135" dur="1" fill="hold">
                                          <p:stCondLst>
                                            <p:cond delay="0"/>
                                          </p:stCondLst>
                                        </p:cTn>
                                        <p:tgtEl>
                                          <p:spTgt spid="10"/>
                                        </p:tgtEl>
                                        <p:attrNameLst>
                                          <p:attrName>style.visibility</p:attrName>
                                        </p:attrNameLst>
                                      </p:cBhvr>
                                      <p:to>
                                        <p:strVal val="visible"/>
                                      </p:to>
                                    </p:set>
                                    <p:animEffect transition="in" filter="fade">
                                      <p:cBhvr>
                                        <p:cTn id="136" dur="250"/>
                                        <p:tgtEl>
                                          <p:spTgt spid="10"/>
                                        </p:tgtEl>
                                      </p:cBhvr>
                                    </p:animEffect>
                                  </p:childTnLst>
                                </p:cTn>
                              </p:par>
                              <p:par>
                                <p:cTn id="137" presetID="10" presetClass="entr" presetSubtype="0" fill="hold" nodeType="withEffect">
                                  <p:stCondLst>
                                    <p:cond delay="0"/>
                                  </p:stCondLst>
                                  <p:childTnLst>
                                    <p:set>
                                      <p:cBhvr>
                                        <p:cTn id="138" dur="1" fill="hold">
                                          <p:stCondLst>
                                            <p:cond delay="0"/>
                                          </p:stCondLst>
                                        </p:cTn>
                                        <p:tgtEl>
                                          <p:spTgt spid="103"/>
                                        </p:tgtEl>
                                        <p:attrNameLst>
                                          <p:attrName>style.visibility</p:attrName>
                                        </p:attrNameLst>
                                      </p:cBhvr>
                                      <p:to>
                                        <p:strVal val="visible"/>
                                      </p:to>
                                    </p:set>
                                    <p:animEffect transition="in" filter="fade">
                                      <p:cBhvr>
                                        <p:cTn id="139" dur="250"/>
                                        <p:tgtEl>
                                          <p:spTgt spid="103"/>
                                        </p:tgtEl>
                                      </p:cBhvr>
                                    </p:animEffect>
                                  </p:childTnLst>
                                </p:cTn>
                              </p:par>
                              <p:par>
                                <p:cTn id="140" presetID="10" presetClass="entr" presetSubtype="0" fill="hold" nodeType="withEffect">
                                  <p:stCondLst>
                                    <p:cond delay="0"/>
                                  </p:stCondLst>
                                  <p:childTnLst>
                                    <p:set>
                                      <p:cBhvr>
                                        <p:cTn id="141" dur="1" fill="hold">
                                          <p:stCondLst>
                                            <p:cond delay="0"/>
                                          </p:stCondLst>
                                        </p:cTn>
                                        <p:tgtEl>
                                          <p:spTgt spid="109"/>
                                        </p:tgtEl>
                                        <p:attrNameLst>
                                          <p:attrName>style.visibility</p:attrName>
                                        </p:attrNameLst>
                                      </p:cBhvr>
                                      <p:to>
                                        <p:strVal val="visible"/>
                                      </p:to>
                                    </p:set>
                                    <p:animEffect transition="in" filter="fade">
                                      <p:cBhvr>
                                        <p:cTn id="142" dur="250"/>
                                        <p:tgtEl>
                                          <p:spTgt spid="109"/>
                                        </p:tgtEl>
                                      </p:cBhvr>
                                    </p:animEffect>
                                  </p:childTnLst>
                                </p:cTn>
                              </p:par>
                              <p:par>
                                <p:cTn id="143" presetID="10" presetClass="entr" presetSubtype="0" fill="hold" nodeType="withEffect">
                                  <p:stCondLst>
                                    <p:cond delay="0"/>
                                  </p:stCondLst>
                                  <p:childTnLst>
                                    <p:set>
                                      <p:cBhvr>
                                        <p:cTn id="144" dur="1" fill="hold">
                                          <p:stCondLst>
                                            <p:cond delay="0"/>
                                          </p:stCondLst>
                                        </p:cTn>
                                        <p:tgtEl>
                                          <p:spTgt spid="110"/>
                                        </p:tgtEl>
                                        <p:attrNameLst>
                                          <p:attrName>style.visibility</p:attrName>
                                        </p:attrNameLst>
                                      </p:cBhvr>
                                      <p:to>
                                        <p:strVal val="visible"/>
                                      </p:to>
                                    </p:set>
                                    <p:animEffect transition="in" filter="fade">
                                      <p:cBhvr>
                                        <p:cTn id="145" dur="250"/>
                                        <p:tgtEl>
                                          <p:spTgt spid="110"/>
                                        </p:tgtEl>
                                      </p:cBhvr>
                                    </p:animEffect>
                                  </p:childTnLst>
                                </p:cTn>
                              </p:par>
                              <p:par>
                                <p:cTn id="146" presetID="10" presetClass="entr" presetSubtype="0" fill="hold" nodeType="withEffect">
                                  <p:stCondLst>
                                    <p:cond delay="0"/>
                                  </p:stCondLst>
                                  <p:childTnLst>
                                    <p:set>
                                      <p:cBhvr>
                                        <p:cTn id="147" dur="1" fill="hold">
                                          <p:stCondLst>
                                            <p:cond delay="0"/>
                                          </p:stCondLst>
                                        </p:cTn>
                                        <p:tgtEl>
                                          <p:spTgt spid="112"/>
                                        </p:tgtEl>
                                        <p:attrNameLst>
                                          <p:attrName>style.visibility</p:attrName>
                                        </p:attrNameLst>
                                      </p:cBhvr>
                                      <p:to>
                                        <p:strVal val="visible"/>
                                      </p:to>
                                    </p:set>
                                    <p:animEffect transition="in" filter="fade">
                                      <p:cBhvr>
                                        <p:cTn id="148" dur="250"/>
                                        <p:tgtEl>
                                          <p:spTgt spid="112"/>
                                        </p:tgtEl>
                                      </p:cBhvr>
                                    </p:animEffect>
                                  </p:childTnLst>
                                </p:cTn>
                              </p:par>
                              <p:par>
                                <p:cTn id="149" presetID="10" presetClass="entr" presetSubtype="0" fill="hold" nodeType="withEffect">
                                  <p:stCondLst>
                                    <p:cond delay="0"/>
                                  </p:stCondLst>
                                  <p:childTnLst>
                                    <p:set>
                                      <p:cBhvr>
                                        <p:cTn id="150" dur="1" fill="hold">
                                          <p:stCondLst>
                                            <p:cond delay="0"/>
                                          </p:stCondLst>
                                        </p:cTn>
                                        <p:tgtEl>
                                          <p:spTgt spid="111"/>
                                        </p:tgtEl>
                                        <p:attrNameLst>
                                          <p:attrName>style.visibility</p:attrName>
                                        </p:attrNameLst>
                                      </p:cBhvr>
                                      <p:to>
                                        <p:strVal val="visible"/>
                                      </p:to>
                                    </p:set>
                                    <p:animEffect transition="in" filter="fade">
                                      <p:cBhvr>
                                        <p:cTn id="151" dur="250"/>
                                        <p:tgtEl>
                                          <p:spTgt spid="111"/>
                                        </p:tgtEl>
                                      </p:cBhvr>
                                    </p:animEffect>
                                  </p:childTnLst>
                                </p:cTn>
                              </p:par>
                              <p:par>
                                <p:cTn id="152" presetID="10" presetClass="entr" presetSubtype="0" fill="hold" nodeType="withEffect">
                                  <p:stCondLst>
                                    <p:cond delay="0"/>
                                  </p:stCondLst>
                                  <p:childTnLst>
                                    <p:set>
                                      <p:cBhvr>
                                        <p:cTn id="153" dur="1" fill="hold">
                                          <p:stCondLst>
                                            <p:cond delay="0"/>
                                          </p:stCondLst>
                                        </p:cTn>
                                        <p:tgtEl>
                                          <p:spTgt spid="68"/>
                                        </p:tgtEl>
                                        <p:attrNameLst>
                                          <p:attrName>style.visibility</p:attrName>
                                        </p:attrNameLst>
                                      </p:cBhvr>
                                      <p:to>
                                        <p:strVal val="visible"/>
                                      </p:to>
                                    </p:set>
                                    <p:animEffect transition="in" filter="fade">
                                      <p:cBhvr>
                                        <p:cTn id="154" dur="250"/>
                                        <p:tgtEl>
                                          <p:spTgt spid="68"/>
                                        </p:tgtEl>
                                      </p:cBhvr>
                                    </p:animEffect>
                                  </p:childTnLst>
                                </p:cTn>
                              </p:par>
                              <p:par>
                                <p:cTn id="155" presetID="10" presetClass="entr" presetSubtype="0" fill="hold" nodeType="withEffect">
                                  <p:stCondLst>
                                    <p:cond delay="0"/>
                                  </p:stCondLst>
                                  <p:childTnLst>
                                    <p:set>
                                      <p:cBhvr>
                                        <p:cTn id="156" dur="1" fill="hold">
                                          <p:stCondLst>
                                            <p:cond delay="0"/>
                                          </p:stCondLst>
                                        </p:cTn>
                                        <p:tgtEl>
                                          <p:spTgt spid="54"/>
                                        </p:tgtEl>
                                        <p:attrNameLst>
                                          <p:attrName>style.visibility</p:attrName>
                                        </p:attrNameLst>
                                      </p:cBhvr>
                                      <p:to>
                                        <p:strVal val="visible"/>
                                      </p:to>
                                    </p:set>
                                    <p:animEffect transition="in" filter="fade">
                                      <p:cBhvr>
                                        <p:cTn id="157" dur="250"/>
                                        <p:tgtEl>
                                          <p:spTgt spid="54"/>
                                        </p:tgtEl>
                                      </p:cBhvr>
                                    </p:animEffect>
                                  </p:childTnLst>
                                </p:cTn>
                              </p:par>
                              <p:par>
                                <p:cTn id="158" presetID="10" presetClass="entr" presetSubtype="0" fill="hold" nodeType="withEffect">
                                  <p:stCondLst>
                                    <p:cond delay="0"/>
                                  </p:stCondLst>
                                  <p:childTnLst>
                                    <p:set>
                                      <p:cBhvr>
                                        <p:cTn id="159" dur="1" fill="hold">
                                          <p:stCondLst>
                                            <p:cond delay="0"/>
                                          </p:stCondLst>
                                        </p:cTn>
                                        <p:tgtEl>
                                          <p:spTgt spid="55"/>
                                        </p:tgtEl>
                                        <p:attrNameLst>
                                          <p:attrName>style.visibility</p:attrName>
                                        </p:attrNameLst>
                                      </p:cBhvr>
                                      <p:to>
                                        <p:strVal val="visible"/>
                                      </p:to>
                                    </p:set>
                                    <p:animEffect transition="in" filter="fade">
                                      <p:cBhvr>
                                        <p:cTn id="160" dur="2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10" grpId="0"/>
      <p:bldP spid="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p:cNvSpPr>
          <p:nvPr/>
        </p:nvSpPr>
        <p:spPr bwMode="auto">
          <a:xfrm>
            <a:off x="1566912" y="188640"/>
            <a:ext cx="7048451" cy="148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2400" b="1" dirty="0">
                <a:solidFill>
                  <a:schemeClr val="accent1">
                    <a:lumMod val="75000"/>
                  </a:schemeClr>
                </a:solidFill>
                <a:latin typeface="Arial" pitchFamily="34" charset="0"/>
                <a:ea typeface="Arial Unicode MS" pitchFamily="34" charset="-128"/>
                <a:cs typeface="Arial" pitchFamily="34" charset="0"/>
              </a:rPr>
              <a:t>KARINĖS ORO </a:t>
            </a:r>
            <a:r>
              <a:rPr lang="lt-LT" altLang="lt-LT" sz="2400" b="1" dirty="0" smtClean="0">
                <a:solidFill>
                  <a:schemeClr val="accent1">
                    <a:lumMod val="75000"/>
                  </a:schemeClr>
                </a:solidFill>
                <a:latin typeface="Arial" pitchFamily="34" charset="0"/>
                <a:ea typeface="Arial Unicode MS" pitchFamily="34" charset="-128"/>
                <a:cs typeface="Arial" pitchFamily="34" charset="0"/>
              </a:rPr>
              <a:t>PAJĖGOS</a:t>
            </a:r>
            <a:r>
              <a:rPr lang="en-US" altLang="lt-LT" sz="2400" b="1" dirty="0" smtClean="0">
                <a:solidFill>
                  <a:schemeClr val="accent1">
                    <a:lumMod val="75000"/>
                  </a:schemeClr>
                </a:solidFill>
                <a:latin typeface="Arial" pitchFamily="34" charset="0"/>
                <a:ea typeface="Arial Unicode MS" pitchFamily="34" charset="-128"/>
                <a:cs typeface="Arial" pitchFamily="34" charset="0"/>
              </a:rPr>
              <a:t> (KOP)</a:t>
            </a:r>
          </a:p>
          <a:p>
            <a:pPr eaLnBrk="1" hangingPunct="1"/>
            <a:endParaRPr lang="lt-LT" sz="2000" b="1" dirty="0" smtClean="0">
              <a:solidFill>
                <a:schemeClr val="accent1">
                  <a:lumMod val="75000"/>
                </a:schemeClr>
              </a:solidFill>
              <a:latin typeface="Arial" pitchFamily="34" charset="0"/>
              <a:cs typeface="Arial" pitchFamily="34" charset="0"/>
            </a:endParaRPr>
          </a:p>
          <a:p>
            <a:pPr eaLnBrk="1" hangingPunct="1"/>
            <a:r>
              <a:rPr lang="lt-LT" sz="2000" b="1" dirty="0">
                <a:solidFill>
                  <a:schemeClr val="accent1">
                    <a:lumMod val="75000"/>
                  </a:schemeClr>
                </a:solidFill>
                <a:latin typeface="Arial" pitchFamily="34" charset="0"/>
                <a:cs typeface="Arial" pitchFamily="34" charset="0"/>
              </a:rPr>
              <a:t>KOP stebi ir kontroliuoja </a:t>
            </a:r>
            <a:r>
              <a:rPr lang="lt-LT" sz="2000" b="1" dirty="0" smtClean="0">
                <a:solidFill>
                  <a:schemeClr val="accent1">
                    <a:lumMod val="75000"/>
                  </a:schemeClr>
                </a:solidFill>
                <a:latin typeface="Arial" pitchFamily="34" charset="0"/>
                <a:cs typeface="Arial" pitchFamily="34" charset="0"/>
              </a:rPr>
              <a:t>LR oro </a:t>
            </a:r>
            <a:r>
              <a:rPr lang="lt-LT" sz="2000" b="1" dirty="0">
                <a:solidFill>
                  <a:schemeClr val="accent1">
                    <a:lumMod val="75000"/>
                  </a:schemeClr>
                </a:solidFill>
                <a:latin typeface="Arial" pitchFamily="34" charset="0"/>
                <a:cs typeface="Arial" pitchFamily="34" charset="0"/>
              </a:rPr>
              <a:t>erdvę, užtikrina oro </a:t>
            </a:r>
            <a:r>
              <a:rPr lang="lt-LT" sz="2000" b="1" dirty="0" smtClean="0">
                <a:solidFill>
                  <a:schemeClr val="accent1">
                    <a:lumMod val="75000"/>
                  </a:schemeClr>
                </a:solidFill>
                <a:latin typeface="Arial" pitchFamily="34" charset="0"/>
                <a:cs typeface="Arial" pitchFamily="34" charset="0"/>
              </a:rPr>
              <a:t>gynybą, </a:t>
            </a:r>
            <a:r>
              <a:rPr lang="lt-LT" sz="2000" b="1" dirty="0">
                <a:solidFill>
                  <a:schemeClr val="accent1">
                    <a:lumMod val="75000"/>
                  </a:schemeClr>
                </a:solidFill>
                <a:latin typeface="Arial" pitchFamily="34" charset="0"/>
                <a:cs typeface="Arial" pitchFamily="34" charset="0"/>
              </a:rPr>
              <a:t>transportuoja </a:t>
            </a:r>
            <a:r>
              <a:rPr lang="lt-LT" sz="2000" b="1" dirty="0" smtClean="0">
                <a:solidFill>
                  <a:schemeClr val="accent1">
                    <a:lumMod val="75000"/>
                  </a:schemeClr>
                </a:solidFill>
                <a:latin typeface="Arial" pitchFamily="34" charset="0"/>
                <a:cs typeface="Arial" pitchFamily="34" charset="0"/>
              </a:rPr>
              <a:t>oru (įsk. </a:t>
            </a:r>
            <a:r>
              <a:rPr lang="lt-LT" sz="2000" b="1" dirty="0">
                <a:solidFill>
                  <a:schemeClr val="accent1">
                    <a:lumMod val="75000"/>
                  </a:schemeClr>
                </a:solidFill>
                <a:latin typeface="Arial" pitchFamily="34" charset="0"/>
                <a:cs typeface="Arial" pitchFamily="34" charset="0"/>
              </a:rPr>
              <a:t>m</a:t>
            </a:r>
            <a:r>
              <a:rPr lang="lt-LT" sz="2000" b="1" dirty="0" smtClean="0">
                <a:solidFill>
                  <a:schemeClr val="accent1">
                    <a:lumMod val="75000"/>
                  </a:schemeClr>
                </a:solidFill>
                <a:latin typeface="Arial" pitchFamily="34" charset="0"/>
                <a:cs typeface="Arial" pitchFamily="34" charset="0"/>
              </a:rPr>
              <a:t>edicininius tikslus), vykdo SAR</a:t>
            </a:r>
            <a:endParaRPr lang="lt-LT" altLang="lt-LT" sz="2800" b="1" dirty="0">
              <a:latin typeface="Arial" pitchFamily="34" charset="0"/>
              <a:ea typeface="Arial Unicode MS" pitchFamily="34" charset="-128"/>
              <a:cs typeface="Arial" pitchFamily="34" charset="0"/>
            </a:endParaRPr>
          </a:p>
        </p:txBody>
      </p:sp>
      <p:sp>
        <p:nvSpPr>
          <p:cNvPr id="15363" name="Rectangle 3"/>
          <p:cNvSpPr>
            <a:spLocks noChangeArrowheads="1"/>
          </p:cNvSpPr>
          <p:nvPr/>
        </p:nvSpPr>
        <p:spPr bwMode="auto">
          <a:xfrm>
            <a:off x="7123381" y="2293379"/>
            <a:ext cx="181888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Arial" charset="0"/>
              </a:defRPr>
            </a:lvl1pPr>
            <a:lvl2pPr marL="742950" indent="-285750" defTabSz="457200" eaLnBrk="0" hangingPunct="0">
              <a:defRPr>
                <a:solidFill>
                  <a:schemeClr val="tx1"/>
                </a:solidFill>
                <a:latin typeface="Arial" charset="0"/>
              </a:defRPr>
            </a:lvl2pPr>
            <a:lvl3pPr marL="1143000" indent="-228600" defTabSz="457200" eaLnBrk="0" hangingPunct="0">
              <a:defRPr>
                <a:solidFill>
                  <a:schemeClr val="tx1"/>
                </a:solidFill>
                <a:latin typeface="Arial" charset="0"/>
              </a:defRPr>
            </a:lvl3pPr>
            <a:lvl4pPr marL="1600200" indent="-228600" defTabSz="457200" eaLnBrk="0" hangingPunct="0">
              <a:defRPr>
                <a:solidFill>
                  <a:schemeClr val="tx1"/>
                </a:solidFill>
                <a:latin typeface="Arial" charset="0"/>
              </a:defRPr>
            </a:lvl4pPr>
            <a:lvl5pPr marL="2057400" indent="-228600" defTabSz="4572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r>
              <a:rPr lang="lt-LT" sz="1400" dirty="0" smtClean="0">
                <a:latin typeface="Arial" pitchFamily="34" charset="0"/>
                <a:cs typeface="Arial" pitchFamily="34" charset="0"/>
              </a:rPr>
              <a:t>Aviacijos bazė </a:t>
            </a:r>
            <a:endParaRPr lang="en-US" sz="1400" i="1" dirty="0">
              <a:latin typeface="Arial" pitchFamily="34" charset="0"/>
              <a:cs typeface="Arial" pitchFamily="34" charset="0"/>
            </a:endParaRPr>
          </a:p>
        </p:txBody>
      </p:sp>
      <p:pic>
        <p:nvPicPr>
          <p:cNvPr id="9" name="Picture 632" descr="KASP ribos"/>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b="7506"/>
          <a:stretch>
            <a:fillRect/>
          </a:stretch>
        </p:blipFill>
        <p:spPr bwMode="gray">
          <a:xfrm>
            <a:off x="0" y="1724276"/>
            <a:ext cx="6844964" cy="5133724"/>
          </a:xfrm>
          <a:prstGeom prst="rect">
            <a:avLst/>
          </a:prstGeom>
          <a:solidFill>
            <a:schemeClr val="bg1"/>
          </a:solidFill>
          <a:ln w="9525">
            <a:solidFill>
              <a:schemeClr val="bg1"/>
            </a:solidFill>
            <a:miter lim="800000"/>
            <a:headEnd/>
            <a:tailEnd/>
          </a:ln>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2060848"/>
            <a:ext cx="719218" cy="793620"/>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2200" y="3068960"/>
            <a:ext cx="751181" cy="785850"/>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4149080"/>
            <a:ext cx="669620" cy="767487"/>
          </a:xfrm>
          <a:prstGeom prst="rect">
            <a:avLst/>
          </a:prstGeom>
        </p:spPr>
      </p:pic>
      <p:pic>
        <p:nvPicPr>
          <p:cNvPr id="27" name="Picture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44208" y="5229200"/>
            <a:ext cx="669619" cy="746882"/>
          </a:xfrm>
          <a:prstGeom prst="rect">
            <a:avLst/>
          </a:prstGeom>
        </p:spPr>
      </p:pic>
      <p:pic>
        <p:nvPicPr>
          <p:cNvPr id="18" name="Pictur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74426" y="4881180"/>
            <a:ext cx="387354" cy="432048"/>
          </a:xfrm>
          <a:prstGeom prst="rect">
            <a:avLst/>
          </a:prstGeom>
        </p:spPr>
      </p:pic>
      <p:pic>
        <p:nvPicPr>
          <p:cNvPr id="20" name="Picture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17447" y="3369012"/>
            <a:ext cx="376955" cy="432048"/>
          </a:xfrm>
          <a:prstGeom prst="rect">
            <a:avLst/>
          </a:prstGeom>
        </p:spPr>
      </p:pic>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36461" y="2929136"/>
            <a:ext cx="414919" cy="434069"/>
          </a:xfrm>
          <a:prstGeom prst="rect">
            <a:avLst/>
          </a:prstGeom>
        </p:spPr>
      </p:pic>
      <p:pic>
        <p:nvPicPr>
          <p:cNvPr id="22" name="Picture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898833" y="2769829"/>
            <a:ext cx="391138" cy="431601"/>
          </a:xfrm>
          <a:prstGeom prst="rect">
            <a:avLst/>
          </a:prstGeom>
        </p:spPr>
      </p:pic>
      <p:sp>
        <p:nvSpPr>
          <p:cNvPr id="2" name="Rectangle 1"/>
          <p:cNvSpPr/>
          <p:nvPr/>
        </p:nvSpPr>
        <p:spPr>
          <a:xfrm>
            <a:off x="7154189" y="5269023"/>
            <a:ext cx="1810491" cy="738664"/>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Oro erdvės stebėjimo ir kontrolės</a:t>
            </a:r>
            <a:r>
              <a:rPr lang="en-US" sz="1400" dirty="0">
                <a:solidFill>
                  <a:prstClr val="black"/>
                </a:solidFill>
                <a:latin typeface="Arial" pitchFamily="34" charset="0"/>
                <a:cs typeface="Arial" pitchFamily="34" charset="0"/>
              </a:rPr>
              <a:t> </a:t>
            </a:r>
            <a:r>
              <a:rPr lang="lt-LT" sz="1400" dirty="0" smtClean="0">
                <a:solidFill>
                  <a:prstClr val="black"/>
                </a:solidFill>
                <a:latin typeface="Arial" pitchFamily="34" charset="0"/>
                <a:cs typeface="Arial" pitchFamily="34" charset="0"/>
              </a:rPr>
              <a:t>valdyba</a:t>
            </a:r>
            <a:endParaRPr lang="en-US" sz="1400" dirty="0">
              <a:solidFill>
                <a:prstClr val="black"/>
              </a:solidFill>
              <a:latin typeface="Arial" pitchFamily="34" charset="0"/>
              <a:cs typeface="Arial" pitchFamily="34" charset="0"/>
            </a:endParaRPr>
          </a:p>
        </p:txBody>
      </p:sp>
      <p:sp>
        <p:nvSpPr>
          <p:cNvPr id="4" name="Rectangle 3"/>
          <p:cNvSpPr/>
          <p:nvPr/>
        </p:nvSpPr>
        <p:spPr>
          <a:xfrm>
            <a:off x="7170903" y="4271213"/>
            <a:ext cx="1802091" cy="523220"/>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Oro gynybos </a:t>
            </a:r>
            <a:r>
              <a:rPr lang="lt-LT" sz="1400" dirty="0" smtClean="0">
                <a:solidFill>
                  <a:prstClr val="black"/>
                </a:solidFill>
                <a:latin typeface="Arial" pitchFamily="34" charset="0"/>
                <a:cs typeface="Arial" pitchFamily="34" charset="0"/>
              </a:rPr>
              <a:t>batalionas</a:t>
            </a:r>
            <a:endParaRPr lang="en-US" sz="1400" dirty="0">
              <a:solidFill>
                <a:prstClr val="black"/>
              </a:solidFill>
              <a:latin typeface="Arial" pitchFamily="34" charset="0"/>
              <a:cs typeface="Arial" pitchFamily="34" charset="0"/>
            </a:endParaRPr>
          </a:p>
        </p:txBody>
      </p:sp>
      <p:sp>
        <p:nvSpPr>
          <p:cNvPr id="5" name="Rectangle 4"/>
          <p:cNvSpPr/>
          <p:nvPr/>
        </p:nvSpPr>
        <p:spPr>
          <a:xfrm>
            <a:off x="7091418" y="3166930"/>
            <a:ext cx="1850852" cy="738664"/>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Ginkluotės ir </a:t>
            </a:r>
            <a:r>
              <a:rPr lang="lt-LT" sz="1400" dirty="0" smtClean="0">
                <a:solidFill>
                  <a:prstClr val="black"/>
                </a:solidFill>
                <a:latin typeface="Arial" pitchFamily="34" charset="0"/>
                <a:cs typeface="Arial" pitchFamily="34" charset="0"/>
              </a:rPr>
              <a:t>technikos remonto depas</a:t>
            </a:r>
            <a:endParaRPr lang="lt-LT" sz="1400" i="1" dirty="0">
              <a:solidFill>
                <a:prstClr val="black"/>
              </a:solidFill>
              <a:latin typeface="Arial" pitchFamily="34" charset="0"/>
              <a:cs typeface="Arial" pitchFamily="34" charset="0"/>
            </a:endParaRPr>
          </a:p>
        </p:txBody>
      </p:sp>
      <p:pic>
        <p:nvPicPr>
          <p:cNvPr id="23" name="Picture 1" descr="C:\Users\LDS\Desktop\KPKT\Logo\kiti LK daliniai\KOP.png"/>
          <p:cNvPicPr>
            <a:picLocks noChangeAspect="1" noChangeArrowheads="1"/>
          </p:cNvPicPr>
          <p:nvPr/>
        </p:nvPicPr>
        <p:blipFill>
          <a:blip r:embed="rId12" cstate="print"/>
          <a:srcRect/>
          <a:stretch>
            <a:fillRect/>
          </a:stretch>
        </p:blipFill>
        <p:spPr bwMode="auto">
          <a:xfrm>
            <a:off x="179512" y="188640"/>
            <a:ext cx="1123325" cy="1224136"/>
          </a:xfrm>
          <a:prstGeom prst="rect">
            <a:avLst/>
          </a:prstGeom>
          <a:noFill/>
        </p:spPr>
      </p:pic>
    </p:spTree>
    <p:extLst>
      <p:ext uri="{BB962C8B-B14F-4D97-AF65-F5344CB8AC3E}">
        <p14:creationId xmlns:p14="http://schemas.microsoft.com/office/powerpoint/2010/main" val="213050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5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363"/>
                                        </p:tgtEl>
                                        <p:attrNameLst>
                                          <p:attrName>style.visibility</p:attrName>
                                        </p:attrNameLst>
                                      </p:cBhvr>
                                      <p:to>
                                        <p:strVal val="visible"/>
                                      </p:to>
                                    </p:set>
                                    <p:animEffect transition="in" filter="fade">
                                      <p:cBhvr>
                                        <p:cTn id="10" dur="250"/>
                                        <p:tgtEl>
                                          <p:spTgt spid="15363"/>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50"/>
                                        <p:tgtEl>
                                          <p:spTgt spid="15"/>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50"/>
                                        <p:tgtEl>
                                          <p:spTgt spid="5"/>
                                        </p:tgtEl>
                                      </p:cBhvr>
                                    </p:animEffect>
                                  </p:childTnLst>
                                </p:cTn>
                              </p:par>
                              <p:par>
                                <p:cTn id="20" presetID="10" presetClass="entr" presetSubtype="0" fill="hold" nodeType="withEffect">
                                  <p:stCondLst>
                                    <p:cond delay="25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250"/>
                                        <p:tgtEl>
                                          <p:spTgt spid="21"/>
                                        </p:tgtEl>
                                      </p:cBhvr>
                                    </p:animEffect>
                                  </p:childTnLst>
                                </p:cTn>
                              </p:par>
                              <p:par>
                                <p:cTn id="23" presetID="10" presetClass="entr" presetSubtype="0" fill="hold" nodeType="withEffect">
                                  <p:stCondLst>
                                    <p:cond delay="50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250"/>
                                        <p:tgtEl>
                                          <p:spTgt spid="20"/>
                                        </p:tgtEl>
                                      </p:cBhvr>
                                    </p:animEffect>
                                  </p:childTnLst>
                                </p:cTn>
                              </p:par>
                              <p:par>
                                <p:cTn id="26" presetID="10" presetClass="entr" presetSubtype="0" fill="hold" nodeType="withEffect">
                                  <p:stCondLst>
                                    <p:cond delay="5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250"/>
                                        <p:tgtEl>
                                          <p:spTgt spid="16"/>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250"/>
                                        <p:tgtEl>
                                          <p:spTgt spid="4"/>
                                        </p:tgtEl>
                                      </p:cBhvr>
                                    </p:animEffect>
                                  </p:childTnLst>
                                </p:cTn>
                              </p:par>
                              <p:par>
                                <p:cTn id="32" presetID="10" presetClass="entr" presetSubtype="0" fill="hold" nodeType="withEffect">
                                  <p:stCondLst>
                                    <p:cond delay="75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250"/>
                                        <p:tgtEl>
                                          <p:spTgt spid="18"/>
                                        </p:tgtEl>
                                      </p:cBhvr>
                                    </p:animEffect>
                                  </p:childTnLst>
                                </p:cTn>
                              </p:par>
                              <p:par>
                                <p:cTn id="35" presetID="10" presetClass="entr" presetSubtype="0" fill="hold" nodeType="withEffect">
                                  <p:stCondLst>
                                    <p:cond delay="75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250"/>
                                        <p:tgtEl>
                                          <p:spTgt spid="27"/>
                                        </p:tgtEl>
                                      </p:cBhvr>
                                    </p:animEffect>
                                  </p:childTnLst>
                                </p:cTn>
                              </p:par>
                              <p:par>
                                <p:cTn id="38" presetID="10" presetClass="entr" presetSubtype="0" fill="hold" grpId="0" nodeType="withEffect">
                                  <p:stCondLst>
                                    <p:cond delay="75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2" grpId="0"/>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1" descr="C:\Users\LDS\Desktop\KPKT\Logo\kiti LK daliniai\KJP.png"/>
          <p:cNvPicPr>
            <a:picLocks noChangeAspect="1" noChangeArrowheads="1"/>
          </p:cNvPicPr>
          <p:nvPr/>
        </p:nvPicPr>
        <p:blipFill>
          <a:blip r:embed="rId3" cstate="print"/>
          <a:srcRect/>
          <a:stretch>
            <a:fillRect/>
          </a:stretch>
        </p:blipFill>
        <p:spPr bwMode="auto">
          <a:xfrm>
            <a:off x="179512" y="188640"/>
            <a:ext cx="1189403" cy="1296144"/>
          </a:xfrm>
          <a:prstGeom prst="rect">
            <a:avLst/>
          </a:prstGeom>
          <a:noFill/>
        </p:spPr>
      </p:pic>
      <p:sp>
        <p:nvSpPr>
          <p:cNvPr id="19458" name="Rectangle 4"/>
          <p:cNvSpPr>
            <a:spLocks/>
          </p:cNvSpPr>
          <p:nvPr/>
        </p:nvSpPr>
        <p:spPr bwMode="auto">
          <a:xfrm>
            <a:off x="1475656" y="227372"/>
            <a:ext cx="7224788" cy="1256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sz="2800" b="1" dirty="0" smtClean="0">
              <a:solidFill>
                <a:srgbClr val="074804"/>
              </a:solidFill>
              <a:latin typeface="Arial" pitchFamily="34" charset="0"/>
              <a:ea typeface="Arial Unicode MS" pitchFamily="34" charset="-128"/>
              <a:cs typeface="Arial" pitchFamily="34" charset="0"/>
            </a:endParaRPr>
          </a:p>
          <a:p>
            <a:pPr eaLnBrk="1" hangingPunct="1"/>
            <a:r>
              <a:rPr lang="lt-LT" altLang="lt-LT" sz="2400" b="1" dirty="0" smtClean="0">
                <a:solidFill>
                  <a:schemeClr val="tx2">
                    <a:lumMod val="75000"/>
                  </a:schemeClr>
                </a:solidFill>
                <a:latin typeface="Arial" pitchFamily="34" charset="0"/>
                <a:ea typeface="Arial Unicode MS" pitchFamily="34" charset="-128"/>
                <a:cs typeface="Arial" pitchFamily="34" charset="0"/>
              </a:rPr>
              <a:t>KARINĖS </a:t>
            </a:r>
            <a:r>
              <a:rPr lang="lt-LT" altLang="lt-LT" sz="2400" b="1" dirty="0">
                <a:solidFill>
                  <a:schemeClr val="tx2">
                    <a:lumMod val="75000"/>
                  </a:schemeClr>
                </a:solidFill>
                <a:latin typeface="Arial" pitchFamily="34" charset="0"/>
                <a:ea typeface="Arial Unicode MS" pitchFamily="34" charset="-128"/>
                <a:cs typeface="Arial" pitchFamily="34" charset="0"/>
              </a:rPr>
              <a:t>JŪRŲ </a:t>
            </a:r>
            <a:r>
              <a:rPr lang="lt-LT" altLang="lt-LT" sz="2400" b="1" dirty="0" smtClean="0">
                <a:solidFill>
                  <a:schemeClr val="tx2">
                    <a:lumMod val="75000"/>
                  </a:schemeClr>
                </a:solidFill>
                <a:latin typeface="Arial" pitchFamily="34" charset="0"/>
                <a:ea typeface="Arial Unicode MS" pitchFamily="34" charset="-128"/>
                <a:cs typeface="Arial" pitchFamily="34" charset="0"/>
              </a:rPr>
              <a:t>PAJĖGOS</a:t>
            </a:r>
            <a:r>
              <a:rPr lang="en-US" altLang="lt-LT" sz="2400" b="1" dirty="0" smtClean="0">
                <a:solidFill>
                  <a:schemeClr val="tx2">
                    <a:lumMod val="75000"/>
                  </a:schemeClr>
                </a:solidFill>
                <a:latin typeface="Arial" pitchFamily="34" charset="0"/>
                <a:ea typeface="Arial Unicode MS" pitchFamily="34" charset="-128"/>
                <a:cs typeface="Arial" pitchFamily="34" charset="0"/>
              </a:rPr>
              <a:t> (KJP)</a:t>
            </a:r>
          </a:p>
          <a:p>
            <a:pPr eaLnBrk="1" hangingPunct="1"/>
            <a:endParaRPr lang="en-US" b="1" dirty="0" smtClean="0">
              <a:solidFill>
                <a:schemeClr val="tx2">
                  <a:lumMod val="75000"/>
                </a:schemeClr>
              </a:solidFill>
              <a:latin typeface="Arial" pitchFamily="34" charset="0"/>
              <a:cs typeface="Arial" pitchFamily="34" charset="0"/>
            </a:endParaRPr>
          </a:p>
          <a:p>
            <a:pPr eaLnBrk="1" hangingPunct="1"/>
            <a:r>
              <a:rPr lang="lt-LT" sz="2000" b="1" dirty="0" smtClean="0">
                <a:solidFill>
                  <a:schemeClr val="tx2">
                    <a:lumMod val="75000"/>
                  </a:schemeClr>
                </a:solidFill>
                <a:latin typeface="Arial" pitchFamily="34" charset="0"/>
                <a:cs typeface="Arial" pitchFamily="34" charset="0"/>
              </a:rPr>
              <a:t>KJP stebi</a:t>
            </a:r>
            <a:r>
              <a:rPr lang="lt-LT" sz="2000" b="1" dirty="0">
                <a:solidFill>
                  <a:schemeClr val="tx2">
                    <a:lumMod val="75000"/>
                  </a:schemeClr>
                </a:solidFill>
                <a:latin typeface="Arial" pitchFamily="34" charset="0"/>
                <a:cs typeface="Arial" pitchFamily="34" charset="0"/>
              </a:rPr>
              <a:t>, kontroliuoja, saugo, o kilus grėsmei – gina </a:t>
            </a:r>
            <a:r>
              <a:rPr lang="lt-LT" sz="2000" b="1" dirty="0" smtClean="0">
                <a:solidFill>
                  <a:schemeClr val="tx2">
                    <a:lumMod val="75000"/>
                  </a:schemeClr>
                </a:solidFill>
                <a:latin typeface="Arial" pitchFamily="34" charset="0"/>
                <a:cs typeface="Arial" pitchFamily="34" charset="0"/>
              </a:rPr>
              <a:t>LR </a:t>
            </a:r>
            <a:r>
              <a:rPr lang="lt-LT" sz="2000" b="1" dirty="0">
                <a:solidFill>
                  <a:schemeClr val="tx2">
                    <a:lumMod val="75000"/>
                  </a:schemeClr>
                </a:solidFill>
                <a:latin typeface="Arial" pitchFamily="34" charset="0"/>
                <a:cs typeface="Arial" pitchFamily="34" charset="0"/>
              </a:rPr>
              <a:t>teritorinę jūrą, išskirtinę ekonominę zoną ir kontinentinį šelfą</a:t>
            </a:r>
            <a:endParaRPr lang="en-US" sz="2000" b="1" dirty="0" smtClean="0">
              <a:solidFill>
                <a:schemeClr val="tx2">
                  <a:lumMod val="75000"/>
                </a:schemeClr>
              </a:solidFill>
              <a:latin typeface="Arial" pitchFamily="34" charset="0"/>
              <a:cs typeface="Arial" pitchFamily="34" charset="0"/>
            </a:endParaRPr>
          </a:p>
          <a:p>
            <a:pPr eaLnBrk="1" hangingPunct="1"/>
            <a:endParaRPr lang="en-US" b="1" dirty="0" smtClean="0">
              <a:solidFill>
                <a:schemeClr val="tx2">
                  <a:lumMod val="75000"/>
                </a:schemeClr>
              </a:solidFill>
              <a:latin typeface="Arial" pitchFamily="34" charset="0"/>
              <a:cs typeface="Arial" pitchFamily="34" charset="0"/>
            </a:endParaRPr>
          </a:p>
        </p:txBody>
      </p:sp>
      <p:pic>
        <p:nvPicPr>
          <p:cNvPr id="102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613"/>
          <a:stretch/>
        </p:blipFill>
        <p:spPr bwMode="auto">
          <a:xfrm>
            <a:off x="395536" y="2079376"/>
            <a:ext cx="6135663" cy="4778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00775" y="1556793"/>
            <a:ext cx="541983" cy="820717"/>
          </a:xfrm>
          <a:prstGeom prst="rect">
            <a:avLst/>
          </a:prstGeom>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4987" y="2377510"/>
            <a:ext cx="541983" cy="791580"/>
          </a:xfrm>
          <a:prstGeom prst="rect">
            <a:avLst/>
          </a:prstGeom>
        </p:spPr>
      </p:pic>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04987" y="3167390"/>
            <a:ext cx="541983" cy="798712"/>
          </a:xfrm>
          <a:prstGeom prst="rect">
            <a:avLst/>
          </a:prstGeom>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00775" y="3967802"/>
            <a:ext cx="541982" cy="812973"/>
          </a:xfrm>
          <a:prstGeom prst="rect">
            <a:avLst/>
          </a:prstGeom>
        </p:spPr>
      </p:pic>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00775" y="4780775"/>
            <a:ext cx="541982" cy="805649"/>
          </a:xfrm>
          <a:prstGeom prst="rect">
            <a:avLst/>
          </a:prstGeom>
        </p:spPr>
      </p:pic>
      <p:pic>
        <p:nvPicPr>
          <p:cNvPr id="8" name="Picture 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00775" y="5614802"/>
            <a:ext cx="541981" cy="812972"/>
          </a:xfrm>
          <a:prstGeom prst="rect">
            <a:avLst/>
          </a:prstGeom>
        </p:spPr>
      </p:pic>
      <p:pic>
        <p:nvPicPr>
          <p:cNvPr id="12" name="Picture 8" descr="image"/>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99297" y="3520309"/>
            <a:ext cx="434355" cy="566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7281254" y="2511690"/>
            <a:ext cx="1893738" cy="523220"/>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Jūros ir pakrančių stebėjimo </a:t>
            </a:r>
            <a:r>
              <a:rPr lang="lt-LT" sz="1400" dirty="0" smtClean="0">
                <a:solidFill>
                  <a:prstClr val="black"/>
                </a:solidFill>
                <a:latin typeface="Arial" pitchFamily="34" charset="0"/>
                <a:cs typeface="Arial" pitchFamily="34" charset="0"/>
              </a:rPr>
              <a:t>tarnyba</a:t>
            </a:r>
            <a:endParaRPr lang="lt-LT" sz="1400" dirty="0">
              <a:solidFill>
                <a:prstClr val="black"/>
              </a:solidFill>
              <a:latin typeface="Arial" pitchFamily="34" charset="0"/>
              <a:cs typeface="Arial" pitchFamily="34" charset="0"/>
            </a:endParaRPr>
          </a:p>
        </p:txBody>
      </p:sp>
      <p:sp>
        <p:nvSpPr>
          <p:cNvPr id="10" name="Rectangle 9"/>
          <p:cNvSpPr/>
          <p:nvPr/>
        </p:nvSpPr>
        <p:spPr>
          <a:xfrm>
            <a:off x="7236804" y="5785608"/>
            <a:ext cx="1799692" cy="738664"/>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Jūrų gelbėjimo koordinavimo </a:t>
            </a:r>
            <a:r>
              <a:rPr lang="lt-LT" sz="1400" dirty="0" smtClean="0">
                <a:solidFill>
                  <a:prstClr val="black"/>
                </a:solidFill>
                <a:latin typeface="Arial" pitchFamily="34" charset="0"/>
                <a:cs typeface="Arial" pitchFamily="34" charset="0"/>
              </a:rPr>
              <a:t>centras</a:t>
            </a:r>
            <a:endParaRPr lang="lt-LT" sz="1400" dirty="0">
              <a:solidFill>
                <a:prstClr val="black"/>
              </a:solidFill>
              <a:latin typeface="Arial" pitchFamily="34" charset="0"/>
              <a:cs typeface="Arial" pitchFamily="34" charset="0"/>
            </a:endParaRPr>
          </a:p>
        </p:txBody>
      </p:sp>
      <p:sp>
        <p:nvSpPr>
          <p:cNvPr id="11" name="Rectangle 10"/>
          <p:cNvSpPr/>
          <p:nvPr/>
        </p:nvSpPr>
        <p:spPr>
          <a:xfrm>
            <a:off x="7281254" y="5141225"/>
            <a:ext cx="1497526" cy="307777"/>
          </a:xfrm>
          <a:prstGeom prst="rect">
            <a:avLst/>
          </a:prstGeom>
        </p:spPr>
        <p:txBody>
          <a:bodyPr wrap="none">
            <a:spAutoFit/>
          </a:bodyPr>
          <a:lstStyle/>
          <a:p>
            <a:pPr lvl="0"/>
            <a:r>
              <a:rPr lang="lt-LT" sz="1400" dirty="0">
                <a:solidFill>
                  <a:prstClr val="black"/>
                </a:solidFill>
                <a:latin typeface="Arial" pitchFamily="34" charset="0"/>
                <a:cs typeface="Arial" pitchFamily="34" charset="0"/>
              </a:rPr>
              <a:t>Mokymo </a:t>
            </a:r>
            <a:r>
              <a:rPr lang="lt-LT" sz="1400" dirty="0" smtClean="0">
                <a:solidFill>
                  <a:prstClr val="black"/>
                </a:solidFill>
                <a:latin typeface="Arial" pitchFamily="34" charset="0"/>
                <a:cs typeface="Arial" pitchFamily="34" charset="0"/>
              </a:rPr>
              <a:t>centras</a:t>
            </a:r>
            <a:endParaRPr lang="lt-LT" sz="1400" dirty="0">
              <a:solidFill>
                <a:prstClr val="black"/>
              </a:solidFill>
              <a:latin typeface="Arial" pitchFamily="34" charset="0"/>
              <a:cs typeface="Arial" pitchFamily="34" charset="0"/>
            </a:endParaRPr>
          </a:p>
        </p:txBody>
      </p:sp>
      <p:sp>
        <p:nvSpPr>
          <p:cNvPr id="13" name="Rectangle 12"/>
          <p:cNvSpPr/>
          <p:nvPr/>
        </p:nvSpPr>
        <p:spPr>
          <a:xfrm>
            <a:off x="7281254" y="4112678"/>
            <a:ext cx="1755242" cy="523220"/>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Povandeninių veiksmų </a:t>
            </a:r>
            <a:r>
              <a:rPr lang="lt-LT" sz="1400" dirty="0" smtClean="0">
                <a:solidFill>
                  <a:prstClr val="black"/>
                </a:solidFill>
                <a:latin typeface="Arial" pitchFamily="34" charset="0"/>
                <a:cs typeface="Arial" pitchFamily="34" charset="0"/>
              </a:rPr>
              <a:t>komanda</a:t>
            </a:r>
            <a:endParaRPr lang="en-US" sz="1400" dirty="0">
              <a:solidFill>
                <a:prstClr val="black"/>
              </a:solidFill>
              <a:latin typeface="Arial" pitchFamily="34" charset="0"/>
              <a:cs typeface="Arial" pitchFamily="34" charset="0"/>
            </a:endParaRPr>
          </a:p>
        </p:txBody>
      </p:sp>
      <p:sp>
        <p:nvSpPr>
          <p:cNvPr id="14" name="Rectangle 13"/>
          <p:cNvSpPr/>
          <p:nvPr/>
        </p:nvSpPr>
        <p:spPr>
          <a:xfrm>
            <a:off x="7281254" y="3412857"/>
            <a:ext cx="1627369" cy="307777"/>
          </a:xfrm>
          <a:prstGeom prst="rect">
            <a:avLst/>
          </a:prstGeom>
        </p:spPr>
        <p:txBody>
          <a:bodyPr wrap="none">
            <a:spAutoFit/>
          </a:bodyPr>
          <a:lstStyle/>
          <a:p>
            <a:pPr lvl="0"/>
            <a:r>
              <a:rPr lang="lt-LT" sz="1400" dirty="0">
                <a:solidFill>
                  <a:prstClr val="black"/>
                </a:solidFill>
                <a:latin typeface="Arial" pitchFamily="34" charset="0"/>
                <a:cs typeface="Arial" pitchFamily="34" charset="0"/>
              </a:rPr>
              <a:t>Logistikos </a:t>
            </a:r>
            <a:r>
              <a:rPr lang="lt-LT" sz="1400" dirty="0" smtClean="0">
                <a:solidFill>
                  <a:prstClr val="black"/>
                </a:solidFill>
                <a:latin typeface="Arial" pitchFamily="34" charset="0"/>
                <a:cs typeface="Arial" pitchFamily="34" charset="0"/>
              </a:rPr>
              <a:t>tarnyba</a:t>
            </a:r>
            <a:endParaRPr lang="lt-LT" sz="1400" dirty="0">
              <a:solidFill>
                <a:prstClr val="black"/>
              </a:solidFill>
              <a:latin typeface="Arial" pitchFamily="34" charset="0"/>
              <a:cs typeface="Arial" pitchFamily="34" charset="0"/>
            </a:endParaRPr>
          </a:p>
        </p:txBody>
      </p:sp>
      <p:sp>
        <p:nvSpPr>
          <p:cNvPr id="15" name="Rectangle 14"/>
          <p:cNvSpPr/>
          <p:nvPr/>
        </p:nvSpPr>
        <p:spPr>
          <a:xfrm>
            <a:off x="7281254" y="1876072"/>
            <a:ext cx="1449436" cy="307777"/>
          </a:xfrm>
          <a:prstGeom prst="rect">
            <a:avLst/>
          </a:prstGeom>
        </p:spPr>
        <p:txBody>
          <a:bodyPr wrap="none">
            <a:spAutoFit/>
          </a:bodyPr>
          <a:lstStyle/>
          <a:p>
            <a:pPr lvl="0"/>
            <a:r>
              <a:rPr lang="lt-LT" sz="1400" dirty="0">
                <a:solidFill>
                  <a:prstClr val="black"/>
                </a:solidFill>
                <a:latin typeface="Arial" pitchFamily="34" charset="0"/>
                <a:cs typeface="Arial" pitchFamily="34" charset="0"/>
              </a:rPr>
              <a:t>Karo laivų </a:t>
            </a:r>
            <a:r>
              <a:rPr lang="lt-LT" sz="1400" dirty="0" smtClean="0">
                <a:solidFill>
                  <a:prstClr val="black"/>
                </a:solidFill>
                <a:latin typeface="Arial" pitchFamily="34" charset="0"/>
                <a:cs typeface="Arial" pitchFamily="34" charset="0"/>
              </a:rPr>
              <a:t>flotilė</a:t>
            </a:r>
            <a:endParaRPr lang="en-US" sz="14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27519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
                                        <p:tgtEl>
                                          <p:spTgt spid="15"/>
                                        </p:tgtEl>
                                      </p:cBhvr>
                                    </p:animEffect>
                                  </p:childTnLst>
                                </p:cTn>
                              </p:par>
                            </p:childTnLst>
                          </p:cTn>
                        </p:par>
                        <p:par>
                          <p:cTn id="11" fill="hold">
                            <p:stCondLst>
                              <p:cond delay="25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5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50"/>
                                        <p:tgtEl>
                                          <p:spTgt spid="9"/>
                                        </p:tgtEl>
                                      </p:cBhvr>
                                    </p:animEffect>
                                  </p:childTnLst>
                                </p:cTn>
                              </p:par>
                              <p:par>
                                <p:cTn id="18" presetID="10" presetClass="entr" presetSubtype="0" fill="hold" nodeType="withEffect">
                                  <p:stCondLst>
                                    <p:cond delay="25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300"/>
                                        <p:tgtEl>
                                          <p:spTgt spid="5"/>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300"/>
                                        <p:tgtEl>
                                          <p:spTgt spid="14"/>
                                        </p:tgtEl>
                                      </p:cBhvr>
                                    </p:animEffect>
                                  </p:childTnLst>
                                </p:cTn>
                              </p:par>
                              <p:par>
                                <p:cTn id="24" presetID="10" presetClass="entr" presetSubtype="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50"/>
                                        <p:tgtEl>
                                          <p:spTgt spid="6"/>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50"/>
                                        <p:tgtEl>
                                          <p:spTgt spid="13"/>
                                        </p:tgtEl>
                                      </p:cBhvr>
                                    </p:animEffect>
                                  </p:childTnLst>
                                </p:cTn>
                              </p:par>
                              <p:par>
                                <p:cTn id="30" presetID="10" presetClass="entr" presetSubtype="0" fill="hold" nodeType="withEffect">
                                  <p:stCondLst>
                                    <p:cond delay="7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300"/>
                                        <p:tgtEl>
                                          <p:spTgt spid="7"/>
                                        </p:tgtEl>
                                      </p:cBhvr>
                                    </p:animEffect>
                                  </p:childTnLst>
                                </p:cTn>
                              </p:par>
                              <p:par>
                                <p:cTn id="33" presetID="10" presetClass="entr" presetSubtype="0" fill="hold" grpId="0" nodeType="withEffect">
                                  <p:stCondLst>
                                    <p:cond delay="75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50"/>
                                        <p:tgtEl>
                                          <p:spTgt spid="11"/>
                                        </p:tgtEl>
                                      </p:cBhvr>
                                    </p:animEffect>
                                  </p:childTnLst>
                                </p:cTn>
                              </p:par>
                              <p:par>
                                <p:cTn id="36" presetID="10" presetClass="entr" presetSubtype="0" fill="hold" nodeType="withEffect">
                                  <p:stCondLst>
                                    <p:cond delay="10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250"/>
                                        <p:tgtEl>
                                          <p:spTgt spid="8"/>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9" name="Rectangle 4"/>
          <p:cNvSpPr>
            <a:spLocks noChangeArrowheads="1"/>
          </p:cNvSpPr>
          <p:nvPr/>
        </p:nvSpPr>
        <p:spPr bwMode="auto">
          <a:xfrm>
            <a:off x="3492500" y="260350"/>
            <a:ext cx="1944688"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lt-LT" altLang="lt-LT" b="1">
              <a:solidFill>
                <a:srgbClr val="008000"/>
              </a:solidFill>
            </a:endParaRPr>
          </a:p>
          <a:p>
            <a:pPr eaLnBrk="1" hangingPunct="1"/>
            <a:endParaRPr lang="lt-LT" altLang="lt-LT" sz="2800" b="1">
              <a:solidFill>
                <a:srgbClr val="008000"/>
              </a:solidFill>
              <a:latin typeface="Times New Roman" pitchFamily="18" charset="0"/>
            </a:endParaRPr>
          </a:p>
        </p:txBody>
      </p:sp>
      <p:pic>
        <p:nvPicPr>
          <p:cNvPr id="5122" name="Picture 2" descr="C:\Users\liudvikas.jaskunas\Desktop\Reikalai\LK pristatymai\2016-08 pakeitimai\blank slides\SO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1" y="36"/>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524328" y="2420888"/>
            <a:ext cx="873957" cy="1446550"/>
          </a:xfrm>
          <a:prstGeom prst="rect">
            <a:avLst/>
          </a:prstGeom>
        </p:spPr>
        <p:txBody>
          <a:bodyPr wrap="none">
            <a:spAutoFit/>
          </a:bodyPr>
          <a:lstStyle/>
          <a:p>
            <a:r>
              <a:rPr lang="en-GB" sz="8800" b="1" i="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t>
            </a:r>
            <a:endParaRPr lang="lt-LT" sz="8800" b="1" i="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2766604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liudvikas.jaskunas\Desktop\Reikalai\LK pristatymai\2016-08 pakeitimai\blank slides\S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216" y="200302"/>
            <a:ext cx="1178701" cy="1284482"/>
          </a:xfrm>
          <a:prstGeom prst="rect">
            <a:avLst/>
          </a:prstGeom>
          <a:noFill/>
          <a:extLst>
            <a:ext uri="{909E8E84-426E-40DD-AFC4-6F175D3DCCD1}">
              <a14:hiddenFill xmlns:a14="http://schemas.microsoft.com/office/drawing/2010/main">
                <a:solidFill>
                  <a:srgbClr val="FFFFFF"/>
                </a:solidFill>
              </a14:hiddenFill>
            </a:ext>
          </a:extLst>
        </p:spPr>
      </p:pic>
      <p:sp>
        <p:nvSpPr>
          <p:cNvPr id="22530" name="Rectangle 4"/>
          <p:cNvSpPr>
            <a:spLocks/>
          </p:cNvSpPr>
          <p:nvPr/>
        </p:nvSpPr>
        <p:spPr bwMode="auto">
          <a:xfrm>
            <a:off x="1504903" y="260350"/>
            <a:ext cx="7459585" cy="1440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lt-LT" altLang="lt-LT" sz="2800" b="1" dirty="0" smtClean="0">
              <a:solidFill>
                <a:srgbClr val="074804"/>
              </a:solidFill>
              <a:latin typeface="Arial" panose="020B0604020202020204" pitchFamily="34" charset="0"/>
              <a:ea typeface="Arial Unicode MS" pitchFamily="34" charset="-128"/>
              <a:cs typeface="Arial" panose="020B0604020202020204" pitchFamily="34" charset="0"/>
            </a:endParaRPr>
          </a:p>
          <a:p>
            <a:pPr eaLnBrk="1" hangingPunct="1"/>
            <a:r>
              <a:rPr lang="lt-LT" altLang="lt-LT" sz="2400" b="1" dirty="0" smtClean="0">
                <a:solidFill>
                  <a:srgbClr val="37441C"/>
                </a:solidFill>
                <a:latin typeface="Arial" panose="020B0604020202020204" pitchFamily="34" charset="0"/>
                <a:ea typeface="Arial Unicode MS" pitchFamily="34" charset="-128"/>
                <a:cs typeface="Arial" panose="020B0604020202020204" pitchFamily="34" charset="0"/>
              </a:rPr>
              <a:t>SPECIALIŲJŲ OPERACIJŲ PAJĖGOS</a:t>
            </a:r>
            <a:r>
              <a:rPr lang="en-US" altLang="lt-LT" sz="2400" b="1" dirty="0" smtClean="0">
                <a:solidFill>
                  <a:srgbClr val="37441C"/>
                </a:solidFill>
                <a:latin typeface="Arial" panose="020B0604020202020204" pitchFamily="34" charset="0"/>
                <a:ea typeface="Arial Unicode MS" pitchFamily="34" charset="-128"/>
                <a:cs typeface="Arial" panose="020B0604020202020204" pitchFamily="34" charset="0"/>
              </a:rPr>
              <a:t> (SOP)</a:t>
            </a:r>
            <a:endParaRPr lang="lt-LT" altLang="lt-LT" sz="2400" b="1" dirty="0" smtClean="0">
              <a:solidFill>
                <a:srgbClr val="37441C"/>
              </a:solidFill>
              <a:latin typeface="Arial" panose="020B0604020202020204" pitchFamily="34" charset="0"/>
              <a:ea typeface="Arial Unicode MS" pitchFamily="34" charset="-128"/>
              <a:cs typeface="Arial" panose="020B0604020202020204" pitchFamily="34" charset="0"/>
            </a:endParaRPr>
          </a:p>
          <a:p>
            <a:pPr eaLnBrk="1" hangingPunct="1"/>
            <a:endParaRPr lang="lt-LT" altLang="lt-LT" sz="1600" b="1" dirty="0">
              <a:solidFill>
                <a:srgbClr val="37441C"/>
              </a:solidFill>
              <a:latin typeface="Arial" panose="020B0604020202020204" pitchFamily="34" charset="0"/>
              <a:cs typeface="Arial" panose="020B0604020202020204" pitchFamily="34" charset="0"/>
            </a:endParaRPr>
          </a:p>
          <a:p>
            <a:pPr eaLnBrk="1" hangingPunct="1"/>
            <a:r>
              <a:rPr lang="lt-LT" altLang="lt-LT" sz="1600" b="1" dirty="0" smtClean="0">
                <a:solidFill>
                  <a:srgbClr val="37441C"/>
                </a:solidFill>
                <a:latin typeface="Arial" panose="020B0604020202020204" pitchFamily="34" charset="0"/>
                <a:cs typeface="Arial" panose="020B0604020202020204" pitchFamily="34" charset="0"/>
              </a:rPr>
              <a:t>SOP rengiasi </a:t>
            </a:r>
            <a:r>
              <a:rPr lang="lt-LT" altLang="lt-LT" sz="1600" b="1" dirty="0">
                <a:solidFill>
                  <a:srgbClr val="37441C"/>
                </a:solidFill>
                <a:latin typeface="Arial" panose="020B0604020202020204" pitchFamily="34" charset="0"/>
                <a:cs typeface="Arial" panose="020B0604020202020204" pitchFamily="34" charset="0"/>
              </a:rPr>
              <a:t>vykdyti aukštos rizikos ir aukštos pridėtinės vertės operacijas, kuriomis siekiama strateginių ir operacinių rezultatų politinėje, karinėje, ekonominėje ir informacinėje plotmėje.</a:t>
            </a:r>
            <a:endParaRPr lang="en-US" altLang="lt-LT" sz="1600" b="1" dirty="0">
              <a:solidFill>
                <a:srgbClr val="37441C"/>
              </a:solidFill>
              <a:latin typeface="Arial" panose="020B0604020202020204" pitchFamily="34" charset="0"/>
              <a:cs typeface="Arial" panose="020B0604020202020204" pitchFamily="34" charset="0"/>
            </a:endParaRPr>
          </a:p>
          <a:p>
            <a:pPr eaLnBrk="1" hangingPunct="1"/>
            <a:endParaRPr lang="lt-LT" altLang="lt-LT" sz="2800" b="1" dirty="0">
              <a:solidFill>
                <a:srgbClr val="074804"/>
              </a:solidFill>
              <a:latin typeface="Arial" panose="020B0604020202020204" pitchFamily="34" charset="0"/>
              <a:ea typeface="Arial Unicode MS" pitchFamily="34" charset="-128"/>
              <a:cs typeface="Arial" panose="020B0604020202020204" pitchFamily="34" charset="0"/>
            </a:endParaRPr>
          </a:p>
        </p:txBody>
      </p:sp>
      <p:sp>
        <p:nvSpPr>
          <p:cNvPr id="22531" name="Rectangle 3"/>
          <p:cNvSpPr>
            <a:spLocks noChangeArrowheads="1"/>
          </p:cNvSpPr>
          <p:nvPr/>
        </p:nvSpPr>
        <p:spPr bwMode="auto">
          <a:xfrm>
            <a:off x="7127776" y="2304754"/>
            <a:ext cx="2016224"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Arial" charset="0"/>
              </a:defRPr>
            </a:lvl1pPr>
            <a:lvl2pPr marL="742950" indent="-285750" defTabSz="457200" eaLnBrk="0" hangingPunct="0">
              <a:defRPr>
                <a:solidFill>
                  <a:schemeClr val="tx1"/>
                </a:solidFill>
                <a:latin typeface="Arial" charset="0"/>
              </a:defRPr>
            </a:lvl2pPr>
            <a:lvl3pPr marL="1143000" indent="-228600" defTabSz="457200" eaLnBrk="0" hangingPunct="0">
              <a:defRPr>
                <a:solidFill>
                  <a:schemeClr val="tx1"/>
                </a:solidFill>
                <a:latin typeface="Arial" charset="0"/>
              </a:defRPr>
            </a:lvl3pPr>
            <a:lvl4pPr marL="1600200" indent="-228600" defTabSz="457200" eaLnBrk="0" hangingPunct="0">
              <a:defRPr>
                <a:solidFill>
                  <a:schemeClr val="tx1"/>
                </a:solidFill>
                <a:latin typeface="Arial" charset="0"/>
              </a:defRPr>
            </a:lvl4pPr>
            <a:lvl5pPr marL="2057400" indent="-228600" defTabSz="4572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eaLnBrk="1" hangingPunct="1"/>
            <a:r>
              <a:rPr lang="lt-LT" altLang="lt-LT" sz="1400" dirty="0" smtClean="0">
                <a:solidFill>
                  <a:prstClr val="black"/>
                </a:solidFill>
                <a:latin typeface="Arial" panose="020B0604020202020204" pitchFamily="34" charset="0"/>
                <a:cs typeface="Arial" panose="020B0604020202020204" pitchFamily="34" charset="0"/>
              </a:rPr>
              <a:t>Kovinių </a:t>
            </a:r>
            <a:r>
              <a:rPr lang="lt-LT" altLang="lt-LT" sz="1400" dirty="0">
                <a:solidFill>
                  <a:prstClr val="black"/>
                </a:solidFill>
                <a:latin typeface="Arial" panose="020B0604020202020204" pitchFamily="34" charset="0"/>
                <a:cs typeface="Arial" panose="020B0604020202020204" pitchFamily="34" charset="0"/>
              </a:rPr>
              <a:t>narų </a:t>
            </a:r>
            <a:r>
              <a:rPr lang="lt-LT" altLang="lt-LT" sz="1400" dirty="0" smtClean="0">
                <a:solidFill>
                  <a:prstClr val="black"/>
                </a:solidFill>
                <a:latin typeface="Arial" panose="020B0604020202020204" pitchFamily="34" charset="0"/>
                <a:cs typeface="Arial" panose="020B0604020202020204" pitchFamily="34" charset="0"/>
              </a:rPr>
              <a:t>tarnyba</a:t>
            </a:r>
            <a:endParaRPr lang="lt-LT" altLang="lt-LT" sz="1400" dirty="0">
              <a:solidFill>
                <a:prstClr val="black"/>
              </a:solidFill>
              <a:latin typeface="Arial" panose="020B0604020202020204" pitchFamily="34" charset="0"/>
              <a:cs typeface="Arial" panose="020B0604020202020204" pitchFamily="34" charset="0"/>
            </a:endParaRPr>
          </a:p>
          <a:p>
            <a:pPr eaLnBrk="1" hangingPunct="1"/>
            <a:endParaRPr lang="lt-LT" altLang="lt-LT" sz="1400" b="1" dirty="0" smtClean="0">
              <a:solidFill>
                <a:prstClr val="black"/>
              </a:solidFill>
              <a:latin typeface="Arial" panose="020B0604020202020204" pitchFamily="34" charset="0"/>
              <a:cs typeface="Arial" panose="020B0604020202020204" pitchFamily="34" charset="0"/>
            </a:endParaRPr>
          </a:p>
          <a:p>
            <a:pPr eaLnBrk="1" hangingPunct="1"/>
            <a:endParaRPr lang="en-US" altLang="lt-LT" sz="1400" b="1" dirty="0" smtClean="0">
              <a:solidFill>
                <a:prstClr val="black"/>
              </a:solidFill>
              <a:latin typeface="Arial" panose="020B0604020202020204" pitchFamily="34" charset="0"/>
              <a:cs typeface="Arial" panose="020B0604020202020204" pitchFamily="34" charset="0"/>
            </a:endParaRPr>
          </a:p>
          <a:p>
            <a:pPr eaLnBrk="1" hangingPunct="1"/>
            <a:endParaRPr lang="en-US" altLang="lt-LT" sz="1400" dirty="0" smtClean="0">
              <a:solidFill>
                <a:prstClr val="black"/>
              </a:solidFill>
              <a:latin typeface="Arial" panose="020B0604020202020204" pitchFamily="34" charset="0"/>
              <a:cs typeface="Arial" panose="020B0604020202020204" pitchFamily="34" charset="0"/>
            </a:endParaRPr>
          </a:p>
          <a:p>
            <a:pPr eaLnBrk="1" hangingPunct="1"/>
            <a:r>
              <a:rPr lang="en-US" altLang="lt-LT" sz="1400" dirty="0" err="1" smtClean="0">
                <a:solidFill>
                  <a:prstClr val="black"/>
                </a:solidFill>
                <a:latin typeface="Arial" panose="020B0604020202020204" pitchFamily="34" charset="0"/>
                <a:cs typeface="Arial" panose="020B0604020202020204" pitchFamily="34" charset="0"/>
              </a:rPr>
              <a:t>Vytauto</a:t>
            </a:r>
            <a:r>
              <a:rPr lang="en-US" altLang="lt-LT" sz="1400" dirty="0" smtClean="0">
                <a:solidFill>
                  <a:prstClr val="black"/>
                </a:solidFill>
                <a:latin typeface="Arial" panose="020B0604020202020204" pitchFamily="34" charset="0"/>
                <a:cs typeface="Arial" panose="020B0604020202020204" pitchFamily="34" charset="0"/>
              </a:rPr>
              <a:t> </a:t>
            </a:r>
            <a:r>
              <a:rPr lang="en-US" altLang="lt-LT" sz="1400" dirty="0">
                <a:solidFill>
                  <a:prstClr val="black"/>
                </a:solidFill>
                <a:latin typeface="Arial" panose="020B0604020202020204" pitchFamily="34" charset="0"/>
                <a:cs typeface="Arial" panose="020B0604020202020204" pitchFamily="34" charset="0"/>
              </a:rPr>
              <a:t>Did</a:t>
            </a:r>
            <a:r>
              <a:rPr lang="lt-LT" altLang="lt-LT" sz="1400" dirty="0">
                <a:solidFill>
                  <a:prstClr val="black"/>
                </a:solidFill>
                <a:latin typeface="Arial" panose="020B0604020202020204" pitchFamily="34" charset="0"/>
                <a:cs typeface="Arial" panose="020B0604020202020204" pitchFamily="34" charset="0"/>
              </a:rPr>
              <a:t>žiojo jėgerių </a:t>
            </a:r>
            <a:r>
              <a:rPr lang="lt-LT" altLang="lt-LT" sz="1400" dirty="0" smtClean="0">
                <a:solidFill>
                  <a:prstClr val="black"/>
                </a:solidFill>
                <a:latin typeface="Arial" panose="020B0604020202020204" pitchFamily="34" charset="0"/>
                <a:cs typeface="Arial" panose="020B0604020202020204" pitchFamily="34" charset="0"/>
              </a:rPr>
              <a:t>batalionas</a:t>
            </a:r>
            <a:endParaRPr lang="en-US" altLang="lt-LT" sz="1400" dirty="0">
              <a:solidFill>
                <a:prstClr val="black"/>
              </a:solidFill>
              <a:latin typeface="Arial" panose="020B0604020202020204" pitchFamily="34" charset="0"/>
              <a:cs typeface="Arial" panose="020B0604020202020204" pitchFamily="34" charset="0"/>
            </a:endParaRPr>
          </a:p>
          <a:p>
            <a:pPr eaLnBrk="1" hangingPunct="1"/>
            <a:endParaRPr lang="lt-LT" altLang="lt-LT" sz="1400" dirty="0" smtClean="0">
              <a:solidFill>
                <a:prstClr val="black"/>
              </a:solidFill>
              <a:latin typeface="Arial" panose="020B0604020202020204" pitchFamily="34" charset="0"/>
              <a:cs typeface="Arial" panose="020B0604020202020204" pitchFamily="34" charset="0"/>
            </a:endParaRPr>
          </a:p>
          <a:p>
            <a:pPr eaLnBrk="1" hangingPunct="1"/>
            <a:endParaRPr lang="lt-LT" altLang="lt-LT" sz="1400" dirty="0" smtClean="0">
              <a:solidFill>
                <a:prstClr val="black"/>
              </a:solidFill>
              <a:latin typeface="Arial" panose="020B0604020202020204" pitchFamily="34" charset="0"/>
              <a:cs typeface="Arial" panose="020B0604020202020204" pitchFamily="34" charset="0"/>
            </a:endParaRPr>
          </a:p>
          <a:p>
            <a:pPr eaLnBrk="1" hangingPunct="1"/>
            <a:r>
              <a:rPr lang="lt-LT" altLang="lt-LT" sz="1400" dirty="0" smtClean="0">
                <a:solidFill>
                  <a:prstClr val="black"/>
                </a:solidFill>
                <a:latin typeface="Arial" panose="020B0604020202020204" pitchFamily="34" charset="0"/>
                <a:cs typeface="Arial" panose="020B0604020202020204" pitchFamily="34" charset="0"/>
              </a:rPr>
              <a:t>Ypatingos </a:t>
            </a:r>
            <a:r>
              <a:rPr lang="lt-LT" altLang="lt-LT" sz="1400" dirty="0">
                <a:solidFill>
                  <a:prstClr val="black"/>
                </a:solidFill>
                <a:latin typeface="Arial" panose="020B0604020202020204" pitchFamily="34" charset="0"/>
                <a:cs typeface="Arial" panose="020B0604020202020204" pitchFamily="34" charset="0"/>
              </a:rPr>
              <a:t>paskirties </a:t>
            </a:r>
            <a:r>
              <a:rPr lang="lt-LT" altLang="lt-LT" sz="1400" dirty="0" smtClean="0">
                <a:solidFill>
                  <a:prstClr val="black"/>
                </a:solidFill>
                <a:latin typeface="Arial" panose="020B0604020202020204" pitchFamily="34" charset="0"/>
                <a:cs typeface="Arial" panose="020B0604020202020204" pitchFamily="34" charset="0"/>
              </a:rPr>
              <a:t>tarnyba </a:t>
            </a:r>
            <a:endParaRPr lang="en-US" altLang="lt-LT" sz="1400" dirty="0" smtClean="0">
              <a:solidFill>
                <a:prstClr val="black"/>
              </a:solidFill>
              <a:latin typeface="Arial" panose="020B0604020202020204" pitchFamily="34" charset="0"/>
              <a:cs typeface="Arial" panose="020B0604020202020204" pitchFamily="34" charset="0"/>
            </a:endParaRPr>
          </a:p>
          <a:p>
            <a:pPr eaLnBrk="1" hangingPunct="1"/>
            <a:endParaRPr lang="en-US" altLang="lt-LT" sz="1400" dirty="0" smtClean="0">
              <a:solidFill>
                <a:prstClr val="black"/>
              </a:solidFill>
              <a:latin typeface="Arial" panose="020B0604020202020204" pitchFamily="34" charset="0"/>
              <a:cs typeface="Arial" panose="020B0604020202020204" pitchFamily="34" charset="0"/>
            </a:endParaRPr>
          </a:p>
          <a:p>
            <a:pPr eaLnBrk="1" hangingPunct="1"/>
            <a:endParaRPr lang="lt-LT" altLang="lt-LT" sz="1400" dirty="0">
              <a:solidFill>
                <a:prstClr val="black"/>
              </a:solidFill>
              <a:latin typeface="Arial" panose="020B0604020202020204" pitchFamily="34" charset="0"/>
              <a:cs typeface="Arial" panose="020B0604020202020204" pitchFamily="34" charset="0"/>
            </a:endParaRPr>
          </a:p>
          <a:p>
            <a:pPr eaLnBrk="1" hangingPunct="1"/>
            <a:r>
              <a:rPr lang="lt-LT" altLang="lt-LT" sz="1400" dirty="0" smtClean="0">
                <a:solidFill>
                  <a:prstClr val="black"/>
                </a:solidFill>
                <a:latin typeface="Arial" panose="020B0604020202020204" pitchFamily="34" charset="0"/>
                <a:cs typeface="Arial" panose="020B0604020202020204" pitchFamily="34" charset="0"/>
              </a:rPr>
              <a:t>Specialiųjų </a:t>
            </a:r>
            <a:r>
              <a:rPr lang="lt-LT" altLang="lt-LT" sz="1400" dirty="0">
                <a:solidFill>
                  <a:prstClr val="black"/>
                </a:solidFill>
                <a:latin typeface="Arial" panose="020B0604020202020204" pitchFamily="34" charset="0"/>
                <a:cs typeface="Arial" panose="020B0604020202020204" pitchFamily="34" charset="0"/>
              </a:rPr>
              <a:t>operacijų </a:t>
            </a:r>
            <a:r>
              <a:rPr lang="lt-LT" altLang="lt-LT" sz="1400" dirty="0" smtClean="0">
                <a:solidFill>
                  <a:prstClr val="black"/>
                </a:solidFill>
                <a:latin typeface="Arial" panose="020B0604020202020204" pitchFamily="34" charset="0"/>
                <a:cs typeface="Arial" panose="020B0604020202020204" pitchFamily="34" charset="0"/>
              </a:rPr>
              <a:t>grandis</a:t>
            </a:r>
          </a:p>
          <a:p>
            <a:pPr eaLnBrk="1" hangingPunct="1"/>
            <a:endParaRPr lang="lt-LT" altLang="lt-LT" sz="1400" dirty="0" smtClean="0">
              <a:solidFill>
                <a:prstClr val="black"/>
              </a:solidFill>
              <a:latin typeface="Arial" panose="020B0604020202020204" pitchFamily="34" charset="0"/>
              <a:cs typeface="Arial" panose="020B0604020202020204" pitchFamily="34" charset="0"/>
            </a:endParaRPr>
          </a:p>
          <a:p>
            <a:pPr eaLnBrk="1" hangingPunct="1"/>
            <a:endParaRPr lang="ru-RU" altLang="lt-LT" sz="1400" dirty="0">
              <a:solidFill>
                <a:prstClr val="black"/>
              </a:solidFill>
              <a:latin typeface="Arial" panose="020B0604020202020204" pitchFamily="34" charset="0"/>
              <a:cs typeface="Arial" panose="020B0604020202020204" pitchFamily="34" charset="0"/>
            </a:endParaRPr>
          </a:p>
          <a:p>
            <a:pPr eaLnBrk="1" hangingPunct="1"/>
            <a:endParaRPr lang="lt-LT" altLang="lt-LT" sz="2000" dirty="0">
              <a:solidFill>
                <a:prstClr val="black"/>
              </a:solidFill>
              <a:latin typeface="Arial" panose="020B0604020202020204" pitchFamily="34" charset="0"/>
              <a:ea typeface="Arial Unicode MS" pitchFamily="34" charset="-128"/>
              <a:cs typeface="Arial" panose="020B0604020202020204" pitchFamily="34" charset="0"/>
            </a:endParaRPr>
          </a:p>
        </p:txBody>
      </p:sp>
      <p:sp>
        <p:nvSpPr>
          <p:cNvPr id="22534" name="Picture 7" descr="6"/>
          <p:cNvSpPr>
            <a:spLocks noChangeAspect="1" noChangeArrowheads="1"/>
          </p:cNvSpPr>
          <p:nvPr/>
        </p:nvSpPr>
        <p:spPr bwMode="auto">
          <a:xfrm>
            <a:off x="277813" y="3778250"/>
            <a:ext cx="1879600" cy="279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a:solidFill>
                <a:prstClr val="black"/>
              </a:solidFill>
            </a:endParaRPr>
          </a:p>
        </p:txBody>
      </p:sp>
      <p:sp>
        <p:nvSpPr>
          <p:cNvPr id="22537" name="Picture 10" descr="C:\Users\Lenovo\Desktop\1299238613soeii.jpg"/>
          <p:cNvSpPr>
            <a:spLocks noChangeAspect="1" noChangeArrowheads="1"/>
          </p:cNvSpPr>
          <p:nvPr/>
        </p:nvSpPr>
        <p:spPr bwMode="auto">
          <a:xfrm>
            <a:off x="2339975" y="3898900"/>
            <a:ext cx="4078288"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a:solidFill>
                <a:prstClr val="black"/>
              </a:solidFill>
            </a:endParaRP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4562" y="1625600"/>
            <a:ext cx="6426200" cy="500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r="39129"/>
          <a:stretch/>
        </p:blipFill>
        <p:spPr>
          <a:xfrm>
            <a:off x="6351632" y="4005064"/>
            <a:ext cx="637743" cy="785772"/>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01384" y="4873386"/>
            <a:ext cx="565867" cy="773590"/>
          </a:xfrm>
          <a:prstGeom prst="rect">
            <a:avLst/>
          </a:prstGeom>
        </p:spPr>
      </p:pic>
      <p:pic>
        <p:nvPicPr>
          <p:cNvPr id="18" name="Picture 17"/>
          <p:cNvPicPr>
            <a:picLocks noChangeAspect="1"/>
          </p:cNvPicPr>
          <p:nvPr/>
        </p:nvPicPr>
        <p:blipFill rotWithShape="1">
          <a:blip r:embed="rId7" cstate="print">
            <a:extLst>
              <a:ext uri="{28A0092B-C50C-407E-A947-70E740481C1C}">
                <a14:useLocalDpi xmlns:a14="http://schemas.microsoft.com/office/drawing/2010/main" val="0"/>
              </a:ext>
            </a:extLst>
          </a:blip>
          <a:srcRect r="39129"/>
          <a:stretch/>
        </p:blipFill>
        <p:spPr>
          <a:xfrm>
            <a:off x="4841980" y="4693762"/>
            <a:ext cx="392715" cy="483869"/>
          </a:xfrm>
          <a:prstGeom prst="rect">
            <a:avLst/>
          </a:prstGeom>
        </p:spPr>
      </p:pic>
      <p:pic>
        <p:nvPicPr>
          <p:cNvPr id="3074" name="Picture 2" descr="C:\Users\liudvikas.jaskunas\Desktop\Uzduotys\2014-07-24 Pakeitimai LK pristatymui\Kovinių_narų_tarnyba_(KNT).bmp"/>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58981" y="2180518"/>
            <a:ext cx="652684" cy="74442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liudvikas.jaskunas\Desktop\Uzduotys\2014-07-24 Pakeitimai LK pristatymui\Kovinių_narų_tarnyba_(KNT).bmp"/>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0523" y="2924944"/>
            <a:ext cx="427234" cy="48728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liudvikas.jaskunas\Desktop\Uzduotys\2014-07-24 Pakeitimai LK pristatymui\59_big.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flipH="1">
            <a:off x="6324403" y="3014484"/>
            <a:ext cx="719830" cy="85694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liudvikas.jaskunas\Desktop\Uzduotys\2014-07-24 Pakeitimai LK pristatymui\59_big.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flipH="1">
            <a:off x="3579218" y="4542789"/>
            <a:ext cx="416718" cy="496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82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250"/>
                                        <p:tgtEl>
                                          <p:spTgt spid="22531">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fade">
                                      <p:cBhvr>
                                        <p:cTn id="10" dur="250"/>
                                        <p:tgtEl>
                                          <p:spTgt spid="3074"/>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2531">
                                            <p:txEl>
                                              <p:pRg st="4" end="4"/>
                                            </p:txEl>
                                          </p:spTgt>
                                        </p:tgtEl>
                                        <p:attrNameLst>
                                          <p:attrName>style.visibility</p:attrName>
                                        </p:attrNameLst>
                                      </p:cBhvr>
                                      <p:to>
                                        <p:strVal val="visible"/>
                                      </p:to>
                                    </p:set>
                                    <p:animEffect transition="in" filter="fade">
                                      <p:cBhvr>
                                        <p:cTn id="18" dur="250"/>
                                        <p:tgtEl>
                                          <p:spTgt spid="22531">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075"/>
                                        </p:tgtEl>
                                        <p:attrNameLst>
                                          <p:attrName>style.visibility</p:attrName>
                                        </p:attrNameLst>
                                      </p:cBhvr>
                                      <p:to>
                                        <p:strVal val="visible"/>
                                      </p:to>
                                    </p:set>
                                    <p:animEffect transition="in" filter="fade">
                                      <p:cBhvr>
                                        <p:cTn id="21" dur="250"/>
                                        <p:tgtEl>
                                          <p:spTgt spid="3075"/>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25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25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250"/>
                                        <p:tgtEl>
                                          <p:spTgt spid="18"/>
                                        </p:tgtEl>
                                      </p:cBhvr>
                                    </p:animEffect>
                                  </p:childTnLst>
                                </p:cTn>
                              </p:par>
                              <p:par>
                                <p:cTn id="33" presetID="10" presetClass="entr" presetSubtype="0" fill="hold" nodeType="withEffect">
                                  <p:stCondLst>
                                    <p:cond delay="0"/>
                                  </p:stCondLst>
                                  <p:childTnLst>
                                    <p:set>
                                      <p:cBhvr>
                                        <p:cTn id="34" dur="1" fill="hold">
                                          <p:stCondLst>
                                            <p:cond delay="0"/>
                                          </p:stCondLst>
                                        </p:cTn>
                                        <p:tgtEl>
                                          <p:spTgt spid="22531">
                                            <p:txEl>
                                              <p:pRg st="7" end="7"/>
                                            </p:txEl>
                                          </p:spTgt>
                                        </p:tgtEl>
                                        <p:attrNameLst>
                                          <p:attrName>style.visibility</p:attrName>
                                        </p:attrNameLst>
                                      </p:cBhvr>
                                      <p:to>
                                        <p:strVal val="visible"/>
                                      </p:to>
                                    </p:set>
                                    <p:animEffect transition="in" filter="fade">
                                      <p:cBhvr>
                                        <p:cTn id="35" dur="250"/>
                                        <p:tgtEl>
                                          <p:spTgt spid="22531">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2531">
                                            <p:txEl>
                                              <p:pRg st="10" end="10"/>
                                            </p:txEl>
                                          </p:spTgt>
                                        </p:tgtEl>
                                        <p:attrNameLst>
                                          <p:attrName>style.visibility</p:attrName>
                                        </p:attrNameLst>
                                      </p:cBhvr>
                                      <p:to>
                                        <p:strVal val="visible"/>
                                      </p:to>
                                    </p:set>
                                    <p:animEffect transition="in" filter="fade">
                                      <p:cBhvr>
                                        <p:cTn id="40" dur="250"/>
                                        <p:tgtEl>
                                          <p:spTgt spid="22531">
                                            <p:txEl>
                                              <p:pRg st="10" end="10"/>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7488832" cy="634082"/>
          </a:xfrm>
        </p:spPr>
        <p:txBody>
          <a:bodyPr>
            <a:normAutofit/>
          </a:bodyPr>
          <a:lstStyle/>
          <a:p>
            <a:pPr algn="l"/>
            <a:r>
              <a:rPr lang="en-US" sz="2800" b="1" dirty="0" smtClean="0">
                <a:latin typeface="Arial" panose="020B0604020202020204" pitchFamily="34" charset="0"/>
                <a:cs typeface="Arial" panose="020B0604020202020204" pitchFamily="34" charset="0"/>
              </a:rPr>
              <a:t>MOKYMO </a:t>
            </a:r>
            <a:r>
              <a:rPr lang="lt-LT" sz="2800" b="1" dirty="0" smtClean="0">
                <a:latin typeface="Arial" panose="020B0604020202020204" pitchFamily="34" charset="0"/>
                <a:cs typeface="Arial" panose="020B0604020202020204" pitchFamily="34" charset="0"/>
              </a:rPr>
              <a:t>PAJĖGOS </a:t>
            </a:r>
            <a:endParaRPr lang="lt-LT" sz="2800" b="1" dirty="0">
              <a:latin typeface="Arial" panose="020B0604020202020204" pitchFamily="34" charset="0"/>
              <a:cs typeface="Arial" panose="020B0604020202020204" pitchFamily="34" charset="0"/>
            </a:endParaRPr>
          </a:p>
        </p:txBody>
      </p:sp>
      <p:pic>
        <p:nvPicPr>
          <p:cNvPr id="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1678693"/>
            <a:ext cx="6408712" cy="4991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3" descr="MPV tarnybos ženkl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08104" y="1346798"/>
            <a:ext cx="940756" cy="1074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6595559" y="3482424"/>
            <a:ext cx="2537069" cy="738664"/>
          </a:xfrm>
          <a:prstGeom prst="rect">
            <a:avLst/>
          </a:prstGeom>
        </p:spPr>
        <p:txBody>
          <a:bodyPr wrap="square">
            <a:spAutoFit/>
          </a:bodyPr>
          <a:lstStyle/>
          <a:p>
            <a:r>
              <a:rPr lang="lt-LT" sz="1400" dirty="0">
                <a:latin typeface="Arial" panose="020B0604020202020204" pitchFamily="34" charset="0"/>
                <a:cs typeface="Arial" panose="020B0604020202020204" pitchFamily="34" charset="0"/>
              </a:rPr>
              <a:t>Divizijos generolo Stasio </a:t>
            </a:r>
            <a:r>
              <a:rPr lang="lt-LT" sz="1400" dirty="0" err="1">
                <a:latin typeface="Arial" panose="020B0604020202020204" pitchFamily="34" charset="0"/>
                <a:cs typeface="Arial" panose="020B0604020202020204" pitchFamily="34" charset="0"/>
              </a:rPr>
              <a:t>Raštikio</a:t>
            </a:r>
            <a:r>
              <a:rPr lang="lt-LT" sz="1400" dirty="0">
                <a:latin typeface="Arial" panose="020B0604020202020204" pitchFamily="34" charset="0"/>
                <a:cs typeface="Arial" panose="020B0604020202020204" pitchFamily="34" charset="0"/>
              </a:rPr>
              <a:t> Lietuvos kariuomenės mokykla</a:t>
            </a:r>
          </a:p>
        </p:txBody>
      </p:sp>
      <p:sp>
        <p:nvSpPr>
          <p:cNvPr id="7" name="Rectangle 6"/>
          <p:cNvSpPr/>
          <p:nvPr/>
        </p:nvSpPr>
        <p:spPr>
          <a:xfrm>
            <a:off x="6587196" y="2743760"/>
            <a:ext cx="2520280" cy="738664"/>
          </a:xfrm>
          <a:prstGeom prst="rect">
            <a:avLst/>
          </a:prstGeom>
        </p:spPr>
        <p:txBody>
          <a:bodyPr wrap="square">
            <a:spAutoFit/>
          </a:bodyPr>
          <a:lstStyle/>
          <a:p>
            <a:r>
              <a:rPr lang="lt-LT" sz="1400" dirty="0">
                <a:latin typeface="Arial" panose="020B0604020202020204" pitchFamily="34" charset="0"/>
                <a:cs typeface="Arial" panose="020B0604020202020204" pitchFamily="34" charset="0"/>
              </a:rPr>
              <a:t>Didžiojo Lietuvos etmono Jonušo Radvilos mokomasis pulkas</a:t>
            </a:r>
          </a:p>
        </p:txBody>
      </p:sp>
      <p:sp>
        <p:nvSpPr>
          <p:cNvPr id="8" name="Rectangle 7"/>
          <p:cNvSpPr/>
          <p:nvPr/>
        </p:nvSpPr>
        <p:spPr>
          <a:xfrm>
            <a:off x="6595559" y="4293096"/>
            <a:ext cx="2511917" cy="738664"/>
          </a:xfrm>
          <a:prstGeom prst="rect">
            <a:avLst/>
          </a:prstGeom>
        </p:spPr>
        <p:txBody>
          <a:bodyPr wrap="square">
            <a:spAutoFit/>
          </a:bodyPr>
          <a:lstStyle/>
          <a:p>
            <a:r>
              <a:rPr lang="lt-LT" sz="1400" dirty="0">
                <a:latin typeface="Arial" panose="020B0604020202020204" pitchFamily="34" charset="0"/>
                <a:cs typeface="Arial" panose="020B0604020202020204" pitchFamily="34" charset="0"/>
              </a:rPr>
              <a:t>Generolo Adolfo Ramanausko kovinio rengimo centras</a:t>
            </a:r>
          </a:p>
        </p:txBody>
      </p:sp>
      <p:sp>
        <p:nvSpPr>
          <p:cNvPr id="9" name="TextBox 8"/>
          <p:cNvSpPr txBox="1"/>
          <p:nvPr/>
        </p:nvSpPr>
        <p:spPr>
          <a:xfrm>
            <a:off x="6516216" y="1628800"/>
            <a:ext cx="2448273" cy="646331"/>
          </a:xfrm>
          <a:prstGeom prst="rect">
            <a:avLst/>
          </a:prstGeom>
          <a:noFill/>
        </p:spPr>
        <p:txBody>
          <a:bodyPr wrap="square" rtlCol="0">
            <a:spAutoFit/>
          </a:bodyPr>
          <a:lstStyle/>
          <a:p>
            <a:r>
              <a:rPr lang="lt-LT" b="1" dirty="0" smtClean="0">
                <a:latin typeface="Arial" panose="020B0604020202020204" pitchFamily="34" charset="0"/>
                <a:cs typeface="Arial" panose="020B0604020202020204" pitchFamily="34" charset="0"/>
              </a:rPr>
              <a:t>Mokymo ir doktrinų valdyba (MDV)</a:t>
            </a:r>
            <a:endParaRPr lang="lt-LT" b="1" dirty="0">
              <a:latin typeface="Arial" panose="020B0604020202020204" pitchFamily="34" charset="0"/>
              <a:cs typeface="Arial" panose="020B0604020202020204" pitchFamily="34" charset="0"/>
            </a:endParaRPr>
          </a:p>
        </p:txBody>
      </p:sp>
      <p:sp>
        <p:nvSpPr>
          <p:cNvPr id="10" name="TextBox 9"/>
          <p:cNvSpPr txBox="1"/>
          <p:nvPr/>
        </p:nvSpPr>
        <p:spPr>
          <a:xfrm>
            <a:off x="6516216" y="5149210"/>
            <a:ext cx="2508329" cy="1200329"/>
          </a:xfrm>
          <a:prstGeom prst="rect">
            <a:avLst/>
          </a:prstGeom>
          <a:noFill/>
        </p:spPr>
        <p:txBody>
          <a:bodyPr wrap="square" rtlCol="0">
            <a:spAutoFit/>
          </a:bodyPr>
          <a:lstStyle/>
          <a:p>
            <a:r>
              <a:rPr lang="lt-LT" b="1" dirty="0" smtClean="0">
                <a:latin typeface="Arial" panose="020B0604020202020204" pitchFamily="34" charset="0"/>
                <a:cs typeface="Arial" panose="020B0604020202020204" pitchFamily="34" charset="0"/>
              </a:rPr>
              <a:t>Generolo Jono Žemaičio Lietuvos karo akademija (LKA)</a:t>
            </a:r>
            <a:endParaRPr lang="lt-LT" b="1"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80112" y="5157192"/>
            <a:ext cx="868748" cy="996704"/>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13154" y="2743760"/>
            <a:ext cx="563119" cy="759725"/>
          </a:xfrm>
          <a:prstGeom prst="rect">
            <a:avLst/>
          </a:prstGeom>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13154" y="3549921"/>
            <a:ext cx="582404" cy="662485"/>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21640" y="4293096"/>
            <a:ext cx="565432" cy="648072"/>
          </a:xfrm>
          <a:prstGeom prst="rect">
            <a:avLst/>
          </a:prstGeom>
        </p:spPr>
      </p:pic>
      <p:pic>
        <p:nvPicPr>
          <p:cNvPr id="15" name="Picture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70742" y="4354468"/>
            <a:ext cx="349408" cy="400475"/>
          </a:xfrm>
          <a:prstGeom prst="rect">
            <a:avLst/>
          </a:prstGeom>
        </p:spPr>
      </p:pic>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39668" y="4762603"/>
            <a:ext cx="359296" cy="408699"/>
          </a:xfrm>
          <a:prstGeom prst="rect">
            <a:avLst/>
          </a:prstGeom>
        </p:spPr>
      </p:pic>
      <p:pic>
        <p:nvPicPr>
          <p:cNvPr id="17" name="Picture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51920" y="4221088"/>
            <a:ext cx="311298" cy="419983"/>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27984" y="5085184"/>
            <a:ext cx="359879" cy="412884"/>
          </a:xfrm>
          <a:prstGeom prst="rect">
            <a:avLst/>
          </a:prstGeom>
        </p:spPr>
      </p:pic>
      <p:pic>
        <p:nvPicPr>
          <p:cNvPr id="19" name="Picture 53" descr="MPV tarnybos ženkl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870" y="116632"/>
            <a:ext cx="1009107"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2372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9525"/>
            <a:ext cx="7642696" cy="1143000"/>
          </a:xfrm>
        </p:spPr>
        <p:txBody>
          <a:bodyPr>
            <a:normAutofit/>
          </a:bodyPr>
          <a:lstStyle/>
          <a:p>
            <a:pPr algn="l"/>
            <a:r>
              <a:rPr lang="lt-LT" sz="2800" b="1" cap="all"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Tikslas</a:t>
            </a:r>
            <a:endParaRPr lang="lt-LT" sz="2800" b="1" cap="all"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23528" y="1556792"/>
            <a:ext cx="8540750" cy="4498975"/>
          </a:xfrm>
        </p:spPr>
        <p:txBody>
          <a:bodyPr>
            <a:normAutofit/>
          </a:bodyPr>
          <a:lstStyle/>
          <a:p>
            <a:pPr marL="0" indent="0">
              <a:spcBef>
                <a:spcPct val="0"/>
              </a:spcBef>
              <a:buNone/>
              <a:defRPr/>
            </a:pPr>
            <a:r>
              <a:rPr lang="lt-LT" altLang="lt-LT" sz="2000" b="1" dirty="0" smtClean="0">
                <a:solidFill>
                  <a:srgbClr val="000000"/>
                </a:solidFill>
                <a:latin typeface="Times New Roman" pitchFamily="18" charset="0"/>
                <a:cs typeface="Times New Roman" pitchFamily="18" charset="0"/>
              </a:rPr>
              <a:t>	</a:t>
            </a:r>
            <a:r>
              <a:rPr lang="lt-LT" altLang="lt-LT" b="1" dirty="0" smtClean="0">
                <a:solidFill>
                  <a:srgbClr val="000000"/>
                </a:solidFill>
                <a:latin typeface="Times New Roman" pitchFamily="18" charset="0"/>
                <a:cs typeface="Times New Roman" pitchFamily="18" charset="0"/>
              </a:rPr>
              <a:t>Paaiškinti LK struktūrą ir funkcijas taikos bei karo metu. Trumpai aptarti tarnybos būdus</a:t>
            </a:r>
            <a:endParaRPr lang="lt-LT" altLang="lt-LT" b="1" dirty="0">
              <a:solidFill>
                <a:srgbClr val="000000"/>
              </a:solidFill>
              <a:latin typeface="Times New Roman" pitchFamily="18" charset="0"/>
              <a:cs typeface="Times New Roman" pitchFamily="18" charset="0"/>
            </a:endParaRPr>
          </a:p>
        </p:txBody>
      </p:sp>
      <p:pic>
        <p:nvPicPr>
          <p:cNvPr id="5" name="Picture 4" descr="http://kariuomene.kam.lt/images/thumbnail/?id=34425;w=1326;h=540;"/>
          <p:cNvPicPr>
            <a:picLocks noChangeAspect="1" noChangeArrowheads="1"/>
          </p:cNvPicPr>
          <p:nvPr/>
        </p:nvPicPr>
        <p:blipFill>
          <a:blip r:embed="rId2" cstate="print"/>
          <a:srcRect/>
          <a:stretch>
            <a:fillRect/>
          </a:stretch>
        </p:blipFill>
        <p:spPr bwMode="auto">
          <a:xfrm>
            <a:off x="0" y="0"/>
            <a:ext cx="984980" cy="1152128"/>
          </a:xfrm>
          <a:prstGeom prst="rect">
            <a:avLst/>
          </a:prstGeom>
          <a:noFill/>
        </p:spPr>
      </p:pic>
    </p:spTree>
    <p:extLst>
      <p:ext uri="{BB962C8B-B14F-4D97-AF65-F5344CB8AC3E}">
        <p14:creationId xmlns:p14="http://schemas.microsoft.com/office/powerpoint/2010/main" val="1354820877"/>
      </p:ext>
    </p:extLst>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lt-LT"/>
          </a:p>
        </p:txBody>
      </p:sp>
      <p:pic>
        <p:nvPicPr>
          <p:cNvPr id="4" name="Picture 3"/>
          <p:cNvPicPr>
            <a:picLocks noChangeAspect="1"/>
          </p:cNvPicPr>
          <p:nvPr/>
        </p:nvPicPr>
        <p:blipFill>
          <a:blip r:embed="rId2"/>
          <a:stretch>
            <a:fillRect/>
          </a:stretch>
        </p:blipFill>
        <p:spPr>
          <a:xfrm>
            <a:off x="0" y="977899"/>
            <a:ext cx="8172400" cy="5880101"/>
          </a:xfrm>
          <a:prstGeom prst="rect">
            <a:avLst/>
          </a:prstGeom>
        </p:spPr>
      </p:pic>
      <p:sp>
        <p:nvSpPr>
          <p:cNvPr id="5" name="Title 1"/>
          <p:cNvSpPr txBox="1">
            <a:spLocks/>
          </p:cNvSpPr>
          <p:nvPr/>
        </p:nvSpPr>
        <p:spPr>
          <a:xfrm>
            <a:off x="1547664" y="274638"/>
            <a:ext cx="7488832" cy="63408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VIENUI VIENI?</a:t>
            </a:r>
            <a:endParaRPr 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 y="-60675"/>
            <a:ext cx="902375" cy="103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a:stretch>
            <a:fillRect/>
          </a:stretch>
        </p:blipFill>
        <p:spPr>
          <a:xfrm>
            <a:off x="6036577" y="3540027"/>
            <a:ext cx="3148051" cy="3327400"/>
          </a:xfrm>
          <a:prstGeom prst="rect">
            <a:avLst/>
          </a:prstGeom>
        </p:spPr>
      </p:pic>
    </p:spTree>
    <p:extLst>
      <p:ext uri="{BB962C8B-B14F-4D97-AF65-F5344CB8AC3E}">
        <p14:creationId xmlns:p14="http://schemas.microsoft.com/office/powerpoint/2010/main" val="2530210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5" descr="C:\Users\antanas.jonusauskas\AppData\Local\Microsoft\Windows\Temporary Internet Files\Content.Outlook\USU9PU5Q\KASP-TZ-Sp.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
            <a:ext cx="827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99592" y="9525"/>
            <a:ext cx="7787208" cy="1143000"/>
          </a:xfrm>
        </p:spPr>
        <p:txBody>
          <a:bodyPr>
            <a:normAutofit/>
          </a:bodyPr>
          <a:lstStyle/>
          <a:p>
            <a:pPr algn="l"/>
            <a:r>
              <a:rPr lang="lt-LT" sz="2800" b="1" cap="all"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TEISĖS AKTAI</a:t>
            </a:r>
            <a:endParaRPr lang="lt-LT" sz="2800" b="1" cap="all"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spcBef>
                <a:spcPct val="0"/>
              </a:spcBef>
              <a:buFontTx/>
              <a:buAutoNum type="arabicPeriod"/>
            </a:pPr>
            <a:r>
              <a:rPr lang="lt-LT" altLang="lt-LT" sz="2800" b="1" dirty="0" smtClean="0">
                <a:solidFill>
                  <a:srgbClr val="000000"/>
                </a:solidFill>
                <a:latin typeface="Times New Roman" pitchFamily="18" charset="0"/>
                <a:cs typeface="Times New Roman" pitchFamily="18" charset="0"/>
              </a:rPr>
              <a:t>XXX</a:t>
            </a:r>
            <a:endParaRPr lang="lt-LT" altLang="lt-LT" sz="2800" b="1" dirty="0">
              <a:solidFill>
                <a:srgbClr val="000000"/>
              </a:solidFill>
              <a:latin typeface="Times New Roman" pitchFamily="18" charset="0"/>
              <a:cs typeface="Times New Roman" pitchFamily="18" charset="0"/>
            </a:endParaRPr>
          </a:p>
        </p:txBody>
      </p:sp>
      <p:pic>
        <p:nvPicPr>
          <p:cNvPr id="5" name="Picture 4" descr="http://kariuomene.kam.lt/images/thumbnail/?id=34425;w=1326;h=540;"/>
          <p:cNvPicPr>
            <a:picLocks noChangeAspect="1" noChangeArrowheads="1"/>
          </p:cNvPicPr>
          <p:nvPr/>
        </p:nvPicPr>
        <p:blipFill>
          <a:blip r:embed="rId3" cstate="print"/>
          <a:srcRect/>
          <a:stretch>
            <a:fillRect/>
          </a:stretch>
        </p:blipFill>
        <p:spPr bwMode="auto">
          <a:xfrm>
            <a:off x="0" y="0"/>
            <a:ext cx="984980" cy="1152128"/>
          </a:xfrm>
          <a:prstGeom prst="rect">
            <a:avLst/>
          </a:prstGeom>
          <a:noFill/>
        </p:spPr>
      </p:pic>
      <p:pic>
        <p:nvPicPr>
          <p:cNvPr id="6" name="Picture 2" descr="D:\Users\julius.zidonis\AppData\Local\Microsoft\Windows\Temporary Internet Files\Content.Outlook\YUC7VPFM\V.Balkunas-174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0"/>
            <a:ext cx="9468545"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743949" y="160565"/>
            <a:ext cx="5040560" cy="830997"/>
          </a:xfrm>
          <a:prstGeom prst="rect">
            <a:avLst/>
          </a:prstGeom>
          <a:noFill/>
        </p:spPr>
        <p:txBody>
          <a:bodyPr wrap="square" rtlCol="0">
            <a:spAutoFit/>
          </a:bodyPr>
          <a:lstStyle/>
          <a:p>
            <a:pPr algn="ctr"/>
            <a:r>
              <a:rPr lang="lt-LT" sz="4800" b="1" dirty="0" smtClean="0">
                <a:solidFill>
                  <a:srgbClr val="FF0000"/>
                </a:solidFill>
              </a:rPr>
              <a:t>KLAUSIMAI?</a:t>
            </a:r>
            <a:endParaRPr lang="lt-LT" sz="4800" b="1" dirty="0">
              <a:solidFill>
                <a:srgbClr val="FF0000"/>
              </a:solidFill>
            </a:endParaRPr>
          </a:p>
        </p:txBody>
      </p:sp>
    </p:spTree>
    <p:extLst>
      <p:ext uri="{BB962C8B-B14F-4D97-AF65-F5344CB8AC3E}">
        <p14:creationId xmlns:p14="http://schemas.microsoft.com/office/powerpoint/2010/main" val="785246566"/>
      </p:ext>
    </p:extLst>
  </p:cSld>
  <p:clrMapOvr>
    <a:masterClrMapping/>
  </p:clrMapOvr>
  <p:transition>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556792"/>
            <a:ext cx="8540750" cy="4498975"/>
          </a:xfrm>
        </p:spPr>
        <p:txBody>
          <a:bodyPr>
            <a:normAutofit/>
          </a:bodyPr>
          <a:lstStyle/>
          <a:p>
            <a:pPr marL="0" indent="0" algn="ctr">
              <a:spcBef>
                <a:spcPct val="0"/>
              </a:spcBef>
              <a:buNone/>
              <a:defRPr/>
            </a:pPr>
            <a:endParaRPr lang="lt-LT" altLang="lt-LT" sz="4000" b="1" dirty="0" smtClean="0">
              <a:solidFill>
                <a:srgbClr val="000000"/>
              </a:solidFill>
              <a:latin typeface="Times New Roman" pitchFamily="18" charset="0"/>
              <a:cs typeface="Times New Roman" pitchFamily="18" charset="0"/>
            </a:endParaRPr>
          </a:p>
          <a:p>
            <a:pPr marL="0" indent="0" algn="ctr">
              <a:spcBef>
                <a:spcPct val="0"/>
              </a:spcBef>
              <a:buNone/>
              <a:defRPr/>
            </a:pPr>
            <a:endParaRPr lang="lt-LT" altLang="lt-LT" sz="4000" b="1" dirty="0" smtClean="0">
              <a:solidFill>
                <a:srgbClr val="000000"/>
              </a:solidFill>
              <a:latin typeface="Times New Roman" pitchFamily="18" charset="0"/>
              <a:cs typeface="Times New Roman" pitchFamily="18" charset="0"/>
            </a:endParaRPr>
          </a:p>
          <a:p>
            <a:pPr marL="0" indent="0" algn="ctr">
              <a:spcBef>
                <a:spcPct val="0"/>
              </a:spcBef>
              <a:buNone/>
              <a:defRPr/>
            </a:pPr>
            <a:r>
              <a:rPr lang="lt-LT" altLang="lt-LT" sz="4000" b="1" dirty="0" smtClean="0">
                <a:solidFill>
                  <a:srgbClr val="000000"/>
                </a:solidFill>
                <a:latin typeface="Times New Roman" pitchFamily="18" charset="0"/>
                <a:cs typeface="Times New Roman" pitchFamily="18" charset="0"/>
              </a:rPr>
              <a:t>TARNYBOS BŪDAI</a:t>
            </a:r>
            <a:endParaRPr lang="lt-LT" altLang="lt-LT" sz="5400" b="1" dirty="0">
              <a:solidFill>
                <a:srgbClr val="000000"/>
              </a:solidFill>
              <a:latin typeface="Times New Roman" pitchFamily="18" charset="0"/>
              <a:cs typeface="Times New Roman" pitchFamily="18" charset="0"/>
            </a:endParaRPr>
          </a:p>
        </p:txBody>
      </p:sp>
      <p:pic>
        <p:nvPicPr>
          <p:cNvPr id="5" name="Picture 4" descr="http://kariuomene.kam.lt/images/thumbnail/?id=34425;w=1326;h=540;"/>
          <p:cNvPicPr>
            <a:picLocks noChangeAspect="1" noChangeArrowheads="1"/>
          </p:cNvPicPr>
          <p:nvPr/>
        </p:nvPicPr>
        <p:blipFill>
          <a:blip r:embed="rId2" cstate="print"/>
          <a:srcRect/>
          <a:stretch>
            <a:fillRect/>
          </a:stretch>
        </p:blipFill>
        <p:spPr bwMode="auto">
          <a:xfrm>
            <a:off x="0" y="0"/>
            <a:ext cx="984980" cy="1152128"/>
          </a:xfrm>
          <a:prstGeom prst="rect">
            <a:avLst/>
          </a:prstGeom>
          <a:noFill/>
        </p:spPr>
      </p:pic>
    </p:spTree>
    <p:extLst>
      <p:ext uri="{BB962C8B-B14F-4D97-AF65-F5344CB8AC3E}">
        <p14:creationId xmlns:p14="http://schemas.microsoft.com/office/powerpoint/2010/main" val="19698760"/>
      </p:ext>
    </p:extLst>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691679" y="188640"/>
            <a:ext cx="7343725" cy="1143000"/>
          </a:xfrm>
        </p:spPr>
        <p:txBody>
          <a:bodyPr>
            <a:normAutofit/>
          </a:bodyPr>
          <a:lstStyle/>
          <a:p>
            <a:pPr algn="l" eaLnBrk="1" hangingPunct="1"/>
            <a:r>
              <a:rPr lang="lt-LT" alt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LR KONSTITUCIJA</a:t>
            </a:r>
            <a:endParaRPr lang="lt-LT" altLang="lt-LT" sz="24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179512" y="1844824"/>
            <a:ext cx="4967449" cy="4752528"/>
          </a:xfrm>
        </p:spPr>
        <p:txBody>
          <a:bodyPr>
            <a:noAutofit/>
          </a:bodyPr>
          <a:lstStyle/>
          <a:p>
            <a:pPr marL="0" indent="0">
              <a:lnSpc>
                <a:spcPct val="90000"/>
              </a:lnSpc>
              <a:buNone/>
            </a:pPr>
            <a:r>
              <a:rPr lang="lt-LT" sz="2400" b="1" dirty="0">
                <a:latin typeface="Arial" panose="020B0604020202020204" pitchFamily="34" charset="0"/>
                <a:cs typeface="Arial" panose="020B0604020202020204" pitchFamily="34" charset="0"/>
              </a:rPr>
              <a:t>139 straipsnis</a:t>
            </a:r>
            <a:br>
              <a:rPr lang="lt-LT" sz="2400" b="1" dirty="0">
                <a:latin typeface="Arial" panose="020B0604020202020204" pitchFamily="34" charset="0"/>
                <a:cs typeface="Arial" panose="020B0604020202020204" pitchFamily="34" charset="0"/>
              </a:rPr>
            </a:br>
            <a:r>
              <a:rPr lang="lt-LT" sz="2400" dirty="0">
                <a:latin typeface="Arial" panose="020B0604020202020204" pitchFamily="34" charset="0"/>
                <a:cs typeface="Arial" panose="020B0604020202020204" pitchFamily="34" charset="0"/>
              </a:rPr>
              <a:t>Lietuvos valstybės gynimas nuo užsienio ginkluoto užpuolimo </a:t>
            </a:r>
            <a:r>
              <a:rPr lang="lt-LT" sz="2400" dirty="0" smtClean="0">
                <a:latin typeface="Arial" panose="020B0604020202020204" pitchFamily="34" charset="0"/>
                <a:cs typeface="Arial" panose="020B0604020202020204" pitchFamily="34" charset="0"/>
              </a:rPr>
              <a:t>–kiekvieno LR piliečio </a:t>
            </a:r>
            <a:r>
              <a:rPr lang="lt-LT" sz="2400" dirty="0">
                <a:latin typeface="Arial" panose="020B0604020202020204" pitchFamily="34" charset="0"/>
                <a:cs typeface="Arial" panose="020B0604020202020204" pitchFamily="34" charset="0"/>
              </a:rPr>
              <a:t>teisė ir pareiga.</a:t>
            </a:r>
            <a:br>
              <a:rPr lang="lt-LT" sz="2400" dirty="0">
                <a:latin typeface="Arial" panose="020B0604020202020204" pitchFamily="34" charset="0"/>
                <a:cs typeface="Arial" panose="020B0604020202020204" pitchFamily="34" charset="0"/>
              </a:rPr>
            </a:br>
            <a:r>
              <a:rPr lang="lt-LT" sz="2400" dirty="0">
                <a:latin typeface="Arial" panose="020B0604020202020204" pitchFamily="34" charset="0"/>
                <a:cs typeface="Arial" panose="020B0604020202020204" pitchFamily="34" charset="0"/>
              </a:rPr>
              <a:t>Įstatymo nustatyta tvarka </a:t>
            </a:r>
            <a:r>
              <a:rPr lang="lt-LT" sz="2400" dirty="0" smtClean="0">
                <a:latin typeface="Arial" panose="020B0604020202020204" pitchFamily="34" charset="0"/>
                <a:cs typeface="Arial" panose="020B0604020202020204" pitchFamily="34" charset="0"/>
              </a:rPr>
              <a:t>LR </a:t>
            </a:r>
            <a:r>
              <a:rPr lang="lt-LT" sz="2400" dirty="0">
                <a:latin typeface="Arial" panose="020B0604020202020204" pitchFamily="34" charset="0"/>
                <a:cs typeface="Arial" panose="020B0604020202020204" pitchFamily="34" charset="0"/>
              </a:rPr>
              <a:t>piliečiai privalo atlikti karo ar alternatyviąją krašto apsaugos tarnybą.</a:t>
            </a:r>
            <a:endParaRPr lang="lt-LT" altLang="lt-LT" sz="2000" dirty="0" smtClean="0">
              <a:latin typeface="Arial" panose="020B0604020202020204" pitchFamily="34" charset="0"/>
              <a:cs typeface="Arial" panose="020B0604020202020204" pitchFamily="34" charset="0"/>
            </a:endParaRPr>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4"/>
          <a:stretch>
            <a:fillRect/>
          </a:stretch>
        </p:blipFill>
        <p:spPr>
          <a:xfrm>
            <a:off x="4468848" y="3645024"/>
            <a:ext cx="4566556" cy="3042468"/>
          </a:xfrm>
          <a:prstGeom prst="rect">
            <a:avLst/>
          </a:prstGeom>
        </p:spPr>
      </p:pic>
    </p:spTree>
    <p:extLst>
      <p:ext uri="{BB962C8B-B14F-4D97-AF65-F5344CB8AC3E}">
        <p14:creationId xmlns:p14="http://schemas.microsoft.com/office/powerpoint/2010/main" val="31362437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bg>
      <p:bgPr>
        <a:blipFill dpi="0" rotWithShape="1">
          <a:blip r:embed="rId2" cstate="print">
            <a:alphaModFix amt="85000"/>
            <a:lum/>
          </a:blip>
          <a:srcRect/>
          <a:stretch>
            <a:fillRect l="-17000" r="-17000"/>
          </a:stretch>
        </a:blipFill>
        <a:effectLst/>
      </p:bgPr>
    </p:bg>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3203848" y="1109355"/>
            <a:ext cx="6120680" cy="2450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nchor="ctr">
            <a:spAutoFit/>
          </a:bodyPr>
          <a:lstStyle>
            <a:lvl1pPr defTabSz="801688" eaLnBrk="0" hangingPunct="0">
              <a:defRPr>
                <a:solidFill>
                  <a:schemeClr val="tx1"/>
                </a:solidFill>
                <a:latin typeface="Arial" charset="0"/>
              </a:defRPr>
            </a:lvl1pPr>
            <a:lvl2pPr marL="742950" indent="-285750" defTabSz="801688" eaLnBrk="0" hangingPunct="0">
              <a:defRPr>
                <a:solidFill>
                  <a:schemeClr val="tx1"/>
                </a:solidFill>
                <a:latin typeface="Arial" charset="0"/>
              </a:defRPr>
            </a:lvl2pPr>
            <a:lvl3pPr marL="1143000" indent="-228600" defTabSz="801688" eaLnBrk="0" hangingPunct="0">
              <a:defRPr>
                <a:solidFill>
                  <a:schemeClr val="tx1"/>
                </a:solidFill>
                <a:latin typeface="Arial" charset="0"/>
              </a:defRPr>
            </a:lvl3pPr>
            <a:lvl4pPr marL="1600200" indent="-228600" defTabSz="801688" eaLnBrk="0" hangingPunct="0">
              <a:defRPr>
                <a:solidFill>
                  <a:schemeClr val="tx1"/>
                </a:solidFill>
                <a:latin typeface="Arial" charset="0"/>
              </a:defRPr>
            </a:lvl4pPr>
            <a:lvl5pPr marL="2057400" indent="-228600" defTabSz="801688" eaLnBrk="0" hangingPunct="0">
              <a:defRPr>
                <a:solidFill>
                  <a:schemeClr val="tx1"/>
                </a:solidFill>
                <a:latin typeface="Arial" charset="0"/>
              </a:defRPr>
            </a:lvl5pPr>
            <a:lvl6pPr marL="2514600" indent="-228600" defTabSz="801688" eaLnBrk="0" fontAlgn="base" hangingPunct="0">
              <a:spcBef>
                <a:spcPct val="0"/>
              </a:spcBef>
              <a:spcAft>
                <a:spcPct val="0"/>
              </a:spcAft>
              <a:defRPr>
                <a:solidFill>
                  <a:schemeClr val="tx1"/>
                </a:solidFill>
                <a:latin typeface="Arial" charset="0"/>
              </a:defRPr>
            </a:lvl6pPr>
            <a:lvl7pPr marL="2971800" indent="-228600" defTabSz="801688" eaLnBrk="0" fontAlgn="base" hangingPunct="0">
              <a:spcBef>
                <a:spcPct val="0"/>
              </a:spcBef>
              <a:spcAft>
                <a:spcPct val="0"/>
              </a:spcAft>
              <a:defRPr>
                <a:solidFill>
                  <a:schemeClr val="tx1"/>
                </a:solidFill>
                <a:latin typeface="Arial" charset="0"/>
              </a:defRPr>
            </a:lvl7pPr>
            <a:lvl8pPr marL="3429000" indent="-228600" defTabSz="801688" eaLnBrk="0" fontAlgn="base" hangingPunct="0">
              <a:spcBef>
                <a:spcPct val="0"/>
              </a:spcBef>
              <a:spcAft>
                <a:spcPct val="0"/>
              </a:spcAft>
              <a:defRPr>
                <a:solidFill>
                  <a:schemeClr val="tx1"/>
                </a:solidFill>
                <a:latin typeface="Arial" charset="0"/>
              </a:defRPr>
            </a:lvl8pPr>
            <a:lvl9pPr marL="3886200" indent="-228600" defTabSz="801688" eaLnBrk="0" fontAlgn="base" hangingPunct="0">
              <a:spcBef>
                <a:spcPct val="0"/>
              </a:spcBef>
              <a:spcAft>
                <a:spcPct val="0"/>
              </a:spcAft>
              <a:defRPr>
                <a:solidFill>
                  <a:schemeClr val="tx1"/>
                </a:solidFill>
                <a:latin typeface="Arial" charset="0"/>
              </a:defRPr>
            </a:lvl9pPr>
          </a:lstStyle>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Profesinė </a:t>
            </a:r>
            <a:r>
              <a:rPr lang="lt-LT" altLang="lt-LT"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karo </a:t>
            </a: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tarnyba</a:t>
            </a:r>
          </a:p>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Nuolatinė privalomoji pradinė karo tarnyba</a:t>
            </a:r>
          </a:p>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Kario savanorio tarnyba (KASP)</a:t>
            </a:r>
          </a:p>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Jaunesniųjų </a:t>
            </a:r>
            <a:r>
              <a:rPr lang="lt-LT" altLang="lt-LT"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karininkų </a:t>
            </a: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vadų</a:t>
            </a:r>
            <a:r>
              <a:rPr lang="en-US"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mokymai</a:t>
            </a:r>
          </a:p>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Parengtojo rezervo karių mokymai (PRKM)</a:t>
            </a:r>
            <a:endParaRPr lang="lt-LT" altLang="lt-LT" sz="2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5603" name="Rectangle 3"/>
          <p:cNvSpPr>
            <a:spLocks noChangeArrowheads="1"/>
          </p:cNvSpPr>
          <p:nvPr/>
        </p:nvSpPr>
        <p:spPr bwMode="auto">
          <a:xfrm>
            <a:off x="1547664" y="477969"/>
            <a:ext cx="5760640" cy="51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defRPr>
                <a:solidFill>
                  <a:schemeClr val="tx1"/>
                </a:solidFill>
                <a:latin typeface="Arial" charset="0"/>
              </a:defRPr>
            </a:lvl1pPr>
            <a:lvl2pPr marL="742950" indent="-285750" defTabSz="873125" eaLnBrk="0" hangingPunct="0">
              <a:defRPr>
                <a:solidFill>
                  <a:schemeClr val="tx1"/>
                </a:solidFill>
                <a:latin typeface="Arial" charset="0"/>
              </a:defRPr>
            </a:lvl2pPr>
            <a:lvl3pPr marL="1143000" indent="-228600" defTabSz="873125" eaLnBrk="0" hangingPunct="0">
              <a:defRPr>
                <a:solidFill>
                  <a:schemeClr val="tx1"/>
                </a:solidFill>
                <a:latin typeface="Arial" charset="0"/>
              </a:defRPr>
            </a:lvl3pPr>
            <a:lvl4pPr marL="1600200" indent="-228600" defTabSz="873125" eaLnBrk="0" hangingPunct="0">
              <a:defRPr>
                <a:solidFill>
                  <a:schemeClr val="tx1"/>
                </a:solidFill>
                <a:latin typeface="Arial" charset="0"/>
              </a:defRPr>
            </a:lvl4pPr>
            <a:lvl5pPr marL="2057400" indent="-228600" defTabSz="873125" eaLnBrk="0" hangingPunct="0">
              <a:defRPr>
                <a:solidFill>
                  <a:schemeClr val="tx1"/>
                </a:solidFill>
                <a:latin typeface="Arial" charset="0"/>
              </a:defRPr>
            </a:lvl5pPr>
            <a:lvl6pPr marL="2514600" indent="-228600" defTabSz="873125" eaLnBrk="0" fontAlgn="base" hangingPunct="0">
              <a:spcBef>
                <a:spcPct val="0"/>
              </a:spcBef>
              <a:spcAft>
                <a:spcPct val="0"/>
              </a:spcAft>
              <a:defRPr>
                <a:solidFill>
                  <a:schemeClr val="tx1"/>
                </a:solidFill>
                <a:latin typeface="Arial" charset="0"/>
              </a:defRPr>
            </a:lvl6pPr>
            <a:lvl7pPr marL="2971800" indent="-228600" defTabSz="873125" eaLnBrk="0" fontAlgn="base" hangingPunct="0">
              <a:spcBef>
                <a:spcPct val="0"/>
              </a:spcBef>
              <a:spcAft>
                <a:spcPct val="0"/>
              </a:spcAft>
              <a:defRPr>
                <a:solidFill>
                  <a:schemeClr val="tx1"/>
                </a:solidFill>
                <a:latin typeface="Arial" charset="0"/>
              </a:defRPr>
            </a:lvl7pPr>
            <a:lvl8pPr marL="3429000" indent="-228600" defTabSz="873125" eaLnBrk="0" fontAlgn="base" hangingPunct="0">
              <a:spcBef>
                <a:spcPct val="0"/>
              </a:spcBef>
              <a:spcAft>
                <a:spcPct val="0"/>
              </a:spcAft>
              <a:defRPr>
                <a:solidFill>
                  <a:schemeClr val="tx1"/>
                </a:solidFill>
                <a:latin typeface="Arial" charset="0"/>
              </a:defRPr>
            </a:lvl8pPr>
            <a:lvl9pPr marL="3886200" indent="-228600" defTabSz="873125" eaLnBrk="0" fontAlgn="base" hangingPunct="0">
              <a:spcBef>
                <a:spcPct val="0"/>
              </a:spcBef>
              <a:spcAft>
                <a:spcPct val="0"/>
              </a:spcAft>
              <a:defRPr>
                <a:solidFill>
                  <a:schemeClr val="tx1"/>
                </a:solidFill>
                <a:latin typeface="Arial" charset="0"/>
              </a:defRPr>
            </a:lvl9pPr>
          </a:lstStyle>
          <a:p>
            <a:pPr eaLnBrk="1" hangingPunct="1"/>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TARNYBOS BŪDAI  </a:t>
            </a:r>
          </a:p>
        </p:txBody>
      </p:sp>
      <p:pic>
        <p:nvPicPr>
          <p:cNvPr id="6146" name="Picture 2" descr="C:\Users\liudvikas.jaskunas\Desktop\Reikalai\LK pristatymai\2016-08 pakeitimai\blank slides\L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648" y="174577"/>
            <a:ext cx="1256631" cy="136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849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83"/>
          <p:cNvSpPr>
            <a:spLocks noChangeArrowheads="1"/>
          </p:cNvSpPr>
          <p:nvPr/>
        </p:nvSpPr>
        <p:spPr bwMode="auto">
          <a:xfrm>
            <a:off x="851694" y="404813"/>
            <a:ext cx="7440612" cy="522287"/>
          </a:xfrm>
          <a:prstGeom prst="rect">
            <a:avLst/>
          </a:prstGeom>
          <a:noFill/>
          <a:ln>
            <a:noFill/>
          </a:ln>
          <a:effectLst/>
          <a:extLst/>
        </p:spPr>
        <p:txBody>
          <a:bodyPr>
            <a:spAutoFit/>
          </a:bodyPr>
          <a:lstStyle/>
          <a:p>
            <a:pPr algn="ctr">
              <a:defRPr/>
            </a:pPr>
            <a:r>
              <a:rPr lang="en-US" sz="2800" b="1" dirty="0" smtClean="0">
                <a:latin typeface="Arial" pitchFamily="34" charset="0"/>
                <a:cs typeface="Arial" pitchFamily="34" charset="0"/>
              </a:rPr>
              <a:t>TARNYBOS</a:t>
            </a:r>
            <a:r>
              <a:rPr lang="lt-LT" sz="2800" b="1" dirty="0" smtClean="0">
                <a:latin typeface="Arial" pitchFamily="34" charset="0"/>
                <a:cs typeface="Arial" pitchFamily="34" charset="0"/>
              </a:rPr>
              <a:t> BŪDŲ</a:t>
            </a:r>
            <a:r>
              <a:rPr lang="en-US" sz="2800" b="1" dirty="0" smtClean="0">
                <a:latin typeface="Arial" pitchFamily="34" charset="0"/>
                <a:cs typeface="Arial" pitchFamily="34" charset="0"/>
              </a:rPr>
              <a:t> </a:t>
            </a:r>
            <a:r>
              <a:rPr lang="lt-LT" sz="2800" b="1" dirty="0" smtClean="0">
                <a:latin typeface="Arial" pitchFamily="34" charset="0"/>
                <a:cs typeface="Arial" pitchFamily="34" charset="0"/>
              </a:rPr>
              <a:t>SISTEMA</a:t>
            </a:r>
            <a:endParaRPr lang="lt-LT" sz="2800" b="1" dirty="0">
              <a:latin typeface="Arial" pitchFamily="34" charset="0"/>
              <a:cs typeface="Arial" pitchFamily="34" charset="0"/>
            </a:endParaRPr>
          </a:p>
        </p:txBody>
      </p:sp>
      <p:pic>
        <p:nvPicPr>
          <p:cNvPr id="65" name="Picture 2" descr="C:\Users\giedre.kazlauskiene\AppData\Local\Microsoft\Windows\Temporary Internet Files\Content.Outlook\O4NQZOBH\LK.png"/>
          <p:cNvPicPr>
            <a:picLocks noChangeAspect="1" noChangeArrowheads="1"/>
          </p:cNvPicPr>
          <p:nvPr/>
        </p:nvPicPr>
        <p:blipFill>
          <a:blip r:embed="rId3" cstate="print"/>
          <a:srcRect/>
          <a:stretch>
            <a:fillRect/>
          </a:stretch>
        </p:blipFill>
        <p:spPr bwMode="auto">
          <a:xfrm>
            <a:off x="179388" y="188913"/>
            <a:ext cx="936625" cy="1066800"/>
          </a:xfrm>
          <a:prstGeom prst="rect">
            <a:avLst/>
          </a:prstGeom>
          <a:noFill/>
          <a:ln w="9525">
            <a:noFill/>
            <a:miter lim="800000"/>
            <a:headEnd/>
            <a:tailEnd/>
          </a:ln>
        </p:spPr>
      </p:pic>
      <p:grpSp>
        <p:nvGrpSpPr>
          <p:cNvPr id="74" name="Group 73"/>
          <p:cNvGrpSpPr/>
          <p:nvPr/>
        </p:nvGrpSpPr>
        <p:grpSpPr>
          <a:xfrm>
            <a:off x="395536" y="1628800"/>
            <a:ext cx="8424936" cy="4745459"/>
            <a:chOff x="395536" y="1092200"/>
            <a:chExt cx="8424936" cy="4745459"/>
          </a:xfrm>
        </p:grpSpPr>
        <p:sp>
          <p:nvSpPr>
            <p:cNvPr id="71" name="Line 11"/>
            <p:cNvSpPr>
              <a:spLocks noChangeShapeType="1"/>
            </p:cNvSpPr>
            <p:nvPr/>
          </p:nvSpPr>
          <p:spPr bwMode="auto">
            <a:xfrm>
              <a:off x="7164288" y="1844824"/>
              <a:ext cx="0" cy="1008112"/>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01" name="Line 23"/>
            <p:cNvSpPr>
              <a:spLocks noChangeShapeType="1"/>
            </p:cNvSpPr>
            <p:nvPr/>
          </p:nvSpPr>
          <p:spPr bwMode="auto">
            <a:xfrm flipH="1">
              <a:off x="8244408" y="1772816"/>
              <a:ext cx="432048" cy="0"/>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290" name="Line 19"/>
            <p:cNvSpPr>
              <a:spLocks noChangeShapeType="1"/>
            </p:cNvSpPr>
            <p:nvPr/>
          </p:nvSpPr>
          <p:spPr bwMode="auto">
            <a:xfrm>
              <a:off x="5251450" y="2492375"/>
              <a:ext cx="904875" cy="0"/>
            </a:xfrm>
            <a:prstGeom prst="line">
              <a:avLst/>
            </a:prstGeom>
            <a:noFill/>
            <a:ln w="25400" cap="rnd">
              <a:solidFill>
                <a:srgbClr val="009900"/>
              </a:solidFill>
              <a:round/>
              <a:headEnd/>
              <a:tailEnd/>
            </a:ln>
          </p:spPr>
          <p:txBody>
            <a:bodyPr>
              <a:spAutoFit/>
            </a:bodyPr>
            <a:lstStyle/>
            <a:p>
              <a:endParaRPr lang="en-US"/>
            </a:p>
          </p:txBody>
        </p:sp>
        <p:sp>
          <p:nvSpPr>
            <p:cNvPr id="12291" name="Line 19"/>
            <p:cNvSpPr>
              <a:spLocks noChangeShapeType="1"/>
            </p:cNvSpPr>
            <p:nvPr/>
          </p:nvSpPr>
          <p:spPr bwMode="auto">
            <a:xfrm>
              <a:off x="5251450" y="2344738"/>
              <a:ext cx="669925" cy="0"/>
            </a:xfrm>
            <a:prstGeom prst="line">
              <a:avLst/>
            </a:prstGeom>
            <a:noFill/>
            <a:ln w="25400" cap="rnd">
              <a:solidFill>
                <a:srgbClr val="009900"/>
              </a:solidFill>
              <a:round/>
              <a:headEnd/>
              <a:tailEnd/>
            </a:ln>
          </p:spPr>
          <p:txBody>
            <a:bodyPr>
              <a:spAutoFit/>
            </a:bodyPr>
            <a:lstStyle/>
            <a:p>
              <a:endParaRPr lang="en-US"/>
            </a:p>
          </p:txBody>
        </p:sp>
        <p:sp>
          <p:nvSpPr>
            <p:cNvPr id="12293" name="Line 7"/>
            <p:cNvSpPr>
              <a:spLocks noChangeShapeType="1"/>
            </p:cNvSpPr>
            <p:nvPr/>
          </p:nvSpPr>
          <p:spPr bwMode="auto">
            <a:xfrm flipV="1">
              <a:off x="4313238" y="4203700"/>
              <a:ext cx="0" cy="935038"/>
            </a:xfrm>
            <a:prstGeom prst="line">
              <a:avLst/>
            </a:prstGeom>
            <a:noFill/>
            <a:ln w="9525">
              <a:noFill/>
              <a:round/>
              <a:headEnd/>
              <a:tailEnd type="triangle" w="med" len="med"/>
            </a:ln>
          </p:spPr>
          <p:txBody>
            <a:bodyPr>
              <a:spAutoFit/>
            </a:bodyPr>
            <a:lstStyle/>
            <a:p>
              <a:endParaRPr lang="en-US"/>
            </a:p>
          </p:txBody>
        </p:sp>
        <p:sp>
          <p:nvSpPr>
            <p:cNvPr id="12294" name="Line 8"/>
            <p:cNvSpPr>
              <a:spLocks noChangeShapeType="1"/>
            </p:cNvSpPr>
            <p:nvPr/>
          </p:nvSpPr>
          <p:spPr bwMode="auto">
            <a:xfrm flipV="1">
              <a:off x="1835697" y="2643188"/>
              <a:ext cx="966242" cy="353764"/>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295" name="Line 11"/>
            <p:cNvSpPr>
              <a:spLocks noChangeShapeType="1"/>
            </p:cNvSpPr>
            <p:nvPr/>
          </p:nvSpPr>
          <p:spPr bwMode="auto">
            <a:xfrm flipV="1">
              <a:off x="5220072" y="3645024"/>
              <a:ext cx="792163" cy="0"/>
            </a:xfrm>
            <a:prstGeom prst="line">
              <a:avLst/>
            </a:prstGeom>
            <a:noFill/>
            <a:ln w="25400">
              <a:solidFill>
                <a:srgbClr val="009900"/>
              </a:solidFill>
              <a:round/>
              <a:headEnd/>
              <a:tailEnd type="triangle" w="med" len="med"/>
            </a:ln>
          </p:spPr>
          <p:txBody>
            <a:bodyPr>
              <a:spAutoFit/>
            </a:bodyPr>
            <a:lstStyle/>
            <a:p>
              <a:endParaRPr lang="en-US"/>
            </a:p>
          </p:txBody>
        </p:sp>
        <p:sp>
          <p:nvSpPr>
            <p:cNvPr id="12296" name="Line 14"/>
            <p:cNvSpPr>
              <a:spLocks noChangeShapeType="1"/>
            </p:cNvSpPr>
            <p:nvPr/>
          </p:nvSpPr>
          <p:spPr bwMode="auto">
            <a:xfrm>
              <a:off x="1835697" y="2996952"/>
              <a:ext cx="966242" cy="439986"/>
            </a:xfrm>
            <a:prstGeom prst="line">
              <a:avLst/>
            </a:prstGeom>
            <a:noFill/>
            <a:ln w="25400">
              <a:solidFill>
                <a:srgbClr val="C00000"/>
              </a:solidFill>
              <a:round/>
              <a:headEnd/>
              <a:tailEnd type="triangle" w="med" len="med"/>
            </a:ln>
          </p:spPr>
          <p:txBody>
            <a:bodyPr wrap="square">
              <a:spAutoFit/>
            </a:bodyPr>
            <a:lstStyle/>
            <a:p>
              <a:endParaRPr lang="en-US"/>
            </a:p>
          </p:txBody>
        </p:sp>
        <p:sp>
          <p:nvSpPr>
            <p:cNvPr id="12297" name="Line 19"/>
            <p:cNvSpPr>
              <a:spLocks noChangeShapeType="1"/>
            </p:cNvSpPr>
            <p:nvPr/>
          </p:nvSpPr>
          <p:spPr bwMode="auto">
            <a:xfrm>
              <a:off x="5256213" y="2643188"/>
              <a:ext cx="196850" cy="0"/>
            </a:xfrm>
            <a:prstGeom prst="line">
              <a:avLst/>
            </a:prstGeom>
            <a:noFill/>
            <a:ln w="25400" cap="rnd">
              <a:solidFill>
                <a:srgbClr val="C00000"/>
              </a:solidFill>
              <a:round/>
              <a:headEnd/>
              <a:tailEnd/>
            </a:ln>
          </p:spPr>
          <p:txBody>
            <a:bodyPr>
              <a:spAutoFit/>
            </a:bodyPr>
            <a:lstStyle/>
            <a:p>
              <a:endParaRPr lang="en-US"/>
            </a:p>
          </p:txBody>
        </p:sp>
        <p:sp>
          <p:nvSpPr>
            <p:cNvPr id="12298" name="Line 20"/>
            <p:cNvSpPr>
              <a:spLocks noChangeShapeType="1"/>
            </p:cNvSpPr>
            <p:nvPr/>
          </p:nvSpPr>
          <p:spPr bwMode="auto">
            <a:xfrm flipH="1">
              <a:off x="5436095" y="2643188"/>
              <a:ext cx="16967" cy="2441996"/>
            </a:xfrm>
            <a:prstGeom prst="line">
              <a:avLst/>
            </a:prstGeom>
            <a:noFill/>
            <a:ln w="25400" cap="rnd">
              <a:solidFill>
                <a:srgbClr val="C00000"/>
              </a:solidFill>
              <a:round/>
              <a:headEnd/>
              <a:tailEnd type="triangle" w="med" len="med"/>
            </a:ln>
          </p:spPr>
          <p:txBody>
            <a:bodyPr wrap="square">
              <a:spAutoFit/>
            </a:bodyPr>
            <a:lstStyle/>
            <a:p>
              <a:endParaRPr lang="en-US"/>
            </a:p>
          </p:txBody>
        </p:sp>
        <p:sp>
          <p:nvSpPr>
            <p:cNvPr id="12299" name="Line 21"/>
            <p:cNvSpPr>
              <a:spLocks noChangeShapeType="1"/>
            </p:cNvSpPr>
            <p:nvPr/>
          </p:nvSpPr>
          <p:spPr bwMode="auto">
            <a:xfrm>
              <a:off x="8676456" y="1772816"/>
              <a:ext cx="0" cy="3567855"/>
            </a:xfrm>
            <a:prstGeom prst="line">
              <a:avLst/>
            </a:prstGeom>
            <a:noFill/>
            <a:ln w="25400">
              <a:solidFill>
                <a:srgbClr val="009900"/>
              </a:solidFill>
              <a:round/>
              <a:headEnd/>
              <a:tailEnd/>
            </a:ln>
          </p:spPr>
          <p:txBody>
            <a:bodyPr wrap="square">
              <a:spAutoFit/>
            </a:bodyPr>
            <a:lstStyle/>
            <a:p>
              <a:endParaRPr lang="en-US"/>
            </a:p>
          </p:txBody>
        </p:sp>
        <p:sp>
          <p:nvSpPr>
            <p:cNvPr id="12300" name="Line 22"/>
            <p:cNvSpPr>
              <a:spLocks noChangeShapeType="1"/>
            </p:cNvSpPr>
            <p:nvPr/>
          </p:nvSpPr>
          <p:spPr bwMode="auto">
            <a:xfrm flipH="1">
              <a:off x="8244408" y="5556696"/>
              <a:ext cx="576064" cy="0"/>
            </a:xfrm>
            <a:prstGeom prst="line">
              <a:avLst/>
            </a:prstGeom>
            <a:noFill/>
            <a:ln w="25400">
              <a:solidFill>
                <a:srgbClr val="C00000"/>
              </a:solidFill>
              <a:round/>
              <a:headEnd/>
              <a:tailEnd type="triangle" w="med" len="med"/>
            </a:ln>
          </p:spPr>
          <p:txBody>
            <a:bodyPr wrap="square">
              <a:spAutoFit/>
            </a:bodyPr>
            <a:lstStyle/>
            <a:p>
              <a:endParaRPr lang="en-US"/>
            </a:p>
          </p:txBody>
        </p:sp>
        <p:sp>
          <p:nvSpPr>
            <p:cNvPr id="12302" name="Line 11"/>
            <p:cNvSpPr>
              <a:spLocks noChangeShapeType="1"/>
            </p:cNvSpPr>
            <p:nvPr/>
          </p:nvSpPr>
          <p:spPr bwMode="auto">
            <a:xfrm flipH="1" flipV="1">
              <a:off x="5921375" y="1881188"/>
              <a:ext cx="0" cy="468312"/>
            </a:xfrm>
            <a:prstGeom prst="line">
              <a:avLst/>
            </a:prstGeom>
            <a:noFill/>
            <a:ln w="25400">
              <a:solidFill>
                <a:srgbClr val="009900"/>
              </a:solidFill>
              <a:round/>
              <a:headEnd/>
              <a:tailEnd type="triangle" w="med" len="med"/>
            </a:ln>
          </p:spPr>
          <p:txBody>
            <a:bodyPr>
              <a:spAutoFit/>
            </a:bodyPr>
            <a:lstStyle/>
            <a:p>
              <a:endParaRPr lang="en-US"/>
            </a:p>
          </p:txBody>
        </p:sp>
        <p:sp>
          <p:nvSpPr>
            <p:cNvPr id="12303" name="Line 19"/>
            <p:cNvSpPr>
              <a:spLocks noChangeShapeType="1"/>
            </p:cNvSpPr>
            <p:nvPr/>
          </p:nvSpPr>
          <p:spPr bwMode="auto">
            <a:xfrm>
              <a:off x="5220072" y="3501008"/>
              <a:ext cx="360040" cy="0"/>
            </a:xfrm>
            <a:prstGeom prst="line">
              <a:avLst/>
            </a:prstGeom>
            <a:noFill/>
            <a:ln w="25400" cap="rnd">
              <a:solidFill>
                <a:srgbClr val="009900"/>
              </a:solidFill>
              <a:round/>
              <a:headEnd/>
              <a:tailEnd/>
            </a:ln>
          </p:spPr>
          <p:txBody>
            <a:bodyPr wrap="square">
              <a:spAutoFit/>
            </a:bodyPr>
            <a:lstStyle/>
            <a:p>
              <a:endParaRPr lang="en-US"/>
            </a:p>
          </p:txBody>
        </p:sp>
        <p:sp>
          <p:nvSpPr>
            <p:cNvPr id="12304" name="Line 20"/>
            <p:cNvSpPr>
              <a:spLocks noChangeShapeType="1"/>
            </p:cNvSpPr>
            <p:nvPr/>
          </p:nvSpPr>
          <p:spPr bwMode="auto">
            <a:xfrm flipH="1" flipV="1">
              <a:off x="5580112" y="1916832"/>
              <a:ext cx="0" cy="1584176"/>
            </a:xfrm>
            <a:prstGeom prst="line">
              <a:avLst/>
            </a:prstGeom>
            <a:noFill/>
            <a:ln w="25400" cap="rnd">
              <a:solidFill>
                <a:srgbClr val="009900"/>
              </a:solidFill>
              <a:round/>
              <a:headEnd/>
              <a:tailEnd type="triangle" w="med" len="med"/>
            </a:ln>
          </p:spPr>
          <p:txBody>
            <a:bodyPr wrap="square">
              <a:spAutoFit/>
            </a:bodyPr>
            <a:lstStyle/>
            <a:p>
              <a:endParaRPr lang="en-US"/>
            </a:p>
          </p:txBody>
        </p:sp>
        <p:sp>
          <p:nvSpPr>
            <p:cNvPr id="12305" name="Line 8"/>
            <p:cNvSpPr>
              <a:spLocks noChangeShapeType="1"/>
            </p:cNvSpPr>
            <p:nvPr/>
          </p:nvSpPr>
          <p:spPr bwMode="auto">
            <a:xfrm flipV="1">
              <a:off x="1835697" y="1647824"/>
              <a:ext cx="966242" cy="1421135"/>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06" name="Line 19"/>
            <p:cNvSpPr>
              <a:spLocks noChangeShapeType="1"/>
            </p:cNvSpPr>
            <p:nvPr/>
          </p:nvSpPr>
          <p:spPr bwMode="auto">
            <a:xfrm flipV="1">
              <a:off x="5220072" y="4581128"/>
              <a:ext cx="648072" cy="0"/>
            </a:xfrm>
            <a:prstGeom prst="line">
              <a:avLst/>
            </a:prstGeom>
            <a:noFill/>
            <a:ln w="25400" cap="rnd">
              <a:solidFill>
                <a:srgbClr val="C00000"/>
              </a:solidFill>
              <a:round/>
              <a:headEnd/>
              <a:tailEnd/>
            </a:ln>
          </p:spPr>
          <p:txBody>
            <a:bodyPr wrap="square">
              <a:spAutoFit/>
            </a:bodyPr>
            <a:lstStyle/>
            <a:p>
              <a:endParaRPr lang="en-US"/>
            </a:p>
          </p:txBody>
        </p:sp>
        <p:sp>
          <p:nvSpPr>
            <p:cNvPr id="12307" name="Line 20"/>
            <p:cNvSpPr>
              <a:spLocks noChangeShapeType="1"/>
            </p:cNvSpPr>
            <p:nvPr/>
          </p:nvSpPr>
          <p:spPr bwMode="auto">
            <a:xfrm>
              <a:off x="5868144" y="4581128"/>
              <a:ext cx="0" cy="504056"/>
            </a:xfrm>
            <a:prstGeom prst="line">
              <a:avLst/>
            </a:prstGeom>
            <a:noFill/>
            <a:ln w="25400" cap="rnd">
              <a:solidFill>
                <a:srgbClr val="C00000"/>
              </a:solidFill>
              <a:round/>
              <a:headEnd/>
              <a:tailEnd type="triangle" w="med" len="med"/>
            </a:ln>
          </p:spPr>
          <p:txBody>
            <a:bodyPr wrap="square">
              <a:spAutoFit/>
            </a:bodyPr>
            <a:lstStyle/>
            <a:p>
              <a:endParaRPr lang="en-US"/>
            </a:p>
          </p:txBody>
        </p:sp>
        <p:sp>
          <p:nvSpPr>
            <p:cNvPr id="12310" name="Line 20"/>
            <p:cNvSpPr>
              <a:spLocks noChangeShapeType="1"/>
            </p:cNvSpPr>
            <p:nvPr/>
          </p:nvSpPr>
          <p:spPr bwMode="auto">
            <a:xfrm>
              <a:off x="5652120" y="3789040"/>
              <a:ext cx="0" cy="1296144"/>
            </a:xfrm>
            <a:prstGeom prst="line">
              <a:avLst/>
            </a:prstGeom>
            <a:noFill/>
            <a:ln w="25400" cap="rnd">
              <a:solidFill>
                <a:srgbClr val="C00000"/>
              </a:solidFill>
              <a:round/>
              <a:headEnd/>
              <a:tailEnd type="triangle" w="med" len="med"/>
            </a:ln>
          </p:spPr>
          <p:txBody>
            <a:bodyPr wrap="square">
              <a:spAutoFit/>
            </a:bodyPr>
            <a:lstStyle/>
            <a:p>
              <a:endParaRPr lang="en-US"/>
            </a:p>
          </p:txBody>
        </p:sp>
        <p:sp>
          <p:nvSpPr>
            <p:cNvPr id="12311" name="Line 19"/>
            <p:cNvSpPr>
              <a:spLocks noChangeShapeType="1"/>
            </p:cNvSpPr>
            <p:nvPr/>
          </p:nvSpPr>
          <p:spPr bwMode="auto">
            <a:xfrm>
              <a:off x="5220072" y="3789040"/>
              <a:ext cx="432048" cy="0"/>
            </a:xfrm>
            <a:prstGeom prst="line">
              <a:avLst/>
            </a:prstGeom>
            <a:noFill/>
            <a:ln w="25400" cap="rnd">
              <a:solidFill>
                <a:srgbClr val="C00000"/>
              </a:solidFill>
              <a:round/>
              <a:headEnd/>
              <a:tailEnd/>
            </a:ln>
          </p:spPr>
          <p:txBody>
            <a:bodyPr wrap="square">
              <a:spAutoFit/>
            </a:bodyPr>
            <a:lstStyle/>
            <a:p>
              <a:endParaRPr lang="en-US"/>
            </a:p>
          </p:txBody>
        </p:sp>
        <p:sp>
          <p:nvSpPr>
            <p:cNvPr id="12313" name="Line 19"/>
            <p:cNvSpPr>
              <a:spLocks noChangeShapeType="1"/>
            </p:cNvSpPr>
            <p:nvPr/>
          </p:nvSpPr>
          <p:spPr bwMode="auto">
            <a:xfrm>
              <a:off x="8244408" y="5340672"/>
              <a:ext cx="432048" cy="0"/>
            </a:xfrm>
            <a:prstGeom prst="line">
              <a:avLst/>
            </a:prstGeom>
            <a:noFill/>
            <a:ln w="25400" cap="rnd">
              <a:solidFill>
                <a:srgbClr val="009900"/>
              </a:solidFill>
              <a:round/>
              <a:headEnd/>
              <a:tailEnd/>
            </a:ln>
          </p:spPr>
          <p:txBody>
            <a:bodyPr wrap="square">
              <a:spAutoFit/>
            </a:bodyPr>
            <a:lstStyle/>
            <a:p>
              <a:endParaRPr lang="en-US"/>
            </a:p>
          </p:txBody>
        </p:sp>
        <p:sp>
          <p:nvSpPr>
            <p:cNvPr id="12314" name="Line 21"/>
            <p:cNvSpPr>
              <a:spLocks noChangeShapeType="1"/>
            </p:cNvSpPr>
            <p:nvPr/>
          </p:nvSpPr>
          <p:spPr bwMode="auto">
            <a:xfrm>
              <a:off x="8820150" y="1647825"/>
              <a:ext cx="322" cy="3908871"/>
            </a:xfrm>
            <a:prstGeom prst="line">
              <a:avLst/>
            </a:prstGeom>
            <a:noFill/>
            <a:ln w="25400">
              <a:solidFill>
                <a:srgbClr val="C00000"/>
              </a:solidFill>
              <a:round/>
              <a:headEnd/>
              <a:tailEnd/>
            </a:ln>
          </p:spPr>
          <p:txBody>
            <a:bodyPr wrap="square">
              <a:spAutoFit/>
            </a:bodyPr>
            <a:lstStyle/>
            <a:p>
              <a:endParaRPr lang="en-US"/>
            </a:p>
          </p:txBody>
        </p:sp>
        <p:sp>
          <p:nvSpPr>
            <p:cNvPr id="12315" name="Line 19"/>
            <p:cNvSpPr>
              <a:spLocks noChangeShapeType="1"/>
            </p:cNvSpPr>
            <p:nvPr/>
          </p:nvSpPr>
          <p:spPr bwMode="auto">
            <a:xfrm>
              <a:off x="8288338" y="1647825"/>
              <a:ext cx="531812" cy="0"/>
            </a:xfrm>
            <a:prstGeom prst="line">
              <a:avLst/>
            </a:prstGeom>
            <a:noFill/>
            <a:ln w="25400" cap="rnd">
              <a:solidFill>
                <a:srgbClr val="C00000"/>
              </a:solidFill>
              <a:round/>
              <a:headEnd/>
              <a:tailEnd/>
            </a:ln>
          </p:spPr>
          <p:txBody>
            <a:bodyPr>
              <a:spAutoFit/>
            </a:bodyPr>
            <a:lstStyle/>
            <a:p>
              <a:endParaRPr lang="en-US"/>
            </a:p>
          </p:txBody>
        </p:sp>
        <p:sp>
          <p:nvSpPr>
            <p:cNvPr id="12316" name="Line 14"/>
            <p:cNvSpPr>
              <a:spLocks noChangeShapeType="1"/>
            </p:cNvSpPr>
            <p:nvPr/>
          </p:nvSpPr>
          <p:spPr bwMode="auto">
            <a:xfrm>
              <a:off x="1835697" y="2996952"/>
              <a:ext cx="936103" cy="648072"/>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17" name="Line 11"/>
            <p:cNvSpPr>
              <a:spLocks noChangeShapeType="1"/>
            </p:cNvSpPr>
            <p:nvPr/>
          </p:nvSpPr>
          <p:spPr bwMode="auto">
            <a:xfrm flipV="1">
              <a:off x="7020270" y="4293096"/>
              <a:ext cx="1" cy="792088"/>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18" name="Line 11"/>
            <p:cNvSpPr>
              <a:spLocks noChangeShapeType="1"/>
            </p:cNvSpPr>
            <p:nvPr/>
          </p:nvSpPr>
          <p:spPr bwMode="auto">
            <a:xfrm>
              <a:off x="7236296" y="4293096"/>
              <a:ext cx="0" cy="792088"/>
            </a:xfrm>
            <a:prstGeom prst="line">
              <a:avLst/>
            </a:prstGeom>
            <a:noFill/>
            <a:ln w="25400">
              <a:solidFill>
                <a:srgbClr val="C00000"/>
              </a:solidFill>
              <a:round/>
              <a:headEnd/>
              <a:tailEnd type="triangle" w="med" len="med"/>
            </a:ln>
          </p:spPr>
          <p:txBody>
            <a:bodyPr wrap="square">
              <a:spAutoFit/>
            </a:bodyPr>
            <a:lstStyle/>
            <a:p>
              <a:endParaRPr lang="en-US"/>
            </a:p>
          </p:txBody>
        </p:sp>
        <p:sp>
          <p:nvSpPr>
            <p:cNvPr id="12319" name="Line 14"/>
            <p:cNvSpPr>
              <a:spLocks noChangeShapeType="1"/>
            </p:cNvSpPr>
            <p:nvPr/>
          </p:nvSpPr>
          <p:spPr bwMode="auto">
            <a:xfrm>
              <a:off x="1835697" y="2996952"/>
              <a:ext cx="936104" cy="1440161"/>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20" name="Line 11"/>
            <p:cNvSpPr>
              <a:spLocks noChangeShapeType="1"/>
            </p:cNvSpPr>
            <p:nvPr/>
          </p:nvSpPr>
          <p:spPr bwMode="auto">
            <a:xfrm>
              <a:off x="1835696" y="2996952"/>
              <a:ext cx="4198938" cy="9525"/>
            </a:xfrm>
            <a:prstGeom prst="line">
              <a:avLst/>
            </a:prstGeom>
            <a:noFill/>
            <a:ln w="25400">
              <a:solidFill>
                <a:srgbClr val="009900"/>
              </a:solidFill>
              <a:round/>
              <a:headEnd/>
              <a:tailEnd type="triangle" w="med" len="med"/>
            </a:ln>
          </p:spPr>
          <p:txBody>
            <a:bodyPr>
              <a:spAutoFit/>
            </a:bodyPr>
            <a:lstStyle/>
            <a:p>
              <a:endParaRPr lang="en-US"/>
            </a:p>
          </p:txBody>
        </p:sp>
        <p:sp>
          <p:nvSpPr>
            <p:cNvPr id="10" name="Text Box 2"/>
            <p:cNvSpPr txBox="1">
              <a:spLocks noChangeArrowheads="1"/>
            </p:cNvSpPr>
            <p:nvPr/>
          </p:nvSpPr>
          <p:spPr bwMode="auto">
            <a:xfrm>
              <a:off x="6012160" y="2852936"/>
              <a:ext cx="2232025" cy="1454150"/>
            </a:xfrm>
            <a:prstGeom prst="rect">
              <a:avLst/>
            </a:prstGeom>
            <a:solidFill>
              <a:srgbClr val="005000"/>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lt-LT" sz="1600" b="1" dirty="0" smtClean="0">
                  <a:solidFill>
                    <a:schemeClr val="bg1"/>
                  </a:solidFill>
                  <a:latin typeface="Arial" panose="020B0604020202020204" pitchFamily="34" charset="0"/>
                  <a:cs typeface="Arial" panose="020B0604020202020204" pitchFamily="34" charset="0"/>
                </a:rPr>
                <a:t>Profesinė karo tarnyba</a:t>
              </a:r>
              <a:endParaRPr lang="en-GB" sz="1600" dirty="0" smtClean="0">
                <a:solidFill>
                  <a:schemeClr val="bg1"/>
                </a:solidFill>
                <a:latin typeface="Arial" panose="020B0604020202020204" pitchFamily="34" charset="0"/>
                <a:cs typeface="Arial" panose="020B0604020202020204" pitchFamily="34" charset="0"/>
              </a:endParaRPr>
            </a:p>
          </p:txBody>
        </p:sp>
        <p:sp>
          <p:nvSpPr>
            <p:cNvPr id="11" name="Text Box 3"/>
            <p:cNvSpPr txBox="1">
              <a:spLocks noChangeArrowheads="1"/>
            </p:cNvSpPr>
            <p:nvPr/>
          </p:nvSpPr>
          <p:spPr bwMode="auto">
            <a:xfrm>
              <a:off x="2808288" y="2005013"/>
              <a:ext cx="2449512" cy="831850"/>
            </a:xfrm>
            <a:prstGeom prst="rect">
              <a:avLst/>
            </a:prstGeom>
            <a:solidFill>
              <a:srgbClr val="B2DE82"/>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ts val="0"/>
                </a:spcBef>
                <a:defRPr/>
              </a:pPr>
              <a:r>
                <a:rPr lang="lt-LT" sz="1600" b="1" dirty="0" smtClean="0">
                  <a:solidFill>
                    <a:srgbClr val="000000"/>
                  </a:solidFill>
                  <a:latin typeface="Arial" panose="020B0604020202020204" pitchFamily="34" charset="0"/>
                  <a:cs typeface="Arial" panose="020B0604020202020204" pitchFamily="34" charset="0"/>
                </a:rPr>
                <a:t>Jaunesniųjų karininkų vadų mokymai </a:t>
              </a:r>
            </a:p>
            <a:p>
              <a:pPr algn="ctr">
                <a:spcBef>
                  <a:spcPts val="0"/>
                </a:spcBef>
                <a:defRPr/>
              </a:pPr>
              <a:r>
                <a:rPr lang="en-US" sz="1600" b="1" dirty="0" smtClean="0">
                  <a:solidFill>
                    <a:srgbClr val="000000"/>
                  </a:solidFill>
                  <a:latin typeface="Arial" panose="020B0604020202020204" pitchFamily="34" charset="0"/>
                  <a:cs typeface="Arial" panose="020B0604020202020204" pitchFamily="34" charset="0"/>
                </a:rPr>
                <a:t>(3 </a:t>
              </a:r>
              <a:r>
                <a:rPr lang="lt-LT" sz="1600" b="1" dirty="0" smtClean="0">
                  <a:solidFill>
                    <a:srgbClr val="000000"/>
                  </a:solidFill>
                  <a:latin typeface="Arial" panose="020B0604020202020204" pitchFamily="34" charset="0"/>
                  <a:cs typeface="Arial" panose="020B0604020202020204" pitchFamily="34" charset="0"/>
                </a:rPr>
                <a:t>metai</a:t>
              </a:r>
              <a:r>
                <a:rPr lang="en-US" sz="1600" b="1" dirty="0" smtClean="0">
                  <a:solidFill>
                    <a:srgbClr val="000000"/>
                  </a:solidFill>
                  <a:latin typeface="Arial" panose="020B0604020202020204" pitchFamily="34" charset="0"/>
                  <a:cs typeface="Arial" panose="020B0604020202020204" pitchFamily="34" charset="0"/>
                </a:rPr>
                <a:t>)</a:t>
              </a:r>
            </a:p>
          </p:txBody>
        </p:sp>
        <p:sp>
          <p:nvSpPr>
            <p:cNvPr id="12" name="Text Box 4"/>
            <p:cNvSpPr txBox="1">
              <a:spLocks noChangeArrowheads="1"/>
            </p:cNvSpPr>
            <p:nvPr/>
          </p:nvSpPr>
          <p:spPr bwMode="auto">
            <a:xfrm>
              <a:off x="2771800" y="3140968"/>
              <a:ext cx="2449512" cy="792163"/>
            </a:xfrm>
            <a:prstGeom prst="rect">
              <a:avLst/>
            </a:prstGeom>
            <a:solidFill>
              <a:srgbClr val="005000"/>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lt-LT" sz="1600" b="1" dirty="0" smtClean="0">
                  <a:solidFill>
                    <a:schemeClr val="bg1"/>
                  </a:solidFill>
                  <a:latin typeface="Arial" panose="020B0604020202020204" pitchFamily="34" charset="0"/>
                  <a:cs typeface="Arial" panose="020B0604020202020204" pitchFamily="34" charset="0"/>
                </a:rPr>
                <a:t>Nuolatinė privalomoji pradinė karo tarnyba</a:t>
              </a:r>
              <a:r>
                <a:rPr lang="en-US" sz="1600" b="1" dirty="0" smtClean="0">
                  <a:solidFill>
                    <a:schemeClr val="bg1"/>
                  </a:solidFill>
                  <a:latin typeface="Arial" panose="020B0604020202020204" pitchFamily="34" charset="0"/>
                  <a:cs typeface="Arial" panose="020B0604020202020204" pitchFamily="34" charset="0"/>
                </a:rPr>
                <a:t>       </a:t>
              </a:r>
              <a:r>
                <a:rPr lang="lt-LT" sz="1600" b="1" dirty="0" smtClean="0">
                  <a:solidFill>
                    <a:schemeClr val="bg1"/>
                  </a:solidFill>
                  <a:latin typeface="Arial" panose="020B0604020202020204" pitchFamily="34" charset="0"/>
                  <a:cs typeface="Arial" panose="020B0604020202020204" pitchFamily="34" charset="0"/>
                </a:rPr>
                <a:t>(</a:t>
              </a:r>
              <a:r>
                <a:rPr lang="en-US" sz="1600" b="1" dirty="0" smtClean="0">
                  <a:solidFill>
                    <a:schemeClr val="bg1"/>
                  </a:solidFill>
                  <a:latin typeface="Arial" panose="020B0604020202020204" pitchFamily="34" charset="0"/>
                  <a:cs typeface="Arial" panose="020B0604020202020204" pitchFamily="34" charset="0"/>
                </a:rPr>
                <a:t>9</a:t>
              </a:r>
              <a:r>
                <a:rPr lang="lt-LT" sz="1600" b="1" dirty="0" smtClean="0">
                  <a:solidFill>
                    <a:schemeClr val="bg1"/>
                  </a:solidFill>
                  <a:latin typeface="Arial" panose="020B0604020202020204" pitchFamily="34" charset="0"/>
                  <a:cs typeface="Arial" panose="020B0604020202020204" pitchFamily="34" charset="0"/>
                </a:rPr>
                <a:t> mėnesiai)</a:t>
              </a:r>
              <a:endParaRPr lang="en-GB" sz="1600" b="1" dirty="0" smtClean="0">
                <a:solidFill>
                  <a:schemeClr val="bg1"/>
                </a:solidFill>
                <a:latin typeface="Arial" panose="020B0604020202020204" pitchFamily="34" charset="0"/>
                <a:cs typeface="Arial" panose="020B0604020202020204" pitchFamily="34" charset="0"/>
              </a:endParaRPr>
            </a:p>
          </p:txBody>
        </p:sp>
        <p:sp>
          <p:nvSpPr>
            <p:cNvPr id="13" name="Text Box 5"/>
            <p:cNvSpPr txBox="1">
              <a:spLocks noChangeArrowheads="1"/>
            </p:cNvSpPr>
            <p:nvPr/>
          </p:nvSpPr>
          <p:spPr bwMode="auto">
            <a:xfrm>
              <a:off x="2801938" y="1092200"/>
              <a:ext cx="5473700" cy="788988"/>
            </a:xfrm>
            <a:prstGeom prst="rect">
              <a:avLst/>
            </a:prstGeom>
            <a:solidFill>
              <a:srgbClr val="B2DE82"/>
            </a:solidFill>
            <a:ln w="19050">
              <a:solidFill>
                <a:srgbClr val="000000"/>
              </a:solidFill>
              <a:miter lim="800000"/>
              <a:headEnd/>
              <a:tailEnd/>
            </a:ln>
          </p:spPr>
          <p:txBody>
            <a:bodyPr anchor="ctr"/>
            <a:lstStyle>
              <a:lvl1pPr eaLnBrk="0" hangingPunct="0">
                <a:spcBef>
                  <a:spcPct val="20000"/>
                </a:spcBef>
                <a:buAutoNum type="arabicPeriod"/>
                <a:defRPr sz="2400">
                  <a:solidFill>
                    <a:schemeClr val="tx1"/>
                  </a:solidFill>
                  <a:latin typeface="Arial" charset="0"/>
                </a:defRPr>
              </a:lvl1pPr>
              <a:lvl2pPr marL="742950" indent="-285750" eaLnBrk="0" hangingPunct="0">
                <a:spcBef>
                  <a:spcPct val="20000"/>
                </a:spcBef>
                <a:buAutoNum type="alphaLcPeriod"/>
                <a:defRPr sz="2000">
                  <a:solidFill>
                    <a:schemeClr val="tx1"/>
                  </a:solidFill>
                  <a:latin typeface="Arial" charset="0"/>
                </a:defRPr>
              </a:lvl2pPr>
              <a:lvl3pPr marL="1143000" indent="-228600" eaLnBrk="0" hangingPunct="0">
                <a:spcBef>
                  <a:spcPct val="20000"/>
                </a:spcBef>
                <a:buAutoNum type="arabicParenR"/>
                <a:defRPr sz="2000">
                  <a:solidFill>
                    <a:schemeClr val="tx1"/>
                  </a:solidFill>
                  <a:latin typeface="Arial" charset="0"/>
                </a:defRPr>
              </a:lvl3pPr>
              <a:lvl4pPr marL="1600200" indent="-228600" eaLnBrk="0" hangingPunct="0">
                <a:spcBef>
                  <a:spcPct val="20000"/>
                </a:spcBef>
                <a:buAutoNum type="alphaLcParenR"/>
                <a:defRPr sz="2000">
                  <a:solidFill>
                    <a:schemeClr val="tx1"/>
                  </a:solidFill>
                  <a:latin typeface="Arial" charset="0"/>
                </a:defRPr>
              </a:lvl4pPr>
              <a:lvl5pPr marL="2057400" indent="-228600" eaLnBrk="0" hangingPunct="0">
                <a:spcBef>
                  <a:spcPct val="20000"/>
                </a:spcBef>
                <a:buAutoNum type="romanLcPeriod"/>
                <a:defRPr sz="2000">
                  <a:solidFill>
                    <a:schemeClr val="tx1"/>
                  </a:solidFill>
                  <a:latin typeface="Arial" charset="0"/>
                </a:defRPr>
              </a:lvl5pPr>
              <a:lvl6pPr marL="2514600" indent="-228600" eaLnBrk="0" fontAlgn="base" hangingPunct="0">
                <a:spcBef>
                  <a:spcPct val="20000"/>
                </a:spcBef>
                <a:spcAft>
                  <a:spcPct val="0"/>
                </a:spcAft>
                <a:buAutoNum type="romanLcPeriod"/>
                <a:defRPr sz="2000">
                  <a:solidFill>
                    <a:schemeClr val="tx1"/>
                  </a:solidFill>
                  <a:latin typeface="Arial" charset="0"/>
                </a:defRPr>
              </a:lvl6pPr>
              <a:lvl7pPr marL="2971800" indent="-228600" eaLnBrk="0" fontAlgn="base" hangingPunct="0">
                <a:spcBef>
                  <a:spcPct val="20000"/>
                </a:spcBef>
                <a:spcAft>
                  <a:spcPct val="0"/>
                </a:spcAft>
                <a:buAutoNum type="romanLcPeriod"/>
                <a:defRPr sz="2000">
                  <a:solidFill>
                    <a:schemeClr val="tx1"/>
                  </a:solidFill>
                  <a:latin typeface="Arial" charset="0"/>
                </a:defRPr>
              </a:lvl7pPr>
              <a:lvl8pPr marL="3429000" indent="-228600" eaLnBrk="0" fontAlgn="base" hangingPunct="0">
                <a:spcBef>
                  <a:spcPct val="20000"/>
                </a:spcBef>
                <a:spcAft>
                  <a:spcPct val="0"/>
                </a:spcAft>
                <a:buAutoNum type="romanLcPeriod"/>
                <a:defRPr sz="2000">
                  <a:solidFill>
                    <a:schemeClr val="tx1"/>
                  </a:solidFill>
                  <a:latin typeface="Arial" charset="0"/>
                </a:defRPr>
              </a:lvl8pPr>
              <a:lvl9pPr marL="3886200" indent="-228600" eaLnBrk="0" fontAlgn="base" hangingPunct="0">
                <a:spcBef>
                  <a:spcPct val="20000"/>
                </a:spcBef>
                <a:spcAft>
                  <a:spcPct val="0"/>
                </a:spcAft>
                <a:buAutoNum type="romanLcPeriod"/>
                <a:defRPr sz="2000">
                  <a:solidFill>
                    <a:schemeClr val="tx1"/>
                  </a:solidFill>
                  <a:latin typeface="Arial" charset="0"/>
                </a:defRPr>
              </a:lvl9pPr>
            </a:lstStyle>
            <a:p>
              <a:pPr algn="ctr">
                <a:spcBef>
                  <a:spcPts val="0"/>
                </a:spcBef>
                <a:buFontTx/>
                <a:buNone/>
                <a:defRPr/>
              </a:pPr>
              <a:r>
                <a:rPr lang="lt-LT" altLang="lt-LT" sz="1600" b="1" dirty="0" smtClean="0">
                  <a:solidFill>
                    <a:srgbClr val="000000"/>
                  </a:solidFill>
                  <a:latin typeface="Arial" panose="020B0604020202020204" pitchFamily="34" charset="0"/>
                  <a:cs typeface="Arial" panose="020B0604020202020204" pitchFamily="34" charset="0"/>
                </a:rPr>
                <a:t>Tarnyba Krašto apsaugos savanorių pajėgose </a:t>
              </a:r>
            </a:p>
            <a:p>
              <a:pPr algn="ctr">
                <a:spcBef>
                  <a:spcPts val="0"/>
                </a:spcBef>
                <a:buFontTx/>
                <a:buNone/>
                <a:defRPr/>
              </a:pPr>
              <a:r>
                <a:rPr lang="lt-LT" altLang="lt-LT" sz="1600" b="1" dirty="0" smtClean="0">
                  <a:solidFill>
                    <a:srgbClr val="000000"/>
                  </a:solidFill>
                  <a:latin typeface="Arial" panose="020B0604020202020204" pitchFamily="34" charset="0"/>
                  <a:cs typeface="Arial" panose="020B0604020202020204" pitchFamily="34" charset="0"/>
                </a:rPr>
                <a:t>(</a:t>
              </a:r>
              <a:r>
                <a:rPr lang="en-US" altLang="lt-LT" sz="1600" b="1" dirty="0">
                  <a:solidFill>
                    <a:srgbClr val="000000"/>
                  </a:solidFill>
                  <a:latin typeface="Arial" panose="020B0604020202020204" pitchFamily="34" charset="0"/>
                  <a:cs typeface="Arial" panose="020B0604020202020204" pitchFamily="34" charset="0"/>
                </a:rPr>
                <a:t>4</a:t>
              </a:r>
              <a:r>
                <a:rPr lang="lt-LT" altLang="lt-LT" sz="1600" b="1" dirty="0">
                  <a:solidFill>
                    <a:srgbClr val="000000"/>
                  </a:solidFill>
                  <a:latin typeface="Arial" panose="020B0604020202020204" pitchFamily="34" charset="0"/>
                  <a:cs typeface="Arial" panose="020B0604020202020204" pitchFamily="34" charset="0"/>
                </a:rPr>
                <a:t> </a:t>
              </a:r>
              <a:r>
                <a:rPr lang="lt-LT" altLang="lt-LT" sz="1600" b="1" dirty="0" smtClean="0">
                  <a:solidFill>
                    <a:srgbClr val="000000"/>
                  </a:solidFill>
                  <a:latin typeface="Arial" panose="020B0604020202020204" pitchFamily="34" charset="0"/>
                  <a:cs typeface="Arial" panose="020B0604020202020204" pitchFamily="34" charset="0"/>
                </a:rPr>
                <a:t>metai)</a:t>
              </a:r>
              <a:endParaRPr lang="en-US" altLang="lt-LT" sz="1600" b="1" dirty="0">
                <a:solidFill>
                  <a:srgbClr val="000000"/>
                </a:solidFill>
                <a:latin typeface="Arial" panose="020B0604020202020204" pitchFamily="34" charset="0"/>
                <a:cs typeface="Arial" panose="020B0604020202020204" pitchFamily="34" charset="0"/>
              </a:endParaRPr>
            </a:p>
          </p:txBody>
        </p:sp>
        <p:sp>
          <p:nvSpPr>
            <p:cNvPr id="12325" name="Text Box 6"/>
            <p:cNvSpPr txBox="1">
              <a:spLocks noChangeArrowheads="1"/>
            </p:cNvSpPr>
            <p:nvPr/>
          </p:nvSpPr>
          <p:spPr bwMode="auto">
            <a:xfrm>
              <a:off x="395536" y="5085184"/>
              <a:ext cx="7848873" cy="752475"/>
            </a:xfrm>
            <a:prstGeom prst="rect">
              <a:avLst/>
            </a:prstGeom>
            <a:solidFill>
              <a:srgbClr val="FFFF99"/>
            </a:solidFill>
            <a:ln w="19050">
              <a:solidFill>
                <a:srgbClr val="000000"/>
              </a:solidFill>
              <a:miter lim="800000"/>
              <a:headEnd/>
              <a:tailEnd/>
            </a:ln>
          </p:spPr>
          <p:txBody>
            <a:bodyPr anchor="ctr"/>
            <a:lstStyle/>
            <a:p>
              <a:pPr algn="ctr" eaLnBrk="0" hangingPunct="0">
                <a:spcBef>
                  <a:spcPct val="50000"/>
                </a:spcBef>
              </a:pPr>
              <a:r>
                <a:rPr lang="lt-LT" altLang="lt-LT" sz="1600" b="1" dirty="0" smtClean="0">
                  <a:solidFill>
                    <a:srgbClr val="000000"/>
                  </a:solidFill>
                  <a:latin typeface="Arial" charset="0"/>
                  <a:cs typeface="Arial" charset="0"/>
                </a:rPr>
                <a:t>Parengtasis rezervas</a:t>
              </a:r>
              <a:endParaRPr lang="en-US" altLang="lt-LT" sz="1600" b="1" dirty="0">
                <a:solidFill>
                  <a:srgbClr val="000000"/>
                </a:solidFill>
                <a:latin typeface="Arial" charset="0"/>
                <a:cs typeface="Arial" charset="0"/>
              </a:endParaRPr>
            </a:p>
            <a:p>
              <a:pPr algn="ctr" eaLnBrk="0" hangingPunct="0">
                <a:spcBef>
                  <a:spcPct val="50000"/>
                </a:spcBef>
              </a:pPr>
              <a:r>
                <a:rPr lang="en-US" altLang="lt-LT" sz="1600" b="1" dirty="0">
                  <a:solidFill>
                    <a:srgbClr val="000000"/>
                  </a:solidFill>
                  <a:latin typeface="Arial" charset="0"/>
                  <a:cs typeface="Arial" charset="0"/>
                </a:rPr>
                <a:t>(3 </a:t>
              </a:r>
              <a:r>
                <a:rPr lang="lt-LT" altLang="lt-LT" sz="1600" b="1" dirty="0">
                  <a:solidFill>
                    <a:srgbClr val="000000"/>
                  </a:solidFill>
                  <a:latin typeface="Arial" charset="0"/>
                  <a:cs typeface="Arial" charset="0"/>
                </a:rPr>
                <a:t>savaičių mokymai kas</a:t>
              </a:r>
              <a:r>
                <a:rPr lang="en-US" altLang="lt-LT" sz="1600" b="1" dirty="0">
                  <a:solidFill>
                    <a:srgbClr val="000000"/>
                  </a:solidFill>
                  <a:latin typeface="Arial" charset="0"/>
                  <a:cs typeface="Arial" charset="0"/>
                </a:rPr>
                <a:t> 5 </a:t>
              </a:r>
              <a:r>
                <a:rPr lang="lt-LT" altLang="lt-LT" sz="1600" b="1" dirty="0">
                  <a:solidFill>
                    <a:srgbClr val="000000"/>
                  </a:solidFill>
                  <a:latin typeface="Arial" charset="0"/>
                  <a:cs typeface="Arial" charset="0"/>
                </a:rPr>
                <a:t>metus</a:t>
              </a:r>
              <a:r>
                <a:rPr lang="en-US" altLang="lt-LT" sz="1600" b="1" dirty="0">
                  <a:solidFill>
                    <a:srgbClr val="000000"/>
                  </a:solidFill>
                  <a:latin typeface="Arial" charset="0"/>
                  <a:cs typeface="Arial" charset="0"/>
                </a:rPr>
                <a:t>)</a:t>
              </a:r>
            </a:p>
          </p:txBody>
        </p:sp>
        <p:sp>
          <p:nvSpPr>
            <p:cNvPr id="35" name="Text Box 6"/>
            <p:cNvSpPr txBox="1">
              <a:spLocks noChangeArrowheads="1"/>
            </p:cNvSpPr>
            <p:nvPr/>
          </p:nvSpPr>
          <p:spPr bwMode="auto">
            <a:xfrm>
              <a:off x="2771800" y="4077072"/>
              <a:ext cx="2449512" cy="696913"/>
            </a:xfrm>
            <a:prstGeom prst="rect">
              <a:avLst/>
            </a:prstGeom>
            <a:solidFill>
              <a:srgbClr val="005000"/>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lt-LT" sz="1600" b="1" dirty="0" smtClean="0">
                  <a:solidFill>
                    <a:schemeClr val="bg1"/>
                  </a:solidFill>
                  <a:latin typeface="Arial" panose="020B0604020202020204" pitchFamily="34" charset="0"/>
                  <a:cs typeface="Arial" panose="020B0604020202020204" pitchFamily="34" charset="0"/>
                </a:rPr>
                <a:t>Studijos Lietuvos karo akademijoje</a:t>
              </a:r>
              <a:endParaRPr lang="en-US" sz="1600" b="1" dirty="0" smtClean="0">
                <a:solidFill>
                  <a:schemeClr val="bg1"/>
                </a:solidFill>
                <a:latin typeface="Arial" panose="020B0604020202020204" pitchFamily="34" charset="0"/>
                <a:cs typeface="Arial" panose="020B0604020202020204" pitchFamily="34" charset="0"/>
              </a:endParaRPr>
            </a:p>
          </p:txBody>
        </p:sp>
        <p:sp>
          <p:nvSpPr>
            <p:cNvPr id="12327" name="Text Box 6"/>
            <p:cNvSpPr txBox="1">
              <a:spLocks noChangeArrowheads="1"/>
            </p:cNvSpPr>
            <p:nvPr/>
          </p:nvSpPr>
          <p:spPr bwMode="auto">
            <a:xfrm>
              <a:off x="395536" y="1916832"/>
              <a:ext cx="1441450" cy="2540000"/>
            </a:xfrm>
            <a:prstGeom prst="rect">
              <a:avLst/>
            </a:prstGeom>
            <a:solidFill>
              <a:srgbClr val="FFFF99"/>
            </a:solidFill>
            <a:ln w="19050">
              <a:solidFill>
                <a:srgbClr val="000000"/>
              </a:solidFill>
              <a:miter lim="800000"/>
              <a:headEnd/>
              <a:tailEnd/>
            </a:ln>
          </p:spPr>
          <p:txBody>
            <a:bodyPr anchor="ctr"/>
            <a:lstStyle/>
            <a:p>
              <a:pPr algn="ctr" eaLnBrk="0" hangingPunct="0">
                <a:spcBef>
                  <a:spcPct val="50000"/>
                </a:spcBef>
              </a:pPr>
              <a:r>
                <a:rPr lang="lt-LT" altLang="lt-LT" sz="1600" b="1">
                  <a:solidFill>
                    <a:srgbClr val="000000"/>
                  </a:solidFill>
                  <a:latin typeface="Arial" charset="0"/>
                  <a:cs typeface="Arial" charset="0"/>
                </a:rPr>
                <a:t>Lietuvos piliečiai</a:t>
              </a:r>
              <a:endParaRPr lang="en-US" altLang="lt-LT" sz="1600" b="1">
                <a:solidFill>
                  <a:srgbClr val="000000"/>
                </a:solidFill>
                <a:latin typeface="Arial" charset="0"/>
                <a:cs typeface="Arial" charset="0"/>
              </a:endParaRPr>
            </a:p>
          </p:txBody>
        </p:sp>
        <p:sp>
          <p:nvSpPr>
            <p:cNvPr id="70" name="Line 11"/>
            <p:cNvSpPr>
              <a:spLocks noChangeShapeType="1"/>
            </p:cNvSpPr>
            <p:nvPr/>
          </p:nvSpPr>
          <p:spPr bwMode="auto">
            <a:xfrm flipH="1">
              <a:off x="6156175" y="2492896"/>
              <a:ext cx="1" cy="360040"/>
            </a:xfrm>
            <a:prstGeom prst="line">
              <a:avLst/>
            </a:prstGeom>
            <a:noFill/>
            <a:ln w="25400">
              <a:solidFill>
                <a:srgbClr val="009900"/>
              </a:solidFill>
              <a:round/>
              <a:headEnd/>
              <a:tailEnd type="triangle" w="med" len="med"/>
            </a:ln>
          </p:spPr>
          <p:txBody>
            <a:bodyPr wrap="square">
              <a:spAutoFit/>
            </a:bodyPr>
            <a:lstStyle/>
            <a:p>
              <a:endParaRPr lang="en-US"/>
            </a:p>
          </p:txBody>
        </p:sp>
        <p:sp>
          <p:nvSpPr>
            <p:cNvPr id="72" name="Line 19"/>
            <p:cNvSpPr>
              <a:spLocks noChangeShapeType="1"/>
            </p:cNvSpPr>
            <p:nvPr/>
          </p:nvSpPr>
          <p:spPr bwMode="auto">
            <a:xfrm>
              <a:off x="5220072" y="4509120"/>
              <a:ext cx="936104" cy="0"/>
            </a:xfrm>
            <a:prstGeom prst="line">
              <a:avLst/>
            </a:prstGeom>
            <a:noFill/>
            <a:ln w="25400" cap="rnd">
              <a:solidFill>
                <a:srgbClr val="009900"/>
              </a:solidFill>
              <a:round/>
              <a:headEnd/>
              <a:tailEnd/>
            </a:ln>
          </p:spPr>
          <p:txBody>
            <a:bodyPr wrap="square">
              <a:spAutoFit/>
            </a:bodyPr>
            <a:lstStyle/>
            <a:p>
              <a:endParaRPr lang="en-US"/>
            </a:p>
          </p:txBody>
        </p:sp>
        <p:sp>
          <p:nvSpPr>
            <p:cNvPr id="73" name="Line 11"/>
            <p:cNvSpPr>
              <a:spLocks noChangeShapeType="1"/>
            </p:cNvSpPr>
            <p:nvPr/>
          </p:nvSpPr>
          <p:spPr bwMode="auto">
            <a:xfrm flipH="1" flipV="1">
              <a:off x="6156174" y="4293096"/>
              <a:ext cx="1" cy="216024"/>
            </a:xfrm>
            <a:prstGeom prst="line">
              <a:avLst/>
            </a:prstGeom>
            <a:noFill/>
            <a:ln w="25400">
              <a:solidFill>
                <a:srgbClr val="009900"/>
              </a:solidFill>
              <a:round/>
              <a:headEnd/>
              <a:tailEnd type="triangle" w="med" len="med"/>
            </a:ln>
          </p:spPr>
          <p:txBody>
            <a:bodyPr wrap="square">
              <a:spAutoFit/>
            </a:bodyPr>
            <a:lstStyle/>
            <a:p>
              <a:endParaRPr lang="en-US"/>
            </a:p>
          </p:txBody>
        </p:sp>
      </p:grpSp>
      <p:sp>
        <p:nvSpPr>
          <p:cNvPr id="30" name="Rectangle 29"/>
          <p:cNvSpPr/>
          <p:nvPr/>
        </p:nvSpPr>
        <p:spPr>
          <a:xfrm>
            <a:off x="13345" y="17165"/>
            <a:ext cx="9144000" cy="6858000"/>
          </a:xfrm>
          <a:prstGeom prst="rect">
            <a:avLst/>
          </a:prstGeom>
          <a:solidFill>
            <a:srgbClr val="005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t-LT" dirty="0"/>
          </a:p>
        </p:txBody>
      </p:sp>
      <p:grpSp>
        <p:nvGrpSpPr>
          <p:cNvPr id="75" name="Group 74"/>
          <p:cNvGrpSpPr/>
          <p:nvPr/>
        </p:nvGrpSpPr>
        <p:grpSpPr>
          <a:xfrm>
            <a:off x="36512" y="1988840"/>
            <a:ext cx="9144000" cy="3562350"/>
            <a:chOff x="9228138" y="2243138"/>
            <a:chExt cx="9144000" cy="3562350"/>
          </a:xfrm>
        </p:grpSpPr>
        <p:sp>
          <p:nvSpPr>
            <p:cNvPr id="60" name="Rectangle 59"/>
            <p:cNvSpPr/>
            <p:nvPr/>
          </p:nvSpPr>
          <p:spPr>
            <a:xfrm>
              <a:off x="9228138" y="2243138"/>
              <a:ext cx="9144000" cy="35623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US"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defRPr/>
              </a:pPr>
              <a:r>
                <a:rPr lang="en-US" sz="24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LEGEND</a:t>
              </a:r>
              <a:r>
                <a:rPr lang="lt-LT" sz="24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a:t>
              </a:r>
              <a:endParaRPr lang="lt-LT"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3" name="Text Box 3"/>
            <p:cNvSpPr txBox="1">
              <a:spLocks noChangeArrowheads="1"/>
            </p:cNvSpPr>
            <p:nvPr/>
          </p:nvSpPr>
          <p:spPr bwMode="auto">
            <a:xfrm>
              <a:off x="10071100" y="4668838"/>
              <a:ext cx="422275" cy="382587"/>
            </a:xfrm>
            <a:prstGeom prst="rect">
              <a:avLst/>
            </a:prstGeom>
            <a:solidFill>
              <a:srgbClr val="B2DE82"/>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endParaRPr lang="en-US" sz="1600" b="1" dirty="0" smtClean="0">
                <a:solidFill>
                  <a:srgbClr val="000000"/>
                </a:solidFill>
                <a:latin typeface="Arial" panose="020B0604020202020204" pitchFamily="34" charset="0"/>
                <a:cs typeface="Arial" panose="020B0604020202020204" pitchFamily="34" charset="0"/>
              </a:endParaRPr>
            </a:p>
          </p:txBody>
        </p:sp>
        <p:sp>
          <p:nvSpPr>
            <p:cNvPr id="54" name="Text Box 6"/>
            <p:cNvSpPr txBox="1">
              <a:spLocks noChangeArrowheads="1"/>
            </p:cNvSpPr>
            <p:nvPr/>
          </p:nvSpPr>
          <p:spPr bwMode="auto">
            <a:xfrm>
              <a:off x="10071100" y="4100513"/>
              <a:ext cx="422275" cy="382587"/>
            </a:xfrm>
            <a:prstGeom prst="rect">
              <a:avLst/>
            </a:prstGeom>
            <a:solidFill>
              <a:srgbClr val="FFFF99"/>
            </a:solidFill>
            <a:ln w="19050">
              <a:solidFill>
                <a:srgbClr val="000000"/>
              </a:solidFill>
              <a:miter lim="800000"/>
              <a:headEnd/>
              <a:tailEnd/>
            </a:ln>
          </p:spPr>
          <p:txBody>
            <a:bodyPr anchor="ctr"/>
            <a:lstStyle/>
            <a:p>
              <a:pPr algn="ctr" eaLnBrk="0" hangingPunct="0">
                <a:spcBef>
                  <a:spcPct val="50000"/>
                </a:spcBef>
              </a:pPr>
              <a:endParaRPr lang="en-US" altLang="lt-LT" sz="1600" b="1">
                <a:solidFill>
                  <a:srgbClr val="000000"/>
                </a:solidFill>
                <a:latin typeface="Arial" charset="0"/>
                <a:cs typeface="Arial" charset="0"/>
              </a:endParaRPr>
            </a:p>
          </p:txBody>
        </p:sp>
        <p:sp>
          <p:nvSpPr>
            <p:cNvPr id="55" name="Text Box 6"/>
            <p:cNvSpPr txBox="1">
              <a:spLocks noChangeArrowheads="1"/>
            </p:cNvSpPr>
            <p:nvPr/>
          </p:nvSpPr>
          <p:spPr bwMode="auto">
            <a:xfrm>
              <a:off x="14476413" y="4105275"/>
              <a:ext cx="414337" cy="377825"/>
            </a:xfrm>
            <a:prstGeom prst="rect">
              <a:avLst/>
            </a:prstGeom>
            <a:solidFill>
              <a:srgbClr val="005000"/>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endParaRPr lang="en-US" sz="1600" b="1" dirty="0" smtClean="0">
                <a:latin typeface="Arial" panose="020B0604020202020204" pitchFamily="34" charset="0"/>
                <a:cs typeface="Arial" panose="020B0604020202020204" pitchFamily="34" charset="0"/>
              </a:endParaRPr>
            </a:p>
          </p:txBody>
        </p:sp>
        <p:sp>
          <p:nvSpPr>
            <p:cNvPr id="56" name="Line 11"/>
            <p:cNvSpPr>
              <a:spLocks noChangeShapeType="1"/>
            </p:cNvSpPr>
            <p:nvPr/>
          </p:nvSpPr>
          <p:spPr bwMode="auto">
            <a:xfrm>
              <a:off x="10063163" y="3317875"/>
              <a:ext cx="430212" cy="0"/>
            </a:xfrm>
            <a:prstGeom prst="line">
              <a:avLst/>
            </a:prstGeom>
            <a:noFill/>
            <a:ln w="38100">
              <a:solidFill>
                <a:srgbClr val="C00000"/>
              </a:solidFill>
              <a:round/>
              <a:headEnd/>
              <a:tailEnd type="triangle" w="med" len="med"/>
            </a:ln>
          </p:spPr>
          <p:txBody>
            <a:bodyPr>
              <a:spAutoFit/>
            </a:bodyPr>
            <a:lstStyle/>
            <a:p>
              <a:endParaRPr lang="en-US"/>
            </a:p>
          </p:txBody>
        </p:sp>
        <p:sp>
          <p:nvSpPr>
            <p:cNvPr id="57" name="Line 11"/>
            <p:cNvSpPr>
              <a:spLocks noChangeShapeType="1"/>
            </p:cNvSpPr>
            <p:nvPr/>
          </p:nvSpPr>
          <p:spPr bwMode="auto">
            <a:xfrm>
              <a:off x="14463713" y="3328988"/>
              <a:ext cx="430212" cy="0"/>
            </a:xfrm>
            <a:prstGeom prst="line">
              <a:avLst/>
            </a:prstGeom>
            <a:noFill/>
            <a:ln w="38100">
              <a:solidFill>
                <a:srgbClr val="009900"/>
              </a:solidFill>
              <a:round/>
              <a:headEnd/>
              <a:tailEnd type="triangle" w="med" len="med"/>
            </a:ln>
          </p:spPr>
          <p:txBody>
            <a:bodyPr>
              <a:spAutoFit/>
            </a:bodyPr>
            <a:lstStyle/>
            <a:p>
              <a:endParaRPr lang="en-US"/>
            </a:p>
          </p:txBody>
        </p:sp>
        <p:sp>
          <p:nvSpPr>
            <p:cNvPr id="58" name="TextBox 57"/>
            <p:cNvSpPr txBox="1">
              <a:spLocks noChangeArrowheads="1"/>
            </p:cNvSpPr>
            <p:nvPr/>
          </p:nvSpPr>
          <p:spPr bwMode="auto">
            <a:xfrm>
              <a:off x="10731500" y="3163888"/>
              <a:ext cx="1197764" cy="369332"/>
            </a:xfrm>
            <a:prstGeom prst="rect">
              <a:avLst/>
            </a:prstGeom>
            <a:noFill/>
            <a:ln w="9525">
              <a:noFill/>
              <a:miter lim="800000"/>
              <a:headEnd/>
              <a:tailEnd/>
            </a:ln>
          </p:spPr>
          <p:txBody>
            <a:bodyPr wrap="none">
              <a:spAutoFit/>
            </a:bodyPr>
            <a:lstStyle/>
            <a:p>
              <a:r>
                <a:rPr lang="lt-LT" altLang="lt-LT" dirty="0" smtClean="0">
                  <a:latin typeface="Arial" charset="0"/>
                  <a:cs typeface="Arial" charset="0"/>
                </a:rPr>
                <a:t>Šaukimas</a:t>
              </a:r>
              <a:endParaRPr lang="lt-LT" altLang="lt-LT" dirty="0">
                <a:latin typeface="Arial" charset="0"/>
                <a:cs typeface="Arial" charset="0"/>
              </a:endParaRPr>
            </a:p>
          </p:txBody>
        </p:sp>
        <p:sp>
          <p:nvSpPr>
            <p:cNvPr id="59" name="TextBox 58"/>
            <p:cNvSpPr txBox="1">
              <a:spLocks noChangeArrowheads="1"/>
            </p:cNvSpPr>
            <p:nvPr/>
          </p:nvSpPr>
          <p:spPr bwMode="auto">
            <a:xfrm>
              <a:off x="15130463" y="3163888"/>
              <a:ext cx="2480166" cy="369332"/>
            </a:xfrm>
            <a:prstGeom prst="rect">
              <a:avLst/>
            </a:prstGeom>
            <a:noFill/>
            <a:ln w="9525">
              <a:noFill/>
              <a:miter lim="800000"/>
              <a:headEnd/>
              <a:tailEnd/>
            </a:ln>
          </p:spPr>
          <p:txBody>
            <a:bodyPr wrap="none">
              <a:spAutoFit/>
            </a:bodyPr>
            <a:lstStyle/>
            <a:p>
              <a:r>
                <a:rPr lang="lt-LT" altLang="lt-LT" dirty="0" smtClean="0">
                  <a:latin typeface="Arial" charset="0"/>
                  <a:cs typeface="Arial" charset="0"/>
                </a:rPr>
                <a:t>Savanoriškas stojimas</a:t>
              </a:r>
              <a:endParaRPr lang="lt-LT" altLang="lt-LT" dirty="0">
                <a:latin typeface="Arial" charset="0"/>
                <a:cs typeface="Arial" charset="0"/>
              </a:endParaRPr>
            </a:p>
          </p:txBody>
        </p:sp>
        <p:sp>
          <p:nvSpPr>
            <p:cNvPr id="29" name="TextBox 28"/>
            <p:cNvSpPr txBox="1">
              <a:spLocks noChangeArrowheads="1"/>
            </p:cNvSpPr>
            <p:nvPr/>
          </p:nvSpPr>
          <p:spPr bwMode="auto">
            <a:xfrm>
              <a:off x="10798175" y="4106863"/>
              <a:ext cx="851515" cy="369332"/>
            </a:xfrm>
            <a:prstGeom prst="rect">
              <a:avLst/>
            </a:prstGeom>
            <a:noFill/>
            <a:ln w="9525">
              <a:noFill/>
              <a:miter lim="800000"/>
              <a:headEnd/>
              <a:tailEnd/>
            </a:ln>
          </p:spPr>
          <p:txBody>
            <a:bodyPr wrap="none">
              <a:spAutoFit/>
            </a:bodyPr>
            <a:lstStyle/>
            <a:p>
              <a:r>
                <a:rPr lang="lt-LT" altLang="lt-LT" dirty="0" smtClean="0">
                  <a:latin typeface="Arial" charset="0"/>
                  <a:cs typeface="Arial" charset="0"/>
                </a:rPr>
                <a:t>Civiliai</a:t>
              </a:r>
              <a:endParaRPr lang="lt-LT" altLang="lt-LT" dirty="0">
                <a:latin typeface="Arial" charset="0"/>
                <a:cs typeface="Arial" charset="0"/>
              </a:endParaRPr>
            </a:p>
          </p:txBody>
        </p:sp>
        <p:sp>
          <p:nvSpPr>
            <p:cNvPr id="61" name="TextBox 60"/>
            <p:cNvSpPr txBox="1">
              <a:spLocks noChangeArrowheads="1"/>
            </p:cNvSpPr>
            <p:nvPr/>
          </p:nvSpPr>
          <p:spPr bwMode="auto">
            <a:xfrm>
              <a:off x="10798175" y="4660900"/>
              <a:ext cx="3685689" cy="369332"/>
            </a:xfrm>
            <a:prstGeom prst="rect">
              <a:avLst/>
            </a:prstGeom>
            <a:noFill/>
            <a:ln w="9525">
              <a:noFill/>
              <a:miter lim="800000"/>
              <a:headEnd/>
              <a:tailEnd/>
            </a:ln>
          </p:spPr>
          <p:txBody>
            <a:bodyPr wrap="none">
              <a:spAutoFit/>
            </a:bodyPr>
            <a:lstStyle/>
            <a:p>
              <a:r>
                <a:rPr lang="lt-LT" altLang="lt-LT" dirty="0" smtClean="0">
                  <a:latin typeface="Arial" charset="0"/>
                  <a:cs typeface="Arial" charset="0"/>
                </a:rPr>
                <a:t>Tarnyba, derinama su civiliu darbu</a:t>
              </a:r>
              <a:endParaRPr lang="lt-LT" altLang="lt-LT" dirty="0">
                <a:latin typeface="Arial" charset="0"/>
                <a:cs typeface="Arial" charset="0"/>
              </a:endParaRPr>
            </a:p>
          </p:txBody>
        </p:sp>
        <p:sp>
          <p:nvSpPr>
            <p:cNvPr id="62" name="TextBox 61"/>
            <p:cNvSpPr txBox="1">
              <a:spLocks noChangeArrowheads="1"/>
            </p:cNvSpPr>
            <p:nvPr/>
          </p:nvSpPr>
          <p:spPr bwMode="auto">
            <a:xfrm>
              <a:off x="15197138" y="4111625"/>
              <a:ext cx="2138149" cy="369332"/>
            </a:xfrm>
            <a:prstGeom prst="rect">
              <a:avLst/>
            </a:prstGeom>
            <a:noFill/>
            <a:ln w="9525">
              <a:noFill/>
              <a:miter lim="800000"/>
              <a:headEnd/>
              <a:tailEnd/>
            </a:ln>
          </p:spPr>
          <p:txBody>
            <a:bodyPr wrap="none">
              <a:spAutoFit/>
            </a:bodyPr>
            <a:lstStyle/>
            <a:p>
              <a:r>
                <a:rPr lang="lt-LT" altLang="lt-LT" dirty="0" smtClean="0">
                  <a:latin typeface="Arial" charset="0"/>
                  <a:cs typeface="Arial" charset="0"/>
                </a:rPr>
                <a:t>Tikroji karo tarnyba</a:t>
              </a:r>
              <a:endParaRPr lang="lt-LT" altLang="lt-LT" dirty="0">
                <a:latin typeface="Arial" charset="0"/>
                <a:cs typeface="Arial" charset="0"/>
              </a:endParaRPr>
            </a:p>
          </p:txBody>
        </p:sp>
      </p:grpSp>
    </p:spTree>
    <p:extLst>
      <p:ext uri="{BB962C8B-B14F-4D97-AF65-F5344CB8AC3E}">
        <p14:creationId xmlns:p14="http://schemas.microsoft.com/office/powerpoint/2010/main" val="25884377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75"/>
                                        </p:tgtEl>
                                      </p:cBhvr>
                                    </p:animEffect>
                                    <p:set>
                                      <p:cBhvr>
                                        <p:cTn id="7" dur="1" fill="hold">
                                          <p:stCondLst>
                                            <p:cond delay="999"/>
                                          </p:stCondLst>
                                        </p:cTn>
                                        <p:tgtEl>
                                          <p:spTgt spid="75"/>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 name="Rectangle 83"/>
          <p:cNvSpPr>
            <a:spLocks noChangeArrowheads="1"/>
          </p:cNvSpPr>
          <p:nvPr/>
        </p:nvSpPr>
        <p:spPr bwMode="auto">
          <a:xfrm>
            <a:off x="1331913" y="404813"/>
            <a:ext cx="7440612" cy="522287"/>
          </a:xfrm>
          <a:prstGeom prst="rect">
            <a:avLst/>
          </a:prstGeom>
          <a:noFill/>
          <a:ln>
            <a:noFill/>
          </a:ln>
          <a:effectLst/>
          <a:extLst/>
        </p:spPr>
        <p:txBody>
          <a:bodyPr>
            <a:spAutoFit/>
          </a:bodyPr>
          <a:lstStyle/>
          <a:p>
            <a:pPr>
              <a:defRPr/>
            </a:pPr>
            <a:r>
              <a:rPr lang="en-US" sz="2800" b="1" dirty="0" smtClean="0">
                <a:effectLst>
                  <a:outerShdw blurRad="38100" dist="38100" dir="2700000" algn="tl">
                    <a:srgbClr val="C0C0C0"/>
                  </a:outerShdw>
                </a:effectLst>
                <a:latin typeface="Arial" pitchFamily="34" charset="0"/>
                <a:cs typeface="Arial" pitchFamily="34" charset="0"/>
              </a:rPr>
              <a:t>TARNYBOS B</a:t>
            </a:r>
            <a:r>
              <a:rPr lang="lt-LT" sz="2800" b="1" dirty="0" smtClean="0">
                <a:effectLst>
                  <a:outerShdw blurRad="38100" dist="38100" dir="2700000" algn="tl">
                    <a:srgbClr val="C0C0C0"/>
                  </a:outerShdw>
                </a:effectLst>
                <a:latin typeface="Arial" pitchFamily="34" charset="0"/>
                <a:cs typeface="Arial" pitchFamily="34" charset="0"/>
              </a:rPr>
              <a:t>ŪDAI</a:t>
            </a:r>
            <a:endParaRPr lang="lt-LT" sz="2800" b="1" dirty="0">
              <a:effectLst>
                <a:outerShdw blurRad="38100" dist="38100" dir="2700000" algn="tl">
                  <a:srgbClr val="C0C0C0"/>
                </a:outerShdw>
              </a:effectLst>
              <a:latin typeface="Arial" pitchFamily="34" charset="0"/>
              <a:cs typeface="Arial" pitchFamily="34" charset="0"/>
            </a:endParaRPr>
          </a:p>
        </p:txBody>
      </p:sp>
      <p:pic>
        <p:nvPicPr>
          <p:cNvPr id="65" name="Picture 2" descr="C:\Users\giedre.kazlauskiene\AppData\Local\Microsoft\Windows\Temporary Internet Files\Content.Outlook\O4NQZOBH\LK.png"/>
          <p:cNvPicPr>
            <a:picLocks noChangeAspect="1" noChangeArrowheads="1"/>
          </p:cNvPicPr>
          <p:nvPr/>
        </p:nvPicPr>
        <p:blipFill>
          <a:blip r:embed="rId3" cstate="print"/>
          <a:srcRect/>
          <a:stretch>
            <a:fillRect/>
          </a:stretch>
        </p:blipFill>
        <p:spPr bwMode="auto">
          <a:xfrm>
            <a:off x="179388" y="188913"/>
            <a:ext cx="936625" cy="1066800"/>
          </a:xfrm>
          <a:prstGeom prst="rect">
            <a:avLst/>
          </a:prstGeom>
          <a:noFill/>
          <a:ln w="9525">
            <a:noFill/>
            <a:miter lim="800000"/>
            <a:headEnd/>
            <a:tailEnd/>
          </a:ln>
        </p:spPr>
      </p:pic>
      <p:grpSp>
        <p:nvGrpSpPr>
          <p:cNvPr id="74" name="Group 73"/>
          <p:cNvGrpSpPr/>
          <p:nvPr/>
        </p:nvGrpSpPr>
        <p:grpSpPr>
          <a:xfrm>
            <a:off x="395536" y="1628800"/>
            <a:ext cx="8424936" cy="4745459"/>
            <a:chOff x="395536" y="1092200"/>
            <a:chExt cx="8424936" cy="4745459"/>
          </a:xfrm>
        </p:grpSpPr>
        <p:sp>
          <p:nvSpPr>
            <p:cNvPr id="71" name="Line 11"/>
            <p:cNvSpPr>
              <a:spLocks noChangeShapeType="1"/>
            </p:cNvSpPr>
            <p:nvPr/>
          </p:nvSpPr>
          <p:spPr bwMode="auto">
            <a:xfrm>
              <a:off x="7164288" y="1844824"/>
              <a:ext cx="0" cy="1008112"/>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01" name="Line 23"/>
            <p:cNvSpPr>
              <a:spLocks noChangeShapeType="1"/>
            </p:cNvSpPr>
            <p:nvPr/>
          </p:nvSpPr>
          <p:spPr bwMode="auto">
            <a:xfrm flipH="1">
              <a:off x="8244408" y="1772816"/>
              <a:ext cx="432048" cy="0"/>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290" name="Line 19"/>
            <p:cNvSpPr>
              <a:spLocks noChangeShapeType="1"/>
            </p:cNvSpPr>
            <p:nvPr/>
          </p:nvSpPr>
          <p:spPr bwMode="auto">
            <a:xfrm>
              <a:off x="5251450" y="2492375"/>
              <a:ext cx="904875" cy="0"/>
            </a:xfrm>
            <a:prstGeom prst="line">
              <a:avLst/>
            </a:prstGeom>
            <a:noFill/>
            <a:ln w="25400" cap="rnd">
              <a:solidFill>
                <a:srgbClr val="009900"/>
              </a:solidFill>
              <a:round/>
              <a:headEnd/>
              <a:tailEnd/>
            </a:ln>
          </p:spPr>
          <p:txBody>
            <a:bodyPr>
              <a:spAutoFit/>
            </a:bodyPr>
            <a:lstStyle/>
            <a:p>
              <a:endParaRPr lang="en-US"/>
            </a:p>
          </p:txBody>
        </p:sp>
        <p:sp>
          <p:nvSpPr>
            <p:cNvPr id="12291" name="Line 19"/>
            <p:cNvSpPr>
              <a:spLocks noChangeShapeType="1"/>
            </p:cNvSpPr>
            <p:nvPr/>
          </p:nvSpPr>
          <p:spPr bwMode="auto">
            <a:xfrm>
              <a:off x="5251450" y="2344738"/>
              <a:ext cx="669925" cy="0"/>
            </a:xfrm>
            <a:prstGeom prst="line">
              <a:avLst/>
            </a:prstGeom>
            <a:noFill/>
            <a:ln w="25400" cap="rnd">
              <a:solidFill>
                <a:srgbClr val="009900"/>
              </a:solidFill>
              <a:round/>
              <a:headEnd/>
              <a:tailEnd/>
            </a:ln>
          </p:spPr>
          <p:txBody>
            <a:bodyPr>
              <a:spAutoFit/>
            </a:bodyPr>
            <a:lstStyle/>
            <a:p>
              <a:endParaRPr lang="en-US"/>
            </a:p>
          </p:txBody>
        </p:sp>
        <p:sp>
          <p:nvSpPr>
            <p:cNvPr id="12293" name="Line 7"/>
            <p:cNvSpPr>
              <a:spLocks noChangeShapeType="1"/>
            </p:cNvSpPr>
            <p:nvPr/>
          </p:nvSpPr>
          <p:spPr bwMode="auto">
            <a:xfrm flipV="1">
              <a:off x="4313238" y="4203700"/>
              <a:ext cx="0" cy="935038"/>
            </a:xfrm>
            <a:prstGeom prst="line">
              <a:avLst/>
            </a:prstGeom>
            <a:noFill/>
            <a:ln w="9525">
              <a:noFill/>
              <a:round/>
              <a:headEnd/>
              <a:tailEnd type="triangle" w="med" len="med"/>
            </a:ln>
          </p:spPr>
          <p:txBody>
            <a:bodyPr>
              <a:spAutoFit/>
            </a:bodyPr>
            <a:lstStyle/>
            <a:p>
              <a:endParaRPr lang="en-US"/>
            </a:p>
          </p:txBody>
        </p:sp>
        <p:sp>
          <p:nvSpPr>
            <p:cNvPr id="12294" name="Line 8"/>
            <p:cNvSpPr>
              <a:spLocks noChangeShapeType="1"/>
            </p:cNvSpPr>
            <p:nvPr/>
          </p:nvSpPr>
          <p:spPr bwMode="auto">
            <a:xfrm flipV="1">
              <a:off x="1835697" y="2643188"/>
              <a:ext cx="966242" cy="353764"/>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295" name="Line 11"/>
            <p:cNvSpPr>
              <a:spLocks noChangeShapeType="1"/>
            </p:cNvSpPr>
            <p:nvPr/>
          </p:nvSpPr>
          <p:spPr bwMode="auto">
            <a:xfrm flipV="1">
              <a:off x="5220072" y="3645024"/>
              <a:ext cx="792163" cy="0"/>
            </a:xfrm>
            <a:prstGeom prst="line">
              <a:avLst/>
            </a:prstGeom>
            <a:noFill/>
            <a:ln w="25400">
              <a:solidFill>
                <a:srgbClr val="009900"/>
              </a:solidFill>
              <a:round/>
              <a:headEnd/>
              <a:tailEnd type="triangle" w="med" len="med"/>
            </a:ln>
          </p:spPr>
          <p:txBody>
            <a:bodyPr>
              <a:spAutoFit/>
            </a:bodyPr>
            <a:lstStyle/>
            <a:p>
              <a:endParaRPr lang="en-US"/>
            </a:p>
          </p:txBody>
        </p:sp>
        <p:sp>
          <p:nvSpPr>
            <p:cNvPr id="12296" name="Line 14"/>
            <p:cNvSpPr>
              <a:spLocks noChangeShapeType="1"/>
            </p:cNvSpPr>
            <p:nvPr/>
          </p:nvSpPr>
          <p:spPr bwMode="auto">
            <a:xfrm>
              <a:off x="1835697" y="2996952"/>
              <a:ext cx="966242" cy="439986"/>
            </a:xfrm>
            <a:prstGeom prst="line">
              <a:avLst/>
            </a:prstGeom>
            <a:noFill/>
            <a:ln w="25400">
              <a:solidFill>
                <a:srgbClr val="C00000"/>
              </a:solidFill>
              <a:round/>
              <a:headEnd/>
              <a:tailEnd type="triangle" w="med" len="med"/>
            </a:ln>
          </p:spPr>
          <p:txBody>
            <a:bodyPr wrap="square">
              <a:spAutoFit/>
            </a:bodyPr>
            <a:lstStyle/>
            <a:p>
              <a:endParaRPr lang="en-US"/>
            </a:p>
          </p:txBody>
        </p:sp>
        <p:sp>
          <p:nvSpPr>
            <p:cNvPr id="12297" name="Line 19"/>
            <p:cNvSpPr>
              <a:spLocks noChangeShapeType="1"/>
            </p:cNvSpPr>
            <p:nvPr/>
          </p:nvSpPr>
          <p:spPr bwMode="auto">
            <a:xfrm>
              <a:off x="5256213" y="2643188"/>
              <a:ext cx="196850" cy="0"/>
            </a:xfrm>
            <a:prstGeom prst="line">
              <a:avLst/>
            </a:prstGeom>
            <a:noFill/>
            <a:ln w="25400" cap="rnd">
              <a:solidFill>
                <a:srgbClr val="C00000"/>
              </a:solidFill>
              <a:round/>
              <a:headEnd/>
              <a:tailEnd/>
            </a:ln>
          </p:spPr>
          <p:txBody>
            <a:bodyPr>
              <a:spAutoFit/>
            </a:bodyPr>
            <a:lstStyle/>
            <a:p>
              <a:endParaRPr lang="en-US"/>
            </a:p>
          </p:txBody>
        </p:sp>
        <p:sp>
          <p:nvSpPr>
            <p:cNvPr id="12298" name="Line 20"/>
            <p:cNvSpPr>
              <a:spLocks noChangeShapeType="1"/>
            </p:cNvSpPr>
            <p:nvPr/>
          </p:nvSpPr>
          <p:spPr bwMode="auto">
            <a:xfrm flipH="1">
              <a:off x="5436095" y="2643188"/>
              <a:ext cx="16967" cy="2441996"/>
            </a:xfrm>
            <a:prstGeom prst="line">
              <a:avLst/>
            </a:prstGeom>
            <a:noFill/>
            <a:ln w="25400" cap="rnd">
              <a:solidFill>
                <a:srgbClr val="C00000"/>
              </a:solidFill>
              <a:round/>
              <a:headEnd/>
              <a:tailEnd type="triangle" w="med" len="med"/>
            </a:ln>
          </p:spPr>
          <p:txBody>
            <a:bodyPr wrap="square">
              <a:spAutoFit/>
            </a:bodyPr>
            <a:lstStyle/>
            <a:p>
              <a:endParaRPr lang="en-US"/>
            </a:p>
          </p:txBody>
        </p:sp>
        <p:sp>
          <p:nvSpPr>
            <p:cNvPr id="12299" name="Line 21"/>
            <p:cNvSpPr>
              <a:spLocks noChangeShapeType="1"/>
            </p:cNvSpPr>
            <p:nvPr/>
          </p:nvSpPr>
          <p:spPr bwMode="auto">
            <a:xfrm>
              <a:off x="8676456" y="1772816"/>
              <a:ext cx="0" cy="3567855"/>
            </a:xfrm>
            <a:prstGeom prst="line">
              <a:avLst/>
            </a:prstGeom>
            <a:noFill/>
            <a:ln w="25400">
              <a:solidFill>
                <a:srgbClr val="009900"/>
              </a:solidFill>
              <a:round/>
              <a:headEnd/>
              <a:tailEnd/>
            </a:ln>
          </p:spPr>
          <p:txBody>
            <a:bodyPr wrap="square">
              <a:spAutoFit/>
            </a:bodyPr>
            <a:lstStyle/>
            <a:p>
              <a:endParaRPr lang="en-US"/>
            </a:p>
          </p:txBody>
        </p:sp>
        <p:sp>
          <p:nvSpPr>
            <p:cNvPr id="12300" name="Line 22"/>
            <p:cNvSpPr>
              <a:spLocks noChangeShapeType="1"/>
            </p:cNvSpPr>
            <p:nvPr/>
          </p:nvSpPr>
          <p:spPr bwMode="auto">
            <a:xfrm flipH="1">
              <a:off x="8244408" y="5556696"/>
              <a:ext cx="576064" cy="0"/>
            </a:xfrm>
            <a:prstGeom prst="line">
              <a:avLst/>
            </a:prstGeom>
            <a:noFill/>
            <a:ln w="25400">
              <a:solidFill>
                <a:srgbClr val="C00000"/>
              </a:solidFill>
              <a:round/>
              <a:headEnd/>
              <a:tailEnd type="triangle" w="med" len="med"/>
            </a:ln>
          </p:spPr>
          <p:txBody>
            <a:bodyPr wrap="square">
              <a:spAutoFit/>
            </a:bodyPr>
            <a:lstStyle/>
            <a:p>
              <a:endParaRPr lang="en-US"/>
            </a:p>
          </p:txBody>
        </p:sp>
        <p:sp>
          <p:nvSpPr>
            <p:cNvPr id="12302" name="Line 11"/>
            <p:cNvSpPr>
              <a:spLocks noChangeShapeType="1"/>
            </p:cNvSpPr>
            <p:nvPr/>
          </p:nvSpPr>
          <p:spPr bwMode="auto">
            <a:xfrm flipH="1" flipV="1">
              <a:off x="5921375" y="1881188"/>
              <a:ext cx="0" cy="468312"/>
            </a:xfrm>
            <a:prstGeom prst="line">
              <a:avLst/>
            </a:prstGeom>
            <a:noFill/>
            <a:ln w="25400">
              <a:solidFill>
                <a:srgbClr val="009900"/>
              </a:solidFill>
              <a:round/>
              <a:headEnd/>
              <a:tailEnd type="triangle" w="med" len="med"/>
            </a:ln>
          </p:spPr>
          <p:txBody>
            <a:bodyPr>
              <a:spAutoFit/>
            </a:bodyPr>
            <a:lstStyle/>
            <a:p>
              <a:endParaRPr lang="en-US"/>
            </a:p>
          </p:txBody>
        </p:sp>
        <p:sp>
          <p:nvSpPr>
            <p:cNvPr id="12303" name="Line 19"/>
            <p:cNvSpPr>
              <a:spLocks noChangeShapeType="1"/>
            </p:cNvSpPr>
            <p:nvPr/>
          </p:nvSpPr>
          <p:spPr bwMode="auto">
            <a:xfrm>
              <a:off x="5220072" y="3501008"/>
              <a:ext cx="360040" cy="0"/>
            </a:xfrm>
            <a:prstGeom prst="line">
              <a:avLst/>
            </a:prstGeom>
            <a:noFill/>
            <a:ln w="25400" cap="rnd">
              <a:solidFill>
                <a:srgbClr val="009900"/>
              </a:solidFill>
              <a:round/>
              <a:headEnd/>
              <a:tailEnd/>
            </a:ln>
          </p:spPr>
          <p:txBody>
            <a:bodyPr wrap="square">
              <a:spAutoFit/>
            </a:bodyPr>
            <a:lstStyle/>
            <a:p>
              <a:endParaRPr lang="en-US"/>
            </a:p>
          </p:txBody>
        </p:sp>
        <p:sp>
          <p:nvSpPr>
            <p:cNvPr id="12304" name="Line 20"/>
            <p:cNvSpPr>
              <a:spLocks noChangeShapeType="1"/>
            </p:cNvSpPr>
            <p:nvPr/>
          </p:nvSpPr>
          <p:spPr bwMode="auto">
            <a:xfrm flipH="1" flipV="1">
              <a:off x="5580112" y="1916832"/>
              <a:ext cx="0" cy="1584176"/>
            </a:xfrm>
            <a:prstGeom prst="line">
              <a:avLst/>
            </a:prstGeom>
            <a:noFill/>
            <a:ln w="25400" cap="rnd">
              <a:solidFill>
                <a:srgbClr val="009900"/>
              </a:solidFill>
              <a:round/>
              <a:headEnd/>
              <a:tailEnd type="triangle" w="med" len="med"/>
            </a:ln>
          </p:spPr>
          <p:txBody>
            <a:bodyPr wrap="square">
              <a:spAutoFit/>
            </a:bodyPr>
            <a:lstStyle/>
            <a:p>
              <a:endParaRPr lang="en-US"/>
            </a:p>
          </p:txBody>
        </p:sp>
        <p:sp>
          <p:nvSpPr>
            <p:cNvPr id="12305" name="Line 8"/>
            <p:cNvSpPr>
              <a:spLocks noChangeShapeType="1"/>
            </p:cNvSpPr>
            <p:nvPr/>
          </p:nvSpPr>
          <p:spPr bwMode="auto">
            <a:xfrm flipV="1">
              <a:off x="1835697" y="1647824"/>
              <a:ext cx="966242" cy="1421135"/>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06" name="Line 19"/>
            <p:cNvSpPr>
              <a:spLocks noChangeShapeType="1"/>
            </p:cNvSpPr>
            <p:nvPr/>
          </p:nvSpPr>
          <p:spPr bwMode="auto">
            <a:xfrm flipV="1">
              <a:off x="5220072" y="4581128"/>
              <a:ext cx="648072" cy="0"/>
            </a:xfrm>
            <a:prstGeom prst="line">
              <a:avLst/>
            </a:prstGeom>
            <a:noFill/>
            <a:ln w="25400" cap="rnd">
              <a:solidFill>
                <a:srgbClr val="C00000"/>
              </a:solidFill>
              <a:round/>
              <a:headEnd/>
              <a:tailEnd/>
            </a:ln>
          </p:spPr>
          <p:txBody>
            <a:bodyPr wrap="square">
              <a:spAutoFit/>
            </a:bodyPr>
            <a:lstStyle/>
            <a:p>
              <a:endParaRPr lang="en-US"/>
            </a:p>
          </p:txBody>
        </p:sp>
        <p:sp>
          <p:nvSpPr>
            <p:cNvPr id="12307" name="Line 20"/>
            <p:cNvSpPr>
              <a:spLocks noChangeShapeType="1"/>
            </p:cNvSpPr>
            <p:nvPr/>
          </p:nvSpPr>
          <p:spPr bwMode="auto">
            <a:xfrm>
              <a:off x="5868144" y="4581128"/>
              <a:ext cx="0" cy="504056"/>
            </a:xfrm>
            <a:prstGeom prst="line">
              <a:avLst/>
            </a:prstGeom>
            <a:noFill/>
            <a:ln w="25400" cap="rnd">
              <a:solidFill>
                <a:srgbClr val="C00000"/>
              </a:solidFill>
              <a:round/>
              <a:headEnd/>
              <a:tailEnd type="triangle" w="med" len="med"/>
            </a:ln>
          </p:spPr>
          <p:txBody>
            <a:bodyPr wrap="square">
              <a:spAutoFit/>
            </a:bodyPr>
            <a:lstStyle/>
            <a:p>
              <a:endParaRPr lang="en-US"/>
            </a:p>
          </p:txBody>
        </p:sp>
        <p:sp>
          <p:nvSpPr>
            <p:cNvPr id="12310" name="Line 20"/>
            <p:cNvSpPr>
              <a:spLocks noChangeShapeType="1"/>
            </p:cNvSpPr>
            <p:nvPr/>
          </p:nvSpPr>
          <p:spPr bwMode="auto">
            <a:xfrm>
              <a:off x="5652120" y="3789040"/>
              <a:ext cx="0" cy="1296144"/>
            </a:xfrm>
            <a:prstGeom prst="line">
              <a:avLst/>
            </a:prstGeom>
            <a:noFill/>
            <a:ln w="25400" cap="rnd">
              <a:solidFill>
                <a:srgbClr val="C00000"/>
              </a:solidFill>
              <a:round/>
              <a:headEnd/>
              <a:tailEnd type="triangle" w="med" len="med"/>
            </a:ln>
          </p:spPr>
          <p:txBody>
            <a:bodyPr wrap="square">
              <a:spAutoFit/>
            </a:bodyPr>
            <a:lstStyle/>
            <a:p>
              <a:endParaRPr lang="en-US"/>
            </a:p>
          </p:txBody>
        </p:sp>
        <p:sp>
          <p:nvSpPr>
            <p:cNvPr id="12311" name="Line 19"/>
            <p:cNvSpPr>
              <a:spLocks noChangeShapeType="1"/>
            </p:cNvSpPr>
            <p:nvPr/>
          </p:nvSpPr>
          <p:spPr bwMode="auto">
            <a:xfrm>
              <a:off x="5220072" y="3789040"/>
              <a:ext cx="432048" cy="0"/>
            </a:xfrm>
            <a:prstGeom prst="line">
              <a:avLst/>
            </a:prstGeom>
            <a:noFill/>
            <a:ln w="25400" cap="rnd">
              <a:solidFill>
                <a:srgbClr val="C00000"/>
              </a:solidFill>
              <a:round/>
              <a:headEnd/>
              <a:tailEnd/>
            </a:ln>
          </p:spPr>
          <p:txBody>
            <a:bodyPr wrap="square">
              <a:spAutoFit/>
            </a:bodyPr>
            <a:lstStyle/>
            <a:p>
              <a:endParaRPr lang="en-US"/>
            </a:p>
          </p:txBody>
        </p:sp>
        <p:sp>
          <p:nvSpPr>
            <p:cNvPr id="12313" name="Line 19"/>
            <p:cNvSpPr>
              <a:spLocks noChangeShapeType="1"/>
            </p:cNvSpPr>
            <p:nvPr/>
          </p:nvSpPr>
          <p:spPr bwMode="auto">
            <a:xfrm>
              <a:off x="8244408" y="5340672"/>
              <a:ext cx="432048" cy="0"/>
            </a:xfrm>
            <a:prstGeom prst="line">
              <a:avLst/>
            </a:prstGeom>
            <a:noFill/>
            <a:ln w="25400" cap="rnd">
              <a:solidFill>
                <a:srgbClr val="009900"/>
              </a:solidFill>
              <a:round/>
              <a:headEnd/>
              <a:tailEnd/>
            </a:ln>
          </p:spPr>
          <p:txBody>
            <a:bodyPr wrap="square">
              <a:spAutoFit/>
            </a:bodyPr>
            <a:lstStyle/>
            <a:p>
              <a:endParaRPr lang="en-US"/>
            </a:p>
          </p:txBody>
        </p:sp>
        <p:sp>
          <p:nvSpPr>
            <p:cNvPr id="12314" name="Line 21"/>
            <p:cNvSpPr>
              <a:spLocks noChangeShapeType="1"/>
            </p:cNvSpPr>
            <p:nvPr/>
          </p:nvSpPr>
          <p:spPr bwMode="auto">
            <a:xfrm>
              <a:off x="8820150" y="1647825"/>
              <a:ext cx="322" cy="3908871"/>
            </a:xfrm>
            <a:prstGeom prst="line">
              <a:avLst/>
            </a:prstGeom>
            <a:noFill/>
            <a:ln w="25400">
              <a:solidFill>
                <a:srgbClr val="C00000"/>
              </a:solidFill>
              <a:round/>
              <a:headEnd/>
              <a:tailEnd/>
            </a:ln>
          </p:spPr>
          <p:txBody>
            <a:bodyPr wrap="square">
              <a:spAutoFit/>
            </a:bodyPr>
            <a:lstStyle/>
            <a:p>
              <a:endParaRPr lang="en-US"/>
            </a:p>
          </p:txBody>
        </p:sp>
        <p:sp>
          <p:nvSpPr>
            <p:cNvPr id="12315" name="Line 19"/>
            <p:cNvSpPr>
              <a:spLocks noChangeShapeType="1"/>
            </p:cNvSpPr>
            <p:nvPr/>
          </p:nvSpPr>
          <p:spPr bwMode="auto">
            <a:xfrm>
              <a:off x="8288338" y="1647825"/>
              <a:ext cx="531812" cy="0"/>
            </a:xfrm>
            <a:prstGeom prst="line">
              <a:avLst/>
            </a:prstGeom>
            <a:noFill/>
            <a:ln w="25400" cap="rnd">
              <a:solidFill>
                <a:srgbClr val="C00000"/>
              </a:solidFill>
              <a:round/>
              <a:headEnd/>
              <a:tailEnd/>
            </a:ln>
          </p:spPr>
          <p:txBody>
            <a:bodyPr>
              <a:spAutoFit/>
            </a:bodyPr>
            <a:lstStyle/>
            <a:p>
              <a:endParaRPr lang="en-US"/>
            </a:p>
          </p:txBody>
        </p:sp>
        <p:sp>
          <p:nvSpPr>
            <p:cNvPr id="12316" name="Line 14"/>
            <p:cNvSpPr>
              <a:spLocks noChangeShapeType="1"/>
            </p:cNvSpPr>
            <p:nvPr/>
          </p:nvSpPr>
          <p:spPr bwMode="auto">
            <a:xfrm>
              <a:off x="1835697" y="2996952"/>
              <a:ext cx="936103" cy="648072"/>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17" name="Line 11"/>
            <p:cNvSpPr>
              <a:spLocks noChangeShapeType="1"/>
            </p:cNvSpPr>
            <p:nvPr/>
          </p:nvSpPr>
          <p:spPr bwMode="auto">
            <a:xfrm flipV="1">
              <a:off x="7020270" y="4293096"/>
              <a:ext cx="1" cy="792088"/>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18" name="Line 11"/>
            <p:cNvSpPr>
              <a:spLocks noChangeShapeType="1"/>
            </p:cNvSpPr>
            <p:nvPr/>
          </p:nvSpPr>
          <p:spPr bwMode="auto">
            <a:xfrm>
              <a:off x="7236296" y="4293096"/>
              <a:ext cx="0" cy="792088"/>
            </a:xfrm>
            <a:prstGeom prst="line">
              <a:avLst/>
            </a:prstGeom>
            <a:noFill/>
            <a:ln w="25400">
              <a:solidFill>
                <a:srgbClr val="C00000"/>
              </a:solidFill>
              <a:round/>
              <a:headEnd/>
              <a:tailEnd type="triangle" w="med" len="med"/>
            </a:ln>
          </p:spPr>
          <p:txBody>
            <a:bodyPr wrap="square">
              <a:spAutoFit/>
            </a:bodyPr>
            <a:lstStyle/>
            <a:p>
              <a:endParaRPr lang="en-US"/>
            </a:p>
          </p:txBody>
        </p:sp>
        <p:sp>
          <p:nvSpPr>
            <p:cNvPr id="12319" name="Line 14"/>
            <p:cNvSpPr>
              <a:spLocks noChangeShapeType="1"/>
            </p:cNvSpPr>
            <p:nvPr/>
          </p:nvSpPr>
          <p:spPr bwMode="auto">
            <a:xfrm>
              <a:off x="1835697" y="2996952"/>
              <a:ext cx="936104" cy="1440161"/>
            </a:xfrm>
            <a:prstGeom prst="line">
              <a:avLst/>
            </a:prstGeom>
            <a:noFill/>
            <a:ln w="25400">
              <a:solidFill>
                <a:srgbClr val="009900"/>
              </a:solidFill>
              <a:round/>
              <a:headEnd/>
              <a:tailEnd type="triangle" w="med" len="med"/>
            </a:ln>
          </p:spPr>
          <p:txBody>
            <a:bodyPr wrap="square">
              <a:spAutoFit/>
            </a:bodyPr>
            <a:lstStyle/>
            <a:p>
              <a:endParaRPr lang="en-US"/>
            </a:p>
          </p:txBody>
        </p:sp>
        <p:sp>
          <p:nvSpPr>
            <p:cNvPr id="12320" name="Line 11"/>
            <p:cNvSpPr>
              <a:spLocks noChangeShapeType="1"/>
            </p:cNvSpPr>
            <p:nvPr/>
          </p:nvSpPr>
          <p:spPr bwMode="auto">
            <a:xfrm>
              <a:off x="1835696" y="2996952"/>
              <a:ext cx="4198938" cy="9525"/>
            </a:xfrm>
            <a:prstGeom prst="line">
              <a:avLst/>
            </a:prstGeom>
            <a:noFill/>
            <a:ln w="25400">
              <a:solidFill>
                <a:srgbClr val="009900"/>
              </a:solidFill>
              <a:round/>
              <a:headEnd/>
              <a:tailEnd type="triangle" w="med" len="med"/>
            </a:ln>
          </p:spPr>
          <p:txBody>
            <a:bodyPr>
              <a:spAutoFit/>
            </a:bodyPr>
            <a:lstStyle/>
            <a:p>
              <a:endParaRPr lang="en-US"/>
            </a:p>
          </p:txBody>
        </p:sp>
        <p:sp>
          <p:nvSpPr>
            <p:cNvPr id="10" name="Text Box 2"/>
            <p:cNvSpPr txBox="1">
              <a:spLocks noChangeArrowheads="1"/>
            </p:cNvSpPr>
            <p:nvPr/>
          </p:nvSpPr>
          <p:spPr bwMode="auto">
            <a:xfrm>
              <a:off x="6012160" y="2852936"/>
              <a:ext cx="2232025" cy="1454150"/>
            </a:xfrm>
            <a:prstGeom prst="rect">
              <a:avLst/>
            </a:prstGeom>
            <a:solidFill>
              <a:srgbClr val="005000"/>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lt-LT" sz="1600" b="1" dirty="0" smtClean="0">
                  <a:solidFill>
                    <a:schemeClr val="bg1"/>
                  </a:solidFill>
                  <a:latin typeface="Arial" panose="020B0604020202020204" pitchFamily="34" charset="0"/>
                  <a:cs typeface="Arial" panose="020B0604020202020204" pitchFamily="34" charset="0"/>
                </a:rPr>
                <a:t>PKT</a:t>
              </a:r>
              <a:endParaRPr lang="en-US" sz="1600" b="1" dirty="0">
                <a:solidFill>
                  <a:schemeClr val="bg1"/>
                </a:solidFill>
                <a:latin typeface="Arial" panose="020B0604020202020204" pitchFamily="34" charset="0"/>
                <a:cs typeface="Arial" panose="020B0604020202020204" pitchFamily="34" charset="0"/>
              </a:endParaRPr>
            </a:p>
          </p:txBody>
        </p:sp>
        <p:sp>
          <p:nvSpPr>
            <p:cNvPr id="11" name="Text Box 3"/>
            <p:cNvSpPr txBox="1">
              <a:spLocks noChangeArrowheads="1"/>
            </p:cNvSpPr>
            <p:nvPr/>
          </p:nvSpPr>
          <p:spPr bwMode="auto">
            <a:xfrm>
              <a:off x="2808288" y="2005013"/>
              <a:ext cx="2449512" cy="831850"/>
            </a:xfrm>
            <a:prstGeom prst="rect">
              <a:avLst/>
            </a:prstGeom>
            <a:solidFill>
              <a:srgbClr val="B2DE82"/>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ts val="0"/>
                </a:spcBef>
                <a:defRPr/>
              </a:pPr>
              <a:r>
                <a:rPr lang="lt-LT" sz="1600" b="1" dirty="0" smtClean="0">
                  <a:solidFill>
                    <a:srgbClr val="000000"/>
                  </a:solidFill>
                  <a:latin typeface="Arial" panose="020B0604020202020204" pitchFamily="34" charset="0"/>
                  <a:cs typeface="Arial" panose="020B0604020202020204" pitchFamily="34" charset="0"/>
                </a:rPr>
                <a:t>JKVM</a:t>
              </a:r>
              <a:r>
                <a:rPr lang="en-US" sz="1600" b="1" dirty="0" smtClean="0">
                  <a:solidFill>
                    <a:srgbClr val="000000"/>
                  </a:solidFill>
                  <a:latin typeface="Arial" panose="020B0604020202020204" pitchFamily="34" charset="0"/>
                  <a:cs typeface="Arial" panose="020B0604020202020204" pitchFamily="34" charset="0"/>
                </a:rPr>
                <a:t/>
              </a:r>
              <a:br>
                <a:rPr lang="en-US" sz="1600" b="1" dirty="0" smtClean="0">
                  <a:solidFill>
                    <a:srgbClr val="000000"/>
                  </a:solidFill>
                  <a:latin typeface="Arial" panose="020B0604020202020204" pitchFamily="34" charset="0"/>
                  <a:cs typeface="Arial" panose="020B0604020202020204" pitchFamily="34" charset="0"/>
                </a:rPr>
              </a:br>
              <a:r>
                <a:rPr lang="en-US" sz="1600" b="1" dirty="0" smtClean="0">
                  <a:solidFill>
                    <a:srgbClr val="000000"/>
                  </a:solidFill>
                  <a:latin typeface="Arial" panose="020B0604020202020204" pitchFamily="34" charset="0"/>
                  <a:cs typeface="Arial" panose="020B0604020202020204" pitchFamily="34" charset="0"/>
                </a:rPr>
                <a:t>(3 </a:t>
              </a:r>
              <a:r>
                <a:rPr lang="lt-LT" sz="1600" b="1" dirty="0" smtClean="0">
                  <a:solidFill>
                    <a:srgbClr val="000000"/>
                  </a:solidFill>
                  <a:latin typeface="Arial" panose="020B0604020202020204" pitchFamily="34" charset="0"/>
                  <a:cs typeface="Arial" panose="020B0604020202020204" pitchFamily="34" charset="0"/>
                </a:rPr>
                <a:t>m.</a:t>
              </a:r>
              <a:r>
                <a:rPr lang="en-US" sz="1600" b="1" dirty="0" smtClean="0">
                  <a:solidFill>
                    <a:srgbClr val="000000"/>
                  </a:solidFill>
                  <a:latin typeface="Arial" panose="020B0604020202020204" pitchFamily="34" charset="0"/>
                  <a:cs typeface="Arial" panose="020B0604020202020204" pitchFamily="34" charset="0"/>
                </a:rPr>
                <a:t>)</a:t>
              </a:r>
            </a:p>
          </p:txBody>
        </p:sp>
        <p:sp>
          <p:nvSpPr>
            <p:cNvPr id="12" name="Text Box 4"/>
            <p:cNvSpPr txBox="1">
              <a:spLocks noChangeArrowheads="1"/>
            </p:cNvSpPr>
            <p:nvPr/>
          </p:nvSpPr>
          <p:spPr bwMode="auto">
            <a:xfrm>
              <a:off x="2771800" y="3140968"/>
              <a:ext cx="2449512" cy="792163"/>
            </a:xfrm>
            <a:prstGeom prst="rect">
              <a:avLst/>
            </a:prstGeom>
            <a:solidFill>
              <a:srgbClr val="005000"/>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lt-LT" sz="1600" b="1" dirty="0" smtClean="0">
                  <a:solidFill>
                    <a:schemeClr val="bg1"/>
                  </a:solidFill>
                  <a:latin typeface="Arial" panose="020B0604020202020204" pitchFamily="34" charset="0"/>
                  <a:cs typeface="Arial" panose="020B0604020202020204" pitchFamily="34" charset="0"/>
                </a:rPr>
                <a:t>NPPKT</a:t>
              </a:r>
              <a:r>
                <a:rPr lang="en-US" sz="1600" b="1" dirty="0" smtClean="0">
                  <a:solidFill>
                    <a:schemeClr val="bg1"/>
                  </a:solidFill>
                  <a:latin typeface="Arial" panose="020B0604020202020204" pitchFamily="34" charset="0"/>
                  <a:cs typeface="Arial" panose="020B0604020202020204" pitchFamily="34" charset="0"/>
                </a:rPr>
                <a:t/>
              </a:r>
              <a:br>
                <a:rPr lang="en-US" sz="1600" b="1" dirty="0" smtClean="0">
                  <a:solidFill>
                    <a:schemeClr val="bg1"/>
                  </a:solidFill>
                  <a:latin typeface="Arial" panose="020B0604020202020204" pitchFamily="34" charset="0"/>
                  <a:cs typeface="Arial" panose="020B0604020202020204" pitchFamily="34" charset="0"/>
                </a:rPr>
              </a:br>
              <a:r>
                <a:rPr lang="lt-LT" sz="1600" b="1" dirty="0" smtClean="0">
                  <a:solidFill>
                    <a:schemeClr val="bg1"/>
                  </a:solidFill>
                  <a:latin typeface="Arial" panose="020B0604020202020204" pitchFamily="34" charset="0"/>
                  <a:cs typeface="Arial" panose="020B0604020202020204" pitchFamily="34" charset="0"/>
                </a:rPr>
                <a:t>(</a:t>
              </a:r>
              <a:r>
                <a:rPr lang="en-US" sz="1600" b="1" dirty="0" smtClean="0">
                  <a:solidFill>
                    <a:schemeClr val="bg1"/>
                  </a:solidFill>
                  <a:latin typeface="Arial" panose="020B0604020202020204" pitchFamily="34" charset="0"/>
                  <a:cs typeface="Arial" panose="020B0604020202020204" pitchFamily="34" charset="0"/>
                </a:rPr>
                <a:t>9</a:t>
              </a:r>
              <a:r>
                <a:rPr lang="lt-LT" sz="1600" b="1" dirty="0" smtClean="0">
                  <a:solidFill>
                    <a:schemeClr val="bg1"/>
                  </a:solidFill>
                  <a:latin typeface="Arial" panose="020B0604020202020204" pitchFamily="34" charset="0"/>
                  <a:cs typeface="Arial" panose="020B0604020202020204" pitchFamily="34" charset="0"/>
                </a:rPr>
                <a:t> mėn.)</a:t>
              </a:r>
              <a:endParaRPr lang="en-GB" sz="1600" b="1" dirty="0" smtClean="0">
                <a:solidFill>
                  <a:schemeClr val="bg1"/>
                </a:solidFill>
                <a:latin typeface="Arial" panose="020B0604020202020204" pitchFamily="34" charset="0"/>
                <a:cs typeface="Arial" panose="020B0604020202020204" pitchFamily="34" charset="0"/>
              </a:endParaRPr>
            </a:p>
          </p:txBody>
        </p:sp>
        <p:sp>
          <p:nvSpPr>
            <p:cNvPr id="13" name="Text Box 5"/>
            <p:cNvSpPr txBox="1">
              <a:spLocks noChangeArrowheads="1"/>
            </p:cNvSpPr>
            <p:nvPr/>
          </p:nvSpPr>
          <p:spPr bwMode="auto">
            <a:xfrm>
              <a:off x="2801938" y="1092200"/>
              <a:ext cx="5473700" cy="788988"/>
            </a:xfrm>
            <a:prstGeom prst="rect">
              <a:avLst/>
            </a:prstGeom>
            <a:solidFill>
              <a:srgbClr val="B2DE82"/>
            </a:solidFill>
            <a:ln w="19050">
              <a:solidFill>
                <a:srgbClr val="000000"/>
              </a:solidFill>
              <a:miter lim="800000"/>
              <a:headEnd/>
              <a:tailEnd/>
            </a:ln>
          </p:spPr>
          <p:txBody>
            <a:bodyPr anchor="ctr"/>
            <a:lstStyle>
              <a:lvl1pPr eaLnBrk="0" hangingPunct="0">
                <a:spcBef>
                  <a:spcPct val="20000"/>
                </a:spcBef>
                <a:buAutoNum type="arabicPeriod"/>
                <a:defRPr sz="2400">
                  <a:solidFill>
                    <a:schemeClr val="tx1"/>
                  </a:solidFill>
                  <a:latin typeface="Arial" charset="0"/>
                </a:defRPr>
              </a:lvl1pPr>
              <a:lvl2pPr marL="742950" indent="-285750" eaLnBrk="0" hangingPunct="0">
                <a:spcBef>
                  <a:spcPct val="20000"/>
                </a:spcBef>
                <a:buAutoNum type="alphaLcPeriod"/>
                <a:defRPr sz="2000">
                  <a:solidFill>
                    <a:schemeClr val="tx1"/>
                  </a:solidFill>
                  <a:latin typeface="Arial" charset="0"/>
                </a:defRPr>
              </a:lvl2pPr>
              <a:lvl3pPr marL="1143000" indent="-228600" eaLnBrk="0" hangingPunct="0">
                <a:spcBef>
                  <a:spcPct val="20000"/>
                </a:spcBef>
                <a:buAutoNum type="arabicParenR"/>
                <a:defRPr sz="2000">
                  <a:solidFill>
                    <a:schemeClr val="tx1"/>
                  </a:solidFill>
                  <a:latin typeface="Arial" charset="0"/>
                </a:defRPr>
              </a:lvl3pPr>
              <a:lvl4pPr marL="1600200" indent="-228600" eaLnBrk="0" hangingPunct="0">
                <a:spcBef>
                  <a:spcPct val="20000"/>
                </a:spcBef>
                <a:buAutoNum type="alphaLcParenR"/>
                <a:defRPr sz="2000">
                  <a:solidFill>
                    <a:schemeClr val="tx1"/>
                  </a:solidFill>
                  <a:latin typeface="Arial" charset="0"/>
                </a:defRPr>
              </a:lvl4pPr>
              <a:lvl5pPr marL="2057400" indent="-228600" eaLnBrk="0" hangingPunct="0">
                <a:spcBef>
                  <a:spcPct val="20000"/>
                </a:spcBef>
                <a:buAutoNum type="romanLcPeriod"/>
                <a:defRPr sz="2000">
                  <a:solidFill>
                    <a:schemeClr val="tx1"/>
                  </a:solidFill>
                  <a:latin typeface="Arial" charset="0"/>
                </a:defRPr>
              </a:lvl5pPr>
              <a:lvl6pPr marL="2514600" indent="-228600" eaLnBrk="0" fontAlgn="base" hangingPunct="0">
                <a:spcBef>
                  <a:spcPct val="20000"/>
                </a:spcBef>
                <a:spcAft>
                  <a:spcPct val="0"/>
                </a:spcAft>
                <a:buAutoNum type="romanLcPeriod"/>
                <a:defRPr sz="2000">
                  <a:solidFill>
                    <a:schemeClr val="tx1"/>
                  </a:solidFill>
                  <a:latin typeface="Arial" charset="0"/>
                </a:defRPr>
              </a:lvl6pPr>
              <a:lvl7pPr marL="2971800" indent="-228600" eaLnBrk="0" fontAlgn="base" hangingPunct="0">
                <a:spcBef>
                  <a:spcPct val="20000"/>
                </a:spcBef>
                <a:spcAft>
                  <a:spcPct val="0"/>
                </a:spcAft>
                <a:buAutoNum type="romanLcPeriod"/>
                <a:defRPr sz="2000">
                  <a:solidFill>
                    <a:schemeClr val="tx1"/>
                  </a:solidFill>
                  <a:latin typeface="Arial" charset="0"/>
                </a:defRPr>
              </a:lvl7pPr>
              <a:lvl8pPr marL="3429000" indent="-228600" eaLnBrk="0" fontAlgn="base" hangingPunct="0">
                <a:spcBef>
                  <a:spcPct val="20000"/>
                </a:spcBef>
                <a:spcAft>
                  <a:spcPct val="0"/>
                </a:spcAft>
                <a:buAutoNum type="romanLcPeriod"/>
                <a:defRPr sz="2000">
                  <a:solidFill>
                    <a:schemeClr val="tx1"/>
                  </a:solidFill>
                  <a:latin typeface="Arial" charset="0"/>
                </a:defRPr>
              </a:lvl8pPr>
              <a:lvl9pPr marL="3886200" indent="-228600" eaLnBrk="0" fontAlgn="base" hangingPunct="0">
                <a:spcBef>
                  <a:spcPct val="20000"/>
                </a:spcBef>
                <a:spcAft>
                  <a:spcPct val="0"/>
                </a:spcAft>
                <a:buAutoNum type="romanLcPeriod"/>
                <a:defRPr sz="2000">
                  <a:solidFill>
                    <a:schemeClr val="tx1"/>
                  </a:solidFill>
                  <a:latin typeface="Arial" charset="0"/>
                </a:defRPr>
              </a:lvl9pPr>
            </a:lstStyle>
            <a:p>
              <a:pPr algn="ctr">
                <a:spcBef>
                  <a:spcPct val="50000"/>
                </a:spcBef>
                <a:buFontTx/>
                <a:buNone/>
              </a:pPr>
              <a:r>
                <a:rPr lang="lt-LT" altLang="lt-LT" sz="1600" b="1" dirty="0" smtClean="0">
                  <a:solidFill>
                    <a:srgbClr val="000000"/>
                  </a:solidFill>
                  <a:latin typeface="Arial" panose="020B0604020202020204" pitchFamily="34" charset="0"/>
                  <a:cs typeface="Arial" panose="020B0604020202020204" pitchFamily="34" charset="0"/>
                </a:rPr>
                <a:t>KASP / AR</a:t>
              </a:r>
              <a:r>
                <a:rPr lang="en-US" altLang="lt-LT" sz="1600" b="1" dirty="0">
                  <a:solidFill>
                    <a:srgbClr val="000000"/>
                  </a:solidFill>
                  <a:latin typeface="Arial" panose="020B0604020202020204" pitchFamily="34" charset="0"/>
                  <a:cs typeface="Arial" panose="020B0604020202020204" pitchFamily="34" charset="0"/>
                </a:rPr>
                <a:t/>
              </a:r>
              <a:br>
                <a:rPr lang="en-US" altLang="lt-LT" sz="1600" b="1" dirty="0">
                  <a:solidFill>
                    <a:srgbClr val="000000"/>
                  </a:solidFill>
                  <a:latin typeface="Arial" panose="020B0604020202020204" pitchFamily="34" charset="0"/>
                  <a:cs typeface="Arial" panose="020B0604020202020204" pitchFamily="34" charset="0"/>
                </a:rPr>
              </a:br>
              <a:r>
                <a:rPr lang="lt-LT" altLang="lt-LT" sz="1600" b="1" dirty="0" smtClean="0">
                  <a:solidFill>
                    <a:srgbClr val="000000"/>
                  </a:solidFill>
                  <a:latin typeface="Arial" panose="020B0604020202020204" pitchFamily="34" charset="0"/>
                  <a:cs typeface="Arial" panose="020B0604020202020204" pitchFamily="34" charset="0"/>
                </a:rPr>
                <a:t>(</a:t>
              </a:r>
              <a:r>
                <a:rPr lang="en-US" altLang="lt-LT" sz="1600" b="1" dirty="0">
                  <a:solidFill>
                    <a:srgbClr val="000000"/>
                  </a:solidFill>
                  <a:latin typeface="Arial" panose="020B0604020202020204" pitchFamily="34" charset="0"/>
                  <a:cs typeface="Arial" panose="020B0604020202020204" pitchFamily="34" charset="0"/>
                </a:rPr>
                <a:t>3</a:t>
              </a:r>
              <a:r>
                <a:rPr lang="lt-LT" altLang="lt-LT" sz="1600" b="1" dirty="0" smtClean="0">
                  <a:solidFill>
                    <a:srgbClr val="000000"/>
                  </a:solidFill>
                  <a:latin typeface="Arial" panose="020B0604020202020204" pitchFamily="34" charset="0"/>
                  <a:cs typeface="Arial" panose="020B0604020202020204" pitchFamily="34" charset="0"/>
                </a:rPr>
                <a:t> m.)</a:t>
              </a:r>
              <a:endParaRPr lang="en-US" altLang="lt-LT" sz="1600" b="1" dirty="0">
                <a:solidFill>
                  <a:srgbClr val="000000"/>
                </a:solidFill>
                <a:latin typeface="Arial" panose="020B0604020202020204" pitchFamily="34" charset="0"/>
                <a:cs typeface="Arial" panose="020B0604020202020204" pitchFamily="34" charset="0"/>
              </a:endParaRPr>
            </a:p>
          </p:txBody>
        </p:sp>
        <p:sp>
          <p:nvSpPr>
            <p:cNvPr id="12325" name="Text Box 6"/>
            <p:cNvSpPr txBox="1">
              <a:spLocks noChangeArrowheads="1"/>
            </p:cNvSpPr>
            <p:nvPr/>
          </p:nvSpPr>
          <p:spPr bwMode="auto">
            <a:xfrm>
              <a:off x="395536" y="5085184"/>
              <a:ext cx="7848873" cy="752475"/>
            </a:xfrm>
            <a:prstGeom prst="rect">
              <a:avLst/>
            </a:prstGeom>
            <a:solidFill>
              <a:srgbClr val="FFFF99"/>
            </a:solidFill>
            <a:ln w="19050">
              <a:solidFill>
                <a:srgbClr val="000000"/>
              </a:solidFill>
              <a:miter lim="800000"/>
              <a:headEnd/>
              <a:tailEnd/>
            </a:ln>
          </p:spPr>
          <p:txBody>
            <a:bodyPr anchor="ctr"/>
            <a:lstStyle/>
            <a:p>
              <a:pPr algn="ctr">
                <a:spcBef>
                  <a:spcPct val="50000"/>
                </a:spcBef>
                <a:defRPr/>
              </a:pPr>
              <a:r>
                <a:rPr lang="lt-LT" sz="1600" b="1" dirty="0" smtClean="0">
                  <a:solidFill>
                    <a:srgbClr val="000000"/>
                  </a:solidFill>
                  <a:latin typeface="Arial" panose="020B0604020202020204" pitchFamily="34" charset="0"/>
                  <a:cs typeface="Arial" panose="020B0604020202020204" pitchFamily="34" charset="0"/>
                </a:rPr>
                <a:t>PRK</a:t>
              </a:r>
              <a:endParaRPr lang="en-US" sz="1600" b="1" dirty="0">
                <a:solidFill>
                  <a:srgbClr val="000000"/>
                </a:solidFill>
                <a:latin typeface="Arial" panose="020B0604020202020204" pitchFamily="34" charset="0"/>
                <a:cs typeface="Arial" panose="020B0604020202020204" pitchFamily="34" charset="0"/>
              </a:endParaRPr>
            </a:p>
            <a:p>
              <a:pPr algn="ctr">
                <a:spcBef>
                  <a:spcPct val="50000"/>
                </a:spcBef>
                <a:defRPr/>
              </a:pPr>
              <a:r>
                <a:rPr lang="en-US" sz="1600" b="1" dirty="0" smtClean="0">
                  <a:solidFill>
                    <a:srgbClr val="000000"/>
                  </a:solidFill>
                  <a:latin typeface="Arial" panose="020B0604020202020204" pitchFamily="34" charset="0"/>
                  <a:cs typeface="Arial" panose="020B0604020202020204" pitchFamily="34" charset="0"/>
                </a:rPr>
                <a:t>(</a:t>
              </a:r>
              <a:r>
                <a:rPr lang="lt-LT" sz="1600" b="1" dirty="0" smtClean="0">
                  <a:solidFill>
                    <a:srgbClr val="000000"/>
                  </a:solidFill>
                  <a:latin typeface="Arial" panose="020B0604020202020204" pitchFamily="34" charset="0"/>
                  <a:cs typeface="Arial" panose="020B0604020202020204" pitchFamily="34" charset="0"/>
                </a:rPr>
                <a:t>20-30 d. </a:t>
              </a:r>
              <a:r>
                <a:rPr lang="lt-LT" sz="1600" b="1" dirty="0">
                  <a:solidFill>
                    <a:srgbClr val="000000"/>
                  </a:solidFill>
                  <a:latin typeface="Arial" panose="020B0604020202020204" pitchFamily="34" charset="0"/>
                  <a:cs typeface="Arial" panose="020B0604020202020204" pitchFamily="34" charset="0"/>
                </a:rPr>
                <a:t>k</a:t>
              </a:r>
              <a:r>
                <a:rPr lang="lt-LT" sz="1600" b="1" dirty="0" smtClean="0">
                  <a:solidFill>
                    <a:srgbClr val="000000"/>
                  </a:solidFill>
                  <a:latin typeface="Arial" panose="020B0604020202020204" pitchFamily="34" charset="0"/>
                  <a:cs typeface="Arial" panose="020B0604020202020204" pitchFamily="34" charset="0"/>
                </a:rPr>
                <a:t>as 5 metus</a:t>
              </a:r>
              <a:r>
                <a:rPr lang="en-US" sz="1600" b="1" dirty="0" smtClean="0">
                  <a:solidFill>
                    <a:srgbClr val="000000"/>
                  </a:solidFill>
                  <a:latin typeface="Arial" panose="020B0604020202020204" pitchFamily="34" charset="0"/>
                  <a:cs typeface="Arial" panose="020B0604020202020204" pitchFamily="34" charset="0"/>
                </a:rPr>
                <a:t>)</a:t>
              </a:r>
              <a:endParaRPr lang="en-US" sz="1600" b="1" dirty="0">
                <a:solidFill>
                  <a:srgbClr val="000000"/>
                </a:solidFill>
                <a:latin typeface="Arial" panose="020B0604020202020204" pitchFamily="34" charset="0"/>
                <a:cs typeface="Arial" panose="020B0604020202020204" pitchFamily="34" charset="0"/>
              </a:endParaRPr>
            </a:p>
          </p:txBody>
        </p:sp>
        <p:sp>
          <p:nvSpPr>
            <p:cNvPr id="35" name="Text Box 6"/>
            <p:cNvSpPr txBox="1">
              <a:spLocks noChangeArrowheads="1"/>
            </p:cNvSpPr>
            <p:nvPr/>
          </p:nvSpPr>
          <p:spPr bwMode="auto">
            <a:xfrm>
              <a:off x="2771800" y="4077072"/>
              <a:ext cx="2449512" cy="756084"/>
            </a:xfrm>
            <a:prstGeom prst="rect">
              <a:avLst/>
            </a:prstGeom>
            <a:solidFill>
              <a:srgbClr val="005000"/>
            </a:solidFill>
            <a:ln w="19050">
              <a:solidFill>
                <a:srgbClr val="000000"/>
              </a:solidFill>
              <a:miter lim="800000"/>
              <a:headEnd/>
              <a:tailEnd/>
            </a:ln>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lt-LT" sz="1600" b="1" dirty="0" smtClean="0">
                  <a:solidFill>
                    <a:schemeClr val="bg1"/>
                  </a:solidFill>
                  <a:latin typeface="Arial" panose="020B0604020202020204" pitchFamily="34" charset="0"/>
                  <a:cs typeface="Arial" panose="020B0604020202020204" pitchFamily="34" charset="0"/>
                </a:rPr>
                <a:t>LKA</a:t>
              </a:r>
              <a:r>
                <a:rPr lang="en-US" sz="1600" b="1" dirty="0" smtClean="0">
                  <a:solidFill>
                    <a:schemeClr val="bg1"/>
                  </a:solidFill>
                  <a:latin typeface="Arial" panose="020B0604020202020204" pitchFamily="34" charset="0"/>
                  <a:cs typeface="Arial" panose="020B0604020202020204" pitchFamily="34" charset="0"/>
                </a:rPr>
                <a:t/>
              </a:r>
              <a:br>
                <a:rPr lang="en-US" sz="1600" b="1" dirty="0" smtClean="0">
                  <a:solidFill>
                    <a:schemeClr val="bg1"/>
                  </a:solidFill>
                  <a:latin typeface="Arial" panose="020B0604020202020204" pitchFamily="34" charset="0"/>
                  <a:cs typeface="Arial" panose="020B0604020202020204" pitchFamily="34" charset="0"/>
                </a:rPr>
              </a:br>
              <a:r>
                <a:rPr lang="en-US" sz="1600" b="1" dirty="0" smtClean="0">
                  <a:solidFill>
                    <a:schemeClr val="bg1"/>
                  </a:solidFill>
                  <a:latin typeface="Arial" panose="020B0604020202020204" pitchFamily="34" charset="0"/>
                  <a:cs typeface="Arial" panose="020B0604020202020204" pitchFamily="34" charset="0"/>
                </a:rPr>
                <a:t>(4 </a:t>
              </a:r>
              <a:r>
                <a:rPr lang="lt-LT" sz="1600" b="1" dirty="0" smtClean="0">
                  <a:solidFill>
                    <a:schemeClr val="bg1"/>
                  </a:solidFill>
                  <a:latin typeface="Arial" panose="020B0604020202020204" pitchFamily="34" charset="0"/>
                  <a:cs typeface="Arial" panose="020B0604020202020204" pitchFamily="34" charset="0"/>
                </a:rPr>
                <a:t>m.</a:t>
              </a:r>
              <a:r>
                <a:rPr lang="en-US" sz="1600" b="1" dirty="0" smtClean="0">
                  <a:solidFill>
                    <a:schemeClr val="bg1"/>
                  </a:solidFill>
                  <a:latin typeface="Arial" panose="020B0604020202020204" pitchFamily="34" charset="0"/>
                  <a:cs typeface="Arial" panose="020B0604020202020204" pitchFamily="34" charset="0"/>
                </a:rPr>
                <a:t>)</a:t>
              </a:r>
              <a:endParaRPr lang="en-US" sz="1600" b="1" dirty="0">
                <a:solidFill>
                  <a:schemeClr val="bg1"/>
                </a:solidFill>
                <a:latin typeface="Arial" panose="020B0604020202020204" pitchFamily="34" charset="0"/>
                <a:cs typeface="Arial" panose="020B0604020202020204" pitchFamily="34" charset="0"/>
              </a:endParaRPr>
            </a:p>
          </p:txBody>
        </p:sp>
        <p:sp>
          <p:nvSpPr>
            <p:cNvPr id="12327" name="Text Box 6"/>
            <p:cNvSpPr txBox="1">
              <a:spLocks noChangeArrowheads="1"/>
            </p:cNvSpPr>
            <p:nvPr/>
          </p:nvSpPr>
          <p:spPr bwMode="auto">
            <a:xfrm>
              <a:off x="395536" y="1916832"/>
              <a:ext cx="1441450" cy="2540000"/>
            </a:xfrm>
            <a:prstGeom prst="rect">
              <a:avLst/>
            </a:prstGeom>
            <a:solidFill>
              <a:srgbClr val="FFFF99"/>
            </a:solidFill>
            <a:ln w="19050">
              <a:solidFill>
                <a:srgbClr val="000000"/>
              </a:solidFill>
              <a:miter lim="800000"/>
              <a:headEnd/>
              <a:tailEnd/>
            </a:ln>
          </p:spPr>
          <p:txBody>
            <a:bodyPr anchor="ctr"/>
            <a:lstStyle/>
            <a:p>
              <a:pPr algn="ctr" eaLnBrk="0" hangingPunct="0">
                <a:spcBef>
                  <a:spcPct val="50000"/>
                </a:spcBef>
              </a:pPr>
              <a:r>
                <a:rPr lang="lt-LT" altLang="lt-LT" sz="1600" b="1" dirty="0" smtClean="0">
                  <a:solidFill>
                    <a:srgbClr val="000000"/>
                  </a:solidFill>
                  <a:latin typeface="Arial" charset="0"/>
                  <a:cs typeface="Arial" charset="0"/>
                </a:rPr>
                <a:t>LR piliečiai</a:t>
              </a:r>
              <a:endParaRPr lang="en-US" altLang="lt-LT" sz="1600" b="1" dirty="0">
                <a:solidFill>
                  <a:srgbClr val="000000"/>
                </a:solidFill>
                <a:latin typeface="Arial" charset="0"/>
                <a:cs typeface="Arial" charset="0"/>
              </a:endParaRPr>
            </a:p>
          </p:txBody>
        </p:sp>
        <p:sp>
          <p:nvSpPr>
            <p:cNvPr id="70" name="Line 11"/>
            <p:cNvSpPr>
              <a:spLocks noChangeShapeType="1"/>
            </p:cNvSpPr>
            <p:nvPr/>
          </p:nvSpPr>
          <p:spPr bwMode="auto">
            <a:xfrm flipH="1">
              <a:off x="6156175" y="2492896"/>
              <a:ext cx="1" cy="360040"/>
            </a:xfrm>
            <a:prstGeom prst="line">
              <a:avLst/>
            </a:prstGeom>
            <a:noFill/>
            <a:ln w="25400">
              <a:solidFill>
                <a:srgbClr val="009900"/>
              </a:solidFill>
              <a:round/>
              <a:headEnd/>
              <a:tailEnd type="triangle" w="med" len="med"/>
            </a:ln>
          </p:spPr>
          <p:txBody>
            <a:bodyPr wrap="square">
              <a:spAutoFit/>
            </a:bodyPr>
            <a:lstStyle/>
            <a:p>
              <a:endParaRPr lang="en-US"/>
            </a:p>
          </p:txBody>
        </p:sp>
        <p:sp>
          <p:nvSpPr>
            <p:cNvPr id="72" name="Line 19"/>
            <p:cNvSpPr>
              <a:spLocks noChangeShapeType="1"/>
            </p:cNvSpPr>
            <p:nvPr/>
          </p:nvSpPr>
          <p:spPr bwMode="auto">
            <a:xfrm>
              <a:off x="5220072" y="4509120"/>
              <a:ext cx="936104" cy="0"/>
            </a:xfrm>
            <a:prstGeom prst="line">
              <a:avLst/>
            </a:prstGeom>
            <a:noFill/>
            <a:ln w="25400" cap="rnd">
              <a:solidFill>
                <a:srgbClr val="009900"/>
              </a:solidFill>
              <a:round/>
              <a:headEnd/>
              <a:tailEnd/>
            </a:ln>
          </p:spPr>
          <p:txBody>
            <a:bodyPr wrap="square">
              <a:spAutoFit/>
            </a:bodyPr>
            <a:lstStyle/>
            <a:p>
              <a:endParaRPr lang="en-US"/>
            </a:p>
          </p:txBody>
        </p:sp>
        <p:sp>
          <p:nvSpPr>
            <p:cNvPr id="73" name="Line 11"/>
            <p:cNvSpPr>
              <a:spLocks noChangeShapeType="1"/>
            </p:cNvSpPr>
            <p:nvPr/>
          </p:nvSpPr>
          <p:spPr bwMode="auto">
            <a:xfrm flipH="1" flipV="1">
              <a:off x="6156174" y="4293096"/>
              <a:ext cx="1" cy="216024"/>
            </a:xfrm>
            <a:prstGeom prst="line">
              <a:avLst/>
            </a:prstGeom>
            <a:noFill/>
            <a:ln w="25400">
              <a:solidFill>
                <a:srgbClr val="009900"/>
              </a:solidFill>
              <a:round/>
              <a:headEnd/>
              <a:tailEnd type="triangle" w="med" len="med"/>
            </a:ln>
          </p:spPr>
          <p:txBody>
            <a:bodyPr wrap="square">
              <a:spAutoFit/>
            </a:bodyPr>
            <a:lstStyle/>
            <a:p>
              <a:endParaRPr lang="en-US"/>
            </a:p>
          </p:txBody>
        </p:sp>
      </p:grpSp>
    </p:spTree>
    <p:extLst>
      <p:ext uri="{BB962C8B-B14F-4D97-AF65-F5344CB8AC3E}">
        <p14:creationId xmlns:p14="http://schemas.microsoft.com/office/powerpoint/2010/main" val="3150719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691679" y="188640"/>
            <a:ext cx="7343725" cy="1143000"/>
          </a:xfrm>
        </p:spPr>
        <p:txBody>
          <a:bodyPr>
            <a:normAutofit/>
          </a:bodyPr>
          <a:lstStyle/>
          <a:p>
            <a:pPr algn="l" eaLnBrk="1" hangingPunct="1"/>
            <a:r>
              <a:rPr lang="lt-LT" alt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PROFESINĖ KARO TARNYBA (PKT)</a:t>
            </a:r>
            <a:endParaRPr lang="lt-LT" altLang="lt-LT" sz="24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179512" y="1844824"/>
            <a:ext cx="4967449" cy="4752528"/>
          </a:xfrm>
        </p:spPr>
        <p:txBody>
          <a:bodyPr>
            <a:noAutofit/>
          </a:bodyPr>
          <a:lstStyle/>
          <a:p>
            <a:pPr marL="0" indent="0" eaLnBrk="1" hangingPunct="1">
              <a:lnSpc>
                <a:spcPct val="90000"/>
              </a:lnSpc>
              <a:buNone/>
            </a:pPr>
            <a:r>
              <a:rPr lang="lt-LT" altLang="lt-LT" sz="2200" b="1" dirty="0" smtClean="0">
                <a:latin typeface="Arial" panose="020B0604020202020204" pitchFamily="34" charset="0"/>
                <a:cs typeface="Arial" panose="020B0604020202020204" pitchFamily="34" charset="0"/>
              </a:rPr>
              <a:t>PKT </a:t>
            </a:r>
            <a:r>
              <a:rPr lang="lt-LT" altLang="lt-LT" sz="2200" dirty="0" smtClean="0">
                <a:latin typeface="Arial" panose="020B0604020202020204" pitchFamily="34" charset="0"/>
                <a:cs typeface="Arial" panose="020B0604020202020204" pitchFamily="34" charset="0"/>
              </a:rPr>
              <a:t>– tai nuolatinė karo tarnyba, savanoriškai atliekama pagal profesinės karo tarnybos sutartį.</a:t>
            </a:r>
          </a:p>
          <a:p>
            <a:pPr marL="0" indent="0" eaLnBrk="1" hangingPunct="1">
              <a:lnSpc>
                <a:spcPct val="90000"/>
              </a:lnSpc>
              <a:buNone/>
            </a:pPr>
            <a:r>
              <a:rPr lang="lt-LT" altLang="lt-LT" sz="2200" dirty="0" smtClean="0">
                <a:latin typeface="Arial" panose="020B0604020202020204" pitchFamily="34" charset="0"/>
                <a:cs typeface="Arial" panose="020B0604020202020204" pitchFamily="34" charset="0"/>
              </a:rPr>
              <a:t>Pirmos sutarties trukmė – 2 metai.</a:t>
            </a:r>
          </a:p>
          <a:p>
            <a:pPr marL="0" indent="0" eaLnBrk="1" hangingPunct="1">
              <a:lnSpc>
                <a:spcPct val="90000"/>
              </a:lnSpc>
              <a:buNone/>
            </a:pPr>
            <a:endParaRPr lang="lt-LT" altLang="lt-LT" sz="1400" dirty="0" smtClean="0">
              <a:latin typeface="Arial" panose="020B0604020202020204" pitchFamily="34" charset="0"/>
              <a:cs typeface="Arial" panose="020B0604020202020204" pitchFamily="34" charset="0"/>
            </a:endParaRPr>
          </a:p>
          <a:p>
            <a:pPr marL="0" indent="0" eaLnBrk="1" hangingPunct="1">
              <a:lnSpc>
                <a:spcPct val="90000"/>
              </a:lnSpc>
              <a:buNone/>
            </a:pPr>
            <a:r>
              <a:rPr lang="lt-LT" altLang="lt-LT" sz="2200" b="1" dirty="0" smtClean="0">
                <a:latin typeface="Arial" panose="020B0604020202020204" pitchFamily="34" charset="0"/>
                <a:cs typeface="Arial" panose="020B0604020202020204" pitchFamily="34" charset="0"/>
              </a:rPr>
              <a:t>REIKALAVIMAI KANDIDATAMS:</a:t>
            </a:r>
          </a:p>
          <a:p>
            <a:pPr eaLnBrk="1" hangingPunct="1">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Maksimalus kandidato amžius priklauso nuo karinio laipsnio arba specialybės (18-60 m.)</a:t>
            </a:r>
          </a:p>
          <a:p>
            <a:pPr eaLnBrk="1" hangingPunct="1">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Pagrindinis karinis </a:t>
            </a:r>
            <a:r>
              <a:rPr lang="lt-LT" altLang="lt-LT" sz="2000" dirty="0" err="1" smtClean="0">
                <a:latin typeface="Arial" panose="020B0604020202020204" pitchFamily="34" charset="0"/>
                <a:cs typeface="Arial" panose="020B0604020202020204" pitchFamily="34" charset="0"/>
              </a:rPr>
              <a:t>parengtumas</a:t>
            </a:r>
            <a:r>
              <a:rPr lang="lt-LT" altLang="lt-LT" sz="2000" dirty="0" smtClean="0">
                <a:latin typeface="Arial" panose="020B0604020202020204" pitchFamily="34" charset="0"/>
                <a:cs typeface="Arial" panose="020B0604020202020204" pitchFamily="34" charset="0"/>
              </a:rPr>
              <a:t> (išskyrus specialistus)</a:t>
            </a:r>
          </a:p>
          <a:p>
            <a:pPr eaLnBrk="1" hangingPunct="1">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Sveikatos ir fizinio pasirengimo reikalavimai</a:t>
            </a:r>
          </a:p>
          <a:p>
            <a:pPr>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Neatlikę </a:t>
            </a:r>
            <a:r>
              <a:rPr lang="lt-LT" altLang="lt-LT" sz="2000" dirty="0">
                <a:latin typeface="Arial" panose="020B0604020202020204" pitchFamily="34" charset="0"/>
                <a:cs typeface="Arial" panose="020B0604020202020204" pitchFamily="34" charset="0"/>
              </a:rPr>
              <a:t>laisvės atėmimo bausmės, neturintys galiojančio teistumo </a:t>
            </a:r>
            <a:r>
              <a:rPr lang="lt-LT" altLang="lt-LT" sz="2000" dirty="0" smtClean="0">
                <a:latin typeface="Arial" panose="020B0604020202020204" pitchFamily="34" charset="0"/>
                <a:cs typeface="Arial" panose="020B0604020202020204" pitchFamily="34" charset="0"/>
              </a:rPr>
              <a:t>ir galintys gauti RN/S/VS</a:t>
            </a:r>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93043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527565" y="197768"/>
            <a:ext cx="7629333" cy="1143000"/>
          </a:xfrm>
        </p:spPr>
        <p:txBody>
          <a:bodyPr>
            <a:normAutofit/>
          </a:bodyPr>
          <a:lstStyle/>
          <a:p>
            <a:pPr algn="l" eaLnBrk="1" hangingPunct="1"/>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 RINKTIS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Ę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KARO TARNYB</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Ą? (PKT)</a:t>
            </a:r>
            <a:endParaRPr lang="lt-LT" altLang="lt-LT"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457200" y="1600200"/>
            <a:ext cx="4038600" cy="5257800"/>
          </a:xfrm>
        </p:spPr>
        <p:txBody>
          <a:bodyPr/>
          <a:lstStyle/>
          <a:p>
            <a:pPr eaLnBrk="1" hangingPunct="1">
              <a:lnSpc>
                <a:spcPct val="90000"/>
              </a:lnSpc>
            </a:pPr>
            <a:endParaRPr lang="lt-LT" altLang="lt-LT" sz="1800" dirty="0" smtClean="0"/>
          </a:p>
          <a:p>
            <a:pPr eaLnBrk="1" hangingPunct="1">
              <a:lnSpc>
                <a:spcPct val="90000"/>
              </a:lnSpc>
              <a:buFontTx/>
              <a:buNone/>
            </a:pPr>
            <a:endParaRPr lang="lt-LT" altLang="lt-LT" sz="1800" dirty="0" smtClean="0"/>
          </a:p>
          <a:p>
            <a:pPr eaLnBrk="1" hangingPunct="1">
              <a:lnSpc>
                <a:spcPct val="90000"/>
              </a:lnSpc>
            </a:pPr>
            <a:endParaRPr lang="lt-LT" altLang="lt-LT" sz="2000" dirty="0" smtClean="0"/>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sp>
        <p:nvSpPr>
          <p:cNvPr id="8" name="Stačiakampis 7"/>
          <p:cNvSpPr/>
          <p:nvPr/>
        </p:nvSpPr>
        <p:spPr>
          <a:xfrm>
            <a:off x="685800" y="1592982"/>
            <a:ext cx="4209728" cy="5262979"/>
          </a:xfrm>
          <a:prstGeom prst="rect">
            <a:avLst/>
          </a:prstGeom>
        </p:spPr>
        <p:txBody>
          <a:bodyPr wrap="square">
            <a:spAutoFit/>
          </a:bodyPr>
          <a:lstStyle/>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Prestižas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Karjeros galimybės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Mokymosi galimybės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Darbo užmokestis (nuo 660 EUR) ir išmokos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Socialinės garantijos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Tarptautinės misijos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Laisvalaikis</a:t>
            </a:r>
            <a:endParaRPr lang="lt-LT" sz="20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3968134"/>
            <a:ext cx="3838102" cy="2586853"/>
          </a:xfrm>
          <a:prstGeom prst="rect">
            <a:avLst/>
          </a:prstGeom>
        </p:spPr>
      </p:pic>
      <p:pic>
        <p:nvPicPr>
          <p:cNvPr id="10"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8064" y="1274800"/>
            <a:ext cx="3838102" cy="2559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16911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527565" y="197768"/>
            <a:ext cx="7629333" cy="1143000"/>
          </a:xfrm>
        </p:spPr>
        <p:txBody>
          <a:bodyPr>
            <a:normAutofit/>
          </a:bodyPr>
          <a:lstStyle/>
          <a:p>
            <a:pPr algn="l" eaLnBrk="1" hangingPunct="1"/>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 RINKTIS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Ę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KARO TARNYB</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Ą? (PKT)</a:t>
            </a:r>
            <a:endParaRPr lang="lt-LT" altLang="lt-LT"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457200" y="1600200"/>
            <a:ext cx="4038600" cy="5257800"/>
          </a:xfrm>
        </p:spPr>
        <p:txBody>
          <a:bodyPr/>
          <a:lstStyle/>
          <a:p>
            <a:pPr eaLnBrk="1" hangingPunct="1">
              <a:lnSpc>
                <a:spcPct val="90000"/>
              </a:lnSpc>
            </a:pPr>
            <a:endParaRPr lang="lt-LT" altLang="lt-LT" sz="1800" dirty="0" smtClean="0"/>
          </a:p>
          <a:p>
            <a:pPr eaLnBrk="1" hangingPunct="1">
              <a:lnSpc>
                <a:spcPct val="90000"/>
              </a:lnSpc>
              <a:buFontTx/>
              <a:buNone/>
            </a:pPr>
            <a:endParaRPr lang="lt-LT" altLang="lt-LT" sz="1800" dirty="0" smtClean="0"/>
          </a:p>
          <a:p>
            <a:pPr eaLnBrk="1" hangingPunct="1">
              <a:lnSpc>
                <a:spcPct val="90000"/>
              </a:lnSpc>
            </a:pPr>
            <a:endParaRPr lang="lt-LT" altLang="lt-LT" sz="2000" dirty="0" smtClean="0"/>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sp>
        <p:nvSpPr>
          <p:cNvPr id="8" name="Stačiakampis 7"/>
          <p:cNvSpPr/>
          <p:nvPr/>
        </p:nvSpPr>
        <p:spPr>
          <a:xfrm>
            <a:off x="457200" y="1592982"/>
            <a:ext cx="4438328" cy="4893647"/>
          </a:xfrm>
          <a:prstGeom prst="rect">
            <a:avLst/>
          </a:prstGeom>
        </p:spPr>
        <p:txBody>
          <a:bodyPr wrap="square">
            <a:spAutoFit/>
          </a:bodyPr>
          <a:lstStyle/>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Karys nuo 800 € (minimumas – 400 €, vidutinis – 670 </a:t>
            </a:r>
            <a:r>
              <a:rPr lang="lt-LT" sz="2400" b="1" dirty="0">
                <a:latin typeface="Times New Roman" panose="02020603050405020304" pitchFamily="18" charset="0"/>
                <a:cs typeface="Times New Roman" panose="02020603050405020304" pitchFamily="18" charset="0"/>
              </a:rPr>
              <a:t>€</a:t>
            </a:r>
            <a:r>
              <a:rPr lang="lt-LT" sz="2400" b="1" dirty="0" smtClean="0">
                <a:latin typeface="Times New Roman" panose="02020603050405020304" pitchFamily="18" charset="0"/>
                <a:cs typeface="Times New Roman" panose="02020603050405020304" pitchFamily="18" charset="0"/>
              </a:rPr>
              <a:t>)</a:t>
            </a:r>
            <a:endParaRPr lang="lt-LT" sz="2400"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lt-LT" sz="2400" b="1" dirty="0">
                <a:latin typeface="Times New Roman" panose="02020603050405020304" pitchFamily="18" charset="0"/>
                <a:cs typeface="Times New Roman" panose="02020603050405020304" pitchFamily="18" charset="0"/>
              </a:rPr>
              <a:t>Ltn. n</a:t>
            </a:r>
            <a:r>
              <a:rPr lang="lt-LT" sz="2400" b="1" dirty="0" smtClean="0">
                <a:latin typeface="Times New Roman" panose="02020603050405020304" pitchFamily="18" charset="0"/>
                <a:cs typeface="Times New Roman" panose="02020603050405020304" pitchFamily="18" charset="0"/>
              </a:rPr>
              <a:t>uo 1000 </a:t>
            </a:r>
            <a:r>
              <a:rPr lang="lt-LT" sz="2400" b="1" dirty="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lt-LT" sz="2400" b="1" dirty="0">
                <a:latin typeface="Times New Roman" panose="02020603050405020304" pitchFamily="18" charset="0"/>
                <a:cs typeface="Times New Roman" panose="02020603050405020304" pitchFamily="18" charset="0"/>
              </a:rPr>
              <a:t>Bonusai – po 4 m. geros tarnybos – </a:t>
            </a:r>
            <a:r>
              <a:rPr lang="lt-LT" sz="2400" b="1" dirty="0" smtClean="0">
                <a:latin typeface="Times New Roman" panose="02020603050405020304" pitchFamily="18" charset="0"/>
                <a:cs typeface="Times New Roman" panose="02020603050405020304" pitchFamily="18" charset="0"/>
              </a:rPr>
              <a:t>2500 </a:t>
            </a:r>
            <a:r>
              <a:rPr lang="lt-LT" sz="2400" b="1" dirty="0">
                <a:latin typeface="Times New Roman" panose="02020603050405020304" pitchFamily="18" charset="0"/>
                <a:cs typeface="Times New Roman" panose="02020603050405020304" pitchFamily="18" charset="0"/>
              </a:rPr>
              <a:t>to 4500 </a:t>
            </a:r>
            <a:r>
              <a:rPr lang="lt-LT" sz="2400" b="1" dirty="0" smtClean="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Už </a:t>
            </a:r>
            <a:r>
              <a:rPr lang="lt-LT" sz="2400" b="1" dirty="0">
                <a:latin typeface="Times New Roman" panose="02020603050405020304" pitchFamily="18" charset="0"/>
                <a:cs typeface="Times New Roman" panose="02020603050405020304" pitchFamily="18" charset="0"/>
              </a:rPr>
              <a:t>tarnybą </a:t>
            </a:r>
            <a:r>
              <a:rPr lang="lt-LT" sz="2400" b="1" dirty="0" smtClean="0">
                <a:latin typeface="Times New Roman" panose="02020603050405020304" pitchFamily="18" charset="0"/>
                <a:cs typeface="Times New Roman" panose="02020603050405020304" pitchFamily="18" charset="0"/>
              </a:rPr>
              <a:t>GRP, KJP</a:t>
            </a:r>
            <a:r>
              <a:rPr lang="lt-LT" sz="2400" b="1" dirty="0">
                <a:latin typeface="Times New Roman" panose="02020603050405020304" pitchFamily="18" charset="0"/>
                <a:cs typeface="Times New Roman" panose="02020603050405020304" pitchFamily="18" charset="0"/>
              </a:rPr>
              <a:t>, SOP, sraigtai, </a:t>
            </a:r>
            <a:r>
              <a:rPr lang="lt-LT" sz="2400" b="1" dirty="0" smtClean="0">
                <a:latin typeface="Times New Roman" panose="02020603050405020304" pitchFamily="18" charset="0"/>
                <a:cs typeface="Times New Roman" panose="02020603050405020304" pitchFamily="18" charset="0"/>
              </a:rPr>
              <a:t>instruktoriai </a:t>
            </a:r>
            <a:r>
              <a:rPr lang="lt-LT" sz="2400" b="1" dirty="0">
                <a:latin typeface="Times New Roman" panose="02020603050405020304" pitchFamily="18" charset="0"/>
                <a:cs typeface="Times New Roman" panose="02020603050405020304" pitchFamily="18" charset="0"/>
              </a:rPr>
              <a:t>– apie </a:t>
            </a:r>
            <a:r>
              <a:rPr lang="lt-LT" sz="2400" b="1" dirty="0" smtClean="0">
                <a:latin typeface="Times New Roman" panose="02020603050405020304" pitchFamily="18" charset="0"/>
                <a:cs typeface="Times New Roman" panose="02020603050405020304" pitchFamily="18" charset="0"/>
              </a:rPr>
              <a:t>100 </a:t>
            </a:r>
            <a:r>
              <a:rPr lang="lt-LT" sz="2400" b="1" dirty="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lt-LT" sz="2400" b="1" dirty="0">
                <a:latin typeface="Times New Roman" panose="02020603050405020304" pitchFamily="18" charset="0"/>
                <a:cs typeface="Times New Roman" panose="02020603050405020304" pitchFamily="18" charset="0"/>
              </a:rPr>
              <a:t>Kelionės išlaidos </a:t>
            </a:r>
            <a:endParaRPr lang="lt-LT"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Būsto </a:t>
            </a:r>
            <a:r>
              <a:rPr lang="lt-LT" sz="2400" b="1" dirty="0">
                <a:latin typeface="Times New Roman" panose="02020603050405020304" pitchFamily="18" charset="0"/>
                <a:cs typeface="Times New Roman" panose="02020603050405020304" pitchFamily="18" charset="0"/>
              </a:rPr>
              <a:t>nuomos išlaidos – jei nėra būsto etc. (VIL – </a:t>
            </a:r>
            <a:r>
              <a:rPr lang="lt-LT" sz="2400" b="1" dirty="0" smtClean="0">
                <a:latin typeface="Times New Roman" panose="02020603050405020304" pitchFamily="18" charset="0"/>
                <a:cs typeface="Times New Roman" panose="02020603050405020304" pitchFamily="18" charset="0"/>
              </a:rPr>
              <a:t>266 </a:t>
            </a:r>
            <a:r>
              <a:rPr lang="lt-LT" sz="2400" b="1" dirty="0">
                <a:latin typeface="Times New Roman" panose="02020603050405020304" pitchFamily="18" charset="0"/>
                <a:cs typeface="Times New Roman" panose="02020603050405020304" pitchFamily="18" charset="0"/>
              </a:rPr>
              <a:t>€</a:t>
            </a:r>
            <a:r>
              <a:rPr lang="lt-LT" sz="2400" b="1" dirty="0" smtClean="0">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Mokslų </a:t>
            </a:r>
            <a:r>
              <a:rPr lang="lt-LT" sz="2400" b="1" dirty="0">
                <a:latin typeface="Times New Roman" panose="02020603050405020304" pitchFamily="18" charset="0"/>
                <a:cs typeface="Times New Roman" panose="02020603050405020304" pitchFamily="18" charset="0"/>
              </a:rPr>
              <a:t>kompensavimas – po 4 m. atsargos </a:t>
            </a:r>
            <a:r>
              <a:rPr lang="lt-LT" sz="2400" b="1" dirty="0" smtClean="0">
                <a:latin typeface="Times New Roman" panose="02020603050405020304" pitchFamily="18" charset="0"/>
                <a:cs typeface="Times New Roman" panose="02020603050405020304" pitchFamily="18" charset="0"/>
              </a:rPr>
              <a:t>kariams</a:t>
            </a: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descr="http://karys.lt/images/new/karys.lt%20atnaujinimu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0700" y="4046433"/>
            <a:ext cx="4214057" cy="28115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D:\Users\julius.zidonis\Desktop\kasp-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0699" y="1299027"/>
            <a:ext cx="4219299" cy="2663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0733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5" descr="C:\Users\antanas.jonusauskas\AppData\Local\Microsoft\Windows\Temporary Internet Files\Content.Outlook\USU9PU5Q\KASP-TZ-Sp.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
            <a:ext cx="827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99592" y="9525"/>
            <a:ext cx="7787208" cy="1143000"/>
          </a:xfrm>
        </p:spPr>
        <p:txBody>
          <a:bodyPr>
            <a:normAutofit/>
          </a:bodyPr>
          <a:lstStyle/>
          <a:p>
            <a:pPr algn="l"/>
            <a:r>
              <a:rPr lang="lt-LT" sz="2800" b="1" cap="all"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Turinys</a:t>
            </a:r>
            <a:endParaRPr lang="lt-LT" sz="2800" b="1" cap="all"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spcBef>
                <a:spcPct val="0"/>
              </a:spcBef>
              <a:buFontTx/>
              <a:buAutoNum type="arabicPeriod"/>
            </a:pPr>
            <a:r>
              <a:rPr lang="lt-LT" altLang="lt-LT" sz="2800" b="1" dirty="0">
                <a:solidFill>
                  <a:srgbClr val="000000"/>
                </a:solidFill>
                <a:latin typeface="Times New Roman" pitchFamily="18" charset="0"/>
                <a:cs typeface="Times New Roman" pitchFamily="18" charset="0"/>
              </a:rPr>
              <a:t>Įžanga</a:t>
            </a:r>
          </a:p>
          <a:p>
            <a:pPr>
              <a:spcBef>
                <a:spcPct val="0"/>
              </a:spcBef>
              <a:buFontTx/>
              <a:buAutoNum type="arabicPeriod"/>
            </a:pPr>
            <a:r>
              <a:rPr lang="lt-LT" altLang="lt-LT" sz="2800" b="1" dirty="0">
                <a:solidFill>
                  <a:srgbClr val="000000"/>
                </a:solidFill>
                <a:latin typeface="Times New Roman" pitchFamily="18" charset="0"/>
                <a:cs typeface="Times New Roman" pitchFamily="18" charset="0"/>
              </a:rPr>
              <a:t>LK </a:t>
            </a:r>
            <a:r>
              <a:rPr lang="lt-LT" altLang="lt-LT" sz="2800" b="1" dirty="0" smtClean="0">
                <a:solidFill>
                  <a:srgbClr val="000000"/>
                </a:solidFill>
                <a:latin typeface="Times New Roman" pitchFamily="18" charset="0"/>
                <a:cs typeface="Times New Roman" pitchFamily="18" charset="0"/>
              </a:rPr>
              <a:t>struktūra</a:t>
            </a:r>
          </a:p>
          <a:p>
            <a:pPr>
              <a:spcBef>
                <a:spcPct val="0"/>
              </a:spcBef>
              <a:buFontTx/>
              <a:buAutoNum type="arabicPeriod"/>
            </a:pPr>
            <a:r>
              <a:rPr lang="lt-LT" altLang="lt-LT" sz="2800" b="1" dirty="0" smtClean="0">
                <a:solidFill>
                  <a:srgbClr val="000000"/>
                </a:solidFill>
                <a:latin typeface="Times New Roman" pitchFamily="18" charset="0"/>
                <a:cs typeface="Times New Roman" pitchFamily="18" charset="0"/>
              </a:rPr>
              <a:t>Pajėgos ir funkcijos</a:t>
            </a:r>
            <a:endParaRPr lang="lt-LT" altLang="lt-LT" sz="2800" b="1" dirty="0">
              <a:solidFill>
                <a:srgbClr val="000000"/>
              </a:solidFill>
              <a:latin typeface="Times New Roman" pitchFamily="18" charset="0"/>
              <a:cs typeface="Times New Roman" pitchFamily="18" charset="0"/>
            </a:endParaRPr>
          </a:p>
          <a:p>
            <a:pPr>
              <a:spcBef>
                <a:spcPct val="0"/>
              </a:spcBef>
              <a:buFontTx/>
              <a:buAutoNum type="arabicPeriod"/>
            </a:pPr>
            <a:r>
              <a:rPr lang="lt-LT" altLang="lt-LT" sz="2800" b="1" dirty="0" smtClean="0">
                <a:solidFill>
                  <a:srgbClr val="000000"/>
                </a:solidFill>
                <a:latin typeface="Times New Roman" pitchFamily="18" charset="0"/>
                <a:cs typeface="Times New Roman" pitchFamily="18" charset="0"/>
              </a:rPr>
              <a:t>Tarnybos </a:t>
            </a:r>
            <a:r>
              <a:rPr lang="lt-LT" altLang="lt-LT" sz="2800" b="1" dirty="0">
                <a:solidFill>
                  <a:srgbClr val="000000"/>
                </a:solidFill>
                <a:latin typeface="Times New Roman" pitchFamily="18" charset="0"/>
                <a:cs typeface="Times New Roman" pitchFamily="18" charset="0"/>
              </a:rPr>
              <a:t>būdai</a:t>
            </a:r>
          </a:p>
          <a:p>
            <a:pPr>
              <a:spcBef>
                <a:spcPct val="0"/>
              </a:spcBef>
              <a:buFontTx/>
              <a:buAutoNum type="arabicPeriod"/>
            </a:pPr>
            <a:r>
              <a:rPr lang="lt-LT" altLang="lt-LT" sz="2800" b="1" dirty="0" smtClean="0">
                <a:solidFill>
                  <a:srgbClr val="000000"/>
                </a:solidFill>
                <a:latin typeface="Times New Roman" pitchFamily="18" charset="0"/>
                <a:cs typeface="Times New Roman" pitchFamily="18" charset="0"/>
              </a:rPr>
              <a:t>Klausimai</a:t>
            </a:r>
            <a:endParaRPr lang="lt-LT" altLang="lt-LT" sz="2800" b="1" dirty="0">
              <a:solidFill>
                <a:srgbClr val="000000"/>
              </a:solidFill>
              <a:latin typeface="Times New Roman" pitchFamily="18" charset="0"/>
              <a:cs typeface="Times New Roman" pitchFamily="18" charset="0"/>
            </a:endParaRPr>
          </a:p>
        </p:txBody>
      </p:sp>
      <p:pic>
        <p:nvPicPr>
          <p:cNvPr id="5" name="Picture 4" descr="http://kariuomene.kam.lt/images/thumbnail/?id=34425;w=1326;h=540;"/>
          <p:cNvPicPr>
            <a:picLocks noChangeAspect="1" noChangeArrowheads="1"/>
          </p:cNvPicPr>
          <p:nvPr/>
        </p:nvPicPr>
        <p:blipFill>
          <a:blip r:embed="rId3" cstate="print"/>
          <a:srcRect/>
          <a:stretch>
            <a:fillRect/>
          </a:stretch>
        </p:blipFill>
        <p:spPr bwMode="auto">
          <a:xfrm>
            <a:off x="0" y="0"/>
            <a:ext cx="984980" cy="1152128"/>
          </a:xfrm>
          <a:prstGeom prst="rect">
            <a:avLst/>
          </a:prstGeom>
          <a:noFill/>
        </p:spPr>
      </p:pic>
    </p:spTree>
    <p:extLst>
      <p:ext uri="{BB962C8B-B14F-4D97-AF65-F5344CB8AC3E}">
        <p14:creationId xmlns:p14="http://schemas.microsoft.com/office/powerpoint/2010/main" val="4049047147"/>
      </p:ext>
    </p:extLst>
  </p:cSld>
  <p:clrMapOvr>
    <a:masterClrMapping/>
  </p:clrMapOvr>
  <p:transition>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239790" y="1721672"/>
            <a:ext cx="8352928" cy="769441"/>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NPPKT – </a:t>
            </a:r>
            <a:r>
              <a:rPr lang="lt-LT" altLang="lt-LT" sz="2200" dirty="0" smtClean="0">
                <a:latin typeface="Arial" panose="020B0604020202020204" pitchFamily="34" charset="0"/>
                <a:cs typeface="Arial" panose="020B0604020202020204" pitchFamily="34" charset="0"/>
              </a:rPr>
              <a:t>tai 9 mėnesių trukmės (2+1+6) </a:t>
            </a:r>
            <a:r>
              <a:rPr lang="lt-LT" altLang="lt-LT" sz="2200" dirty="0">
                <a:latin typeface="Arial" panose="020B0604020202020204" pitchFamily="34" charset="0"/>
                <a:cs typeface="Arial" panose="020B0604020202020204" pitchFamily="34" charset="0"/>
              </a:rPr>
              <a:t>kariniai </a:t>
            </a:r>
            <a:r>
              <a:rPr lang="lt-LT" altLang="lt-LT" sz="2200" dirty="0" smtClean="0">
                <a:latin typeface="Arial" panose="020B0604020202020204" pitchFamily="34" charset="0"/>
                <a:cs typeface="Arial" panose="020B0604020202020204" pitchFamily="34" charset="0"/>
              </a:rPr>
              <a:t>mokymai, kurie vyksta LK vienetuose visoje Lietuvoje.</a:t>
            </a:r>
          </a:p>
        </p:txBody>
      </p:sp>
      <p:sp>
        <p:nvSpPr>
          <p:cNvPr id="4" name="Title 3"/>
          <p:cNvSpPr>
            <a:spLocks noGrp="1"/>
          </p:cNvSpPr>
          <p:nvPr>
            <p:ph type="title"/>
          </p:nvPr>
        </p:nvSpPr>
        <p:spPr>
          <a:xfrm>
            <a:off x="1527565" y="332656"/>
            <a:ext cx="7221488" cy="926976"/>
          </a:xfrm>
        </p:spPr>
        <p:txBody>
          <a:bodyPr>
            <a:noAutofit/>
          </a:bodyPr>
          <a:lstStyle/>
          <a:p>
            <a:pPr algn="l"/>
            <a:r>
              <a:rPr 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NUOLATINĖ PRIVALOMOJI PRADINĖ KARO TARYBA (NPPKT)</a:t>
            </a:r>
            <a:endParaRPr lang="lt-LT"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719983" y="2506966"/>
            <a:ext cx="5913040" cy="738664"/>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SAVO NORU</a:t>
            </a:r>
            <a:r>
              <a:rPr lang="lt-LT" altLang="lt-LT" sz="2200" b="1" dirty="0">
                <a:latin typeface="Arial" panose="020B0604020202020204" pitchFamily="34" charset="0"/>
                <a:cs typeface="Arial" panose="020B0604020202020204" pitchFamily="34" charset="0"/>
              </a:rPr>
              <a:t> </a:t>
            </a:r>
            <a:r>
              <a:rPr lang="lt-LT" altLang="lt-LT" sz="2200" b="1" dirty="0" smtClean="0">
                <a:latin typeface="Arial" panose="020B0604020202020204" pitchFamily="34" charset="0"/>
                <a:cs typeface="Arial" panose="020B0604020202020204" pitchFamily="34" charset="0"/>
              </a:rPr>
              <a:t>– </a:t>
            </a:r>
            <a:r>
              <a:rPr lang="lt-LT" altLang="lt-LT" b="1" dirty="0" smtClean="0">
                <a:latin typeface="Arial" panose="020B0604020202020204" pitchFamily="34" charset="0"/>
                <a:cs typeface="Arial" panose="020B0604020202020204" pitchFamily="34" charset="0"/>
              </a:rPr>
              <a:t>GALIMYBĖ PLANUOTIS ATEITĮ</a:t>
            </a:r>
            <a:r>
              <a:rPr lang="lt-LT" altLang="lt-LT" sz="2200" b="1" dirty="0" smtClean="0">
                <a:latin typeface="Arial" panose="020B0604020202020204" pitchFamily="34" charset="0"/>
                <a:cs typeface="Arial" panose="020B0604020202020204" pitchFamily="34" charset="0"/>
              </a:rPr>
              <a:t>!</a:t>
            </a:r>
            <a:endParaRPr lang="en-US" altLang="lt-LT" sz="22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lt-LT" altLang="lt-LT" sz="2000" dirty="0">
                <a:latin typeface="Arial" panose="020B0604020202020204" pitchFamily="34" charset="0"/>
                <a:cs typeface="Arial" panose="020B0604020202020204" pitchFamily="34" charset="0"/>
              </a:rPr>
              <a:t>18-38 m. Lietuvos Respublikos </a:t>
            </a:r>
            <a:r>
              <a:rPr lang="lt-LT" altLang="lt-LT" sz="2000" dirty="0" smtClean="0">
                <a:latin typeface="Arial" panose="020B0604020202020204" pitchFamily="34" charset="0"/>
                <a:cs typeface="Arial" panose="020B0604020202020204" pitchFamily="34" charset="0"/>
              </a:rPr>
              <a:t>piliečiai</a:t>
            </a:r>
            <a:endParaRPr lang="lt-LT" altLang="lt-LT" sz="2000" dirty="0">
              <a:latin typeface="Arial" panose="020B0604020202020204" pitchFamily="34" charset="0"/>
              <a:cs typeface="Arial" panose="020B0604020202020204" pitchFamily="34" charset="0"/>
            </a:endParaRPr>
          </a:p>
        </p:txBody>
      </p:sp>
      <p:sp>
        <p:nvSpPr>
          <p:cNvPr id="6" name="Rectangle 5"/>
          <p:cNvSpPr/>
          <p:nvPr/>
        </p:nvSpPr>
        <p:spPr>
          <a:xfrm>
            <a:off x="-4387" y="2511403"/>
            <a:ext cx="3280243" cy="1969770"/>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ŠAUKIAMI</a:t>
            </a:r>
            <a:r>
              <a:rPr lang="en-US" altLang="lt-LT" sz="2200" b="1" dirty="0" smtClean="0">
                <a:latin typeface="Arial" panose="020B0604020202020204" pitchFamily="34" charset="0"/>
                <a:cs typeface="Arial" panose="020B0604020202020204" pitchFamily="34" charset="0"/>
              </a:rPr>
              <a:t>:</a:t>
            </a:r>
            <a:endParaRPr lang="en-US" altLang="lt-LT" sz="22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19-26 </a:t>
            </a:r>
            <a:r>
              <a:rPr lang="lt-LT" altLang="lt-LT" sz="2000" dirty="0">
                <a:latin typeface="Arial" panose="020B0604020202020204" pitchFamily="34" charset="0"/>
                <a:cs typeface="Arial" panose="020B0604020202020204" pitchFamily="34" charset="0"/>
              </a:rPr>
              <a:t>m. </a:t>
            </a:r>
            <a:r>
              <a:rPr lang="lt-LT" altLang="lt-LT" sz="2000" dirty="0" smtClean="0">
                <a:latin typeface="Arial" panose="020B0604020202020204" pitchFamily="34" charset="0"/>
                <a:cs typeface="Arial" panose="020B0604020202020204" pitchFamily="34" charset="0"/>
              </a:rPr>
              <a:t>Lietuvos Respublikos piliečiai, patekę į šaukiamųjų sąrašą (gali pareikšti norą tarnauti)</a:t>
            </a:r>
          </a:p>
        </p:txBody>
      </p:sp>
      <p:sp>
        <p:nvSpPr>
          <p:cNvPr id="7" name="Rectangle 6"/>
          <p:cNvSpPr/>
          <p:nvPr/>
        </p:nvSpPr>
        <p:spPr>
          <a:xfrm>
            <a:off x="0" y="4731561"/>
            <a:ext cx="3816424" cy="1969770"/>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REIKALAVIMAI</a:t>
            </a:r>
            <a:r>
              <a:rPr lang="en-US" altLang="lt-LT" sz="2200" b="1" dirty="0" smtClean="0">
                <a:latin typeface="Arial" panose="020B0604020202020204" pitchFamily="34" charset="0"/>
                <a:cs typeface="Arial" panose="020B0604020202020204" pitchFamily="34" charset="0"/>
              </a:rPr>
              <a:t>:</a:t>
            </a:r>
            <a:endParaRPr lang="en-US" altLang="lt-LT" sz="22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Tinkami pagal sveikatos būklę</a:t>
            </a:r>
          </a:p>
          <a:p>
            <a:pPr marL="342900" indent="-342900">
              <a:buFont typeface="Wingdings" panose="05000000000000000000" pitchFamily="2" charset="2"/>
              <a:buChar char="ü"/>
            </a:pPr>
            <a:r>
              <a:rPr lang="lt-LT" altLang="lt-LT" sz="2000" dirty="0">
                <a:latin typeface="Arial" panose="020B0604020202020204" pitchFamily="34" charset="0"/>
                <a:cs typeface="Arial" panose="020B0604020202020204" pitchFamily="34" charset="0"/>
              </a:rPr>
              <a:t>Neatlikę laisvės atėmimo bausmės, nesantys įtariamieji ar kaltinamieji</a:t>
            </a:r>
          </a:p>
        </p:txBody>
      </p:sp>
    </p:spTree>
    <p:extLst>
      <p:ext uri="{BB962C8B-B14F-4D97-AF65-F5344CB8AC3E}">
        <p14:creationId xmlns:p14="http://schemas.microsoft.com/office/powerpoint/2010/main" val="12075098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lt-LT" sz="3600" b="1" dirty="0" smtClean="0">
                <a:latin typeface="Times New Roman" panose="02020603050405020304" pitchFamily="18" charset="0"/>
                <a:cs typeface="Times New Roman" panose="02020603050405020304" pitchFamily="18" charset="0"/>
              </a:rPr>
              <a:t>NPPKT savo noru – tai galimybė susiplanuoti savo ateitį! </a:t>
            </a:r>
            <a:endParaRPr lang="lt-LT" sz="3600" b="1" dirty="0">
              <a:latin typeface="Times New Roman" panose="02020603050405020304" pitchFamily="18" charset="0"/>
              <a:cs typeface="Times New Roman" panose="02020603050405020304" pitchFamily="18" charset="0"/>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1412776"/>
            <a:ext cx="6516040" cy="5088261"/>
          </a:xfrm>
        </p:spPr>
      </p:pic>
      <p:sp>
        <p:nvSpPr>
          <p:cNvPr id="4" name="Date Placeholder 3"/>
          <p:cNvSpPr>
            <a:spLocks noGrp="1"/>
          </p:cNvSpPr>
          <p:nvPr>
            <p:ph type="dt" sz="half" idx="10"/>
          </p:nvPr>
        </p:nvSpPr>
        <p:spPr/>
        <p:txBody>
          <a:bodyPr/>
          <a:lstStyle/>
          <a:p>
            <a:fld id="{F1B79E4F-1EA9-42F5-82B3-DA5C3FBD82D9}" type="datetime1">
              <a:rPr lang="lt-LT" smtClean="0"/>
              <a:t>2018-08-24</a:t>
            </a:fld>
            <a:endParaRPr lang="lt-LT"/>
          </a:p>
        </p:txBody>
      </p:sp>
      <p:sp>
        <p:nvSpPr>
          <p:cNvPr id="5" name="Slide Number Placeholder 4"/>
          <p:cNvSpPr>
            <a:spLocks noGrp="1"/>
          </p:cNvSpPr>
          <p:nvPr>
            <p:ph type="sldNum" sz="quarter" idx="12"/>
          </p:nvPr>
        </p:nvSpPr>
        <p:spPr/>
        <p:txBody>
          <a:bodyPr/>
          <a:lstStyle/>
          <a:p>
            <a:fld id="{A226E2A6-6D93-4997-8D45-933F879E6E5B}" type="slidenum">
              <a:rPr lang="lt-LT" smtClean="0"/>
              <a:t>31</a:t>
            </a:fld>
            <a:endParaRPr lang="lt-LT"/>
          </a:p>
        </p:txBody>
      </p:sp>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91213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1" y="1324166"/>
            <a:ext cx="4958797" cy="5366191"/>
          </a:xfrm>
        </p:spPr>
        <p:txBody>
          <a:bodyPr>
            <a:noAutofit/>
          </a:bodyPr>
          <a:lstStyle/>
          <a:p>
            <a:pPr marL="0" indent="0">
              <a:buNone/>
            </a:pPr>
            <a:r>
              <a:rPr lang="en-US" sz="2000" b="1" dirty="0">
                <a:latin typeface="Arial" panose="020B0604020202020204" pitchFamily="34" charset="0"/>
                <a:cs typeface="Arial" panose="020B0604020202020204" pitchFamily="34" charset="0"/>
              </a:rPr>
              <a:t>	</a:t>
            </a:r>
            <a:endParaRPr lang="lt-LT" sz="2000" b="1"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Suma – virš 3000 EUR</a:t>
            </a:r>
          </a:p>
          <a:p>
            <a:pPr>
              <a:buFont typeface="Wingdings" panose="05000000000000000000" pitchFamily="2" charset="2"/>
              <a:buChar char="ü"/>
            </a:pPr>
            <a:r>
              <a:rPr lang="lt-LT" sz="2000" dirty="0">
                <a:latin typeface="Arial" panose="020B0604020202020204" pitchFamily="34" charset="0"/>
                <a:cs typeface="Arial" panose="020B0604020202020204" pitchFamily="34" charset="0"/>
              </a:rPr>
              <a:t>Baigus </a:t>
            </a:r>
            <a:r>
              <a:rPr lang="lt-LT" sz="2000" dirty="0" smtClean="0">
                <a:latin typeface="Arial" panose="020B0604020202020204" pitchFamily="34" charset="0"/>
                <a:cs typeface="Arial" panose="020B0604020202020204" pitchFamily="34" charset="0"/>
              </a:rPr>
              <a:t>NPPKT – kaupiamoji </a:t>
            </a:r>
            <a:r>
              <a:rPr lang="lt-LT" sz="2000" dirty="0">
                <a:latin typeface="Arial" panose="020B0604020202020204" pitchFamily="34" charset="0"/>
                <a:cs typeface="Arial" panose="020B0604020202020204" pitchFamily="34" charset="0"/>
              </a:rPr>
              <a:t>piniginė išmoka </a:t>
            </a:r>
            <a:r>
              <a:rPr lang="lt-LT" sz="2000" dirty="0" smtClean="0">
                <a:latin typeface="Arial" panose="020B0604020202020204" pitchFamily="34" charset="0"/>
                <a:cs typeface="Arial" panose="020B0604020202020204" pitchFamily="34" charset="0"/>
              </a:rPr>
              <a:t>(priklausomai nuo tarnybos </a:t>
            </a:r>
            <a:r>
              <a:rPr lang="lt-LT" sz="2000" dirty="0">
                <a:latin typeface="Arial" panose="020B0604020202020204" pitchFamily="34" charset="0"/>
                <a:cs typeface="Arial" panose="020B0604020202020204" pitchFamily="34" charset="0"/>
              </a:rPr>
              <a:t>vertinimo </a:t>
            </a:r>
            <a:r>
              <a:rPr lang="lt-LT" sz="2000" dirty="0" smtClean="0">
                <a:latin typeface="Arial" panose="020B0604020202020204" pitchFamily="34" charset="0"/>
                <a:cs typeface="Arial" panose="020B0604020202020204" pitchFamily="34" charset="0"/>
              </a:rPr>
              <a:t>rezultatų) </a:t>
            </a: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Išsaugoma darbo/mokslo vieta</a:t>
            </a:r>
            <a:endParaRPr lang="lt-LT"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a:latin typeface="Arial" panose="020B0604020202020204" pitchFamily="34" charset="0"/>
                <a:cs typeface="Arial" panose="020B0604020202020204" pitchFamily="34" charset="0"/>
              </a:rPr>
              <a:t>P</a:t>
            </a:r>
            <a:r>
              <a:rPr lang="lt-LT" sz="2000" dirty="0" smtClean="0">
                <a:latin typeface="Arial" panose="020B0604020202020204" pitchFamily="34" charset="0"/>
                <a:cs typeface="Arial" panose="020B0604020202020204" pitchFamily="34" charset="0"/>
              </a:rPr>
              <a:t>apildomas </a:t>
            </a:r>
            <a:r>
              <a:rPr lang="lt-LT" sz="2000" dirty="0">
                <a:latin typeface="Arial" panose="020B0604020202020204" pitchFamily="34" charset="0"/>
                <a:cs typeface="Arial" panose="020B0604020202020204" pitchFamily="34" charset="0"/>
              </a:rPr>
              <a:t>balas stojant į </a:t>
            </a:r>
            <a:r>
              <a:rPr lang="lt-LT" sz="2000" dirty="0" smtClean="0">
                <a:latin typeface="Arial" panose="020B0604020202020204" pitchFamily="34" charset="0"/>
                <a:cs typeface="Arial" panose="020B0604020202020204" pitchFamily="34" charset="0"/>
              </a:rPr>
              <a:t>LKA</a:t>
            </a:r>
            <a:endParaRPr lang="lt-LT"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a:latin typeface="Arial" panose="020B0604020202020204" pitchFamily="34" charset="0"/>
                <a:cs typeface="Arial" panose="020B0604020202020204" pitchFamily="34" charset="0"/>
              </a:rPr>
              <a:t>P</a:t>
            </a:r>
            <a:r>
              <a:rPr lang="lt-LT" sz="2000" dirty="0" smtClean="0">
                <a:latin typeface="Arial" panose="020B0604020202020204" pitchFamily="34" charset="0"/>
                <a:cs typeface="Arial" panose="020B0604020202020204" pitchFamily="34" charset="0"/>
              </a:rPr>
              <a:t>agrindinis</a:t>
            </a:r>
            <a:r>
              <a:rPr lang="en-US" sz="2000" dirty="0" smtClean="0">
                <a:latin typeface="Arial" panose="020B0604020202020204" pitchFamily="34" charset="0"/>
                <a:cs typeface="Arial" panose="020B0604020202020204" pitchFamily="34" charset="0"/>
              </a:rPr>
              <a:t> </a:t>
            </a:r>
            <a:r>
              <a:rPr lang="lt-LT" sz="2000" dirty="0" smtClean="0">
                <a:latin typeface="Arial" panose="020B0604020202020204" pitchFamily="34" charset="0"/>
                <a:cs typeface="Arial" panose="020B0604020202020204" pitchFamily="34" charset="0"/>
              </a:rPr>
              <a:t>karinis</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parengtumas</a:t>
            </a:r>
            <a:endParaRPr lang="lt-LT"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Subsidija darbdaviams – lengviau įsidarbinti ar išlaikyti darbo vietą</a:t>
            </a:r>
            <a:endParaRPr lang="lt-LT"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a:latin typeface="Arial" panose="020B0604020202020204" pitchFamily="34" charset="0"/>
                <a:cs typeface="Arial" panose="020B0604020202020204" pitchFamily="34" charset="0"/>
              </a:rPr>
              <a:t>S</a:t>
            </a:r>
            <a:r>
              <a:rPr lang="lt-LT" sz="2000" dirty="0" smtClean="0">
                <a:latin typeface="Arial" panose="020B0604020202020204" pitchFamily="34" charset="0"/>
                <a:cs typeface="Arial" panose="020B0604020202020204" pitchFamily="34" charset="0"/>
              </a:rPr>
              <a:t>tojant į aukštąją mokyklą prie konkursinio balo pridedama 0,5 balo</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0755" y="1380342"/>
            <a:ext cx="3880798" cy="2617277"/>
          </a:xfrm>
          <a:prstGeom prst="rect">
            <a:avLst/>
          </a:prstGeom>
        </p:spPr>
      </p:pic>
      <p:sp>
        <p:nvSpPr>
          <p:cNvPr id="10" name="Title 3"/>
          <p:cNvSpPr txBox="1">
            <a:spLocks/>
          </p:cNvSpPr>
          <p:nvPr/>
        </p:nvSpPr>
        <p:spPr>
          <a:xfrm>
            <a:off x="1527565" y="332656"/>
            <a:ext cx="7221488" cy="9269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a:t>
            </a:r>
            <a:r>
              <a:rPr lang="en-US" sz="2400" b="1" dirty="0" err="1"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verta</a:t>
            </a:r>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b="1" dirty="0" err="1"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stoti</a:t>
            </a:r>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į</a:t>
            </a:r>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nuolatinę privalomąją pradinę karo tarnybą? (NPPKT)</a:t>
            </a:r>
            <a:endParaRPr 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5"/>
          <a:stretch>
            <a:fillRect/>
          </a:stretch>
        </p:blipFill>
        <p:spPr>
          <a:xfrm>
            <a:off x="4925053" y="4043995"/>
            <a:ext cx="4218947" cy="2814005"/>
          </a:xfrm>
          <a:prstGeom prst="rect">
            <a:avLst/>
          </a:prstGeom>
        </p:spPr>
      </p:pic>
    </p:spTree>
    <p:extLst>
      <p:ext uri="{BB962C8B-B14F-4D97-AF65-F5344CB8AC3E}">
        <p14:creationId xmlns:p14="http://schemas.microsoft.com/office/powerpoint/2010/main" val="28935454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udvikas.jaskunas\Desktop\Reikalai\Karys.lt\NPPKT infographic 2016\ismokos 2016-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04664"/>
            <a:ext cx="9144000" cy="645200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 y="332656"/>
            <a:ext cx="9144001" cy="1412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Title 3"/>
          <p:cNvSpPr txBox="1">
            <a:spLocks/>
          </p:cNvSpPr>
          <p:nvPr/>
        </p:nvSpPr>
        <p:spPr>
          <a:xfrm>
            <a:off x="1527565" y="332656"/>
            <a:ext cx="7221488" cy="9269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KIEK </a:t>
            </a:r>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pinigų uždirba NPPKT kariai?</a:t>
            </a:r>
            <a:endParaRPr 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68949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descr="D:\Users\julius.zidonis\Desktop\2017 šaukimas į NPPKT\Kaip organizuojamas 2017 šaukimas į NPPK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54" y="6499"/>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0063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s://i.imgur.com/RmPvJ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2648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8012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754" y="6205274"/>
            <a:ext cx="9136246" cy="707886"/>
          </a:xfrm>
          <a:prstGeom prst="rect">
            <a:avLst/>
          </a:prstGeom>
          <a:solidFill>
            <a:srgbClr val="F4F4EC"/>
          </a:solidFill>
        </p:spPr>
        <p:txBody>
          <a:bodyPr wrap="square" rtlCol="0">
            <a:spAutoFit/>
          </a:bodyPr>
          <a:lstStyle/>
          <a:p>
            <a:pPr algn="ctr"/>
            <a:endParaRPr lang="lt-LT" sz="2000" b="1" dirty="0" smtClean="0">
              <a:solidFill>
                <a:srgbClr val="FF0000"/>
              </a:solidFill>
            </a:endParaRPr>
          </a:p>
          <a:p>
            <a:pPr algn="ctr"/>
            <a:r>
              <a:rPr lang="lt-LT" sz="2000" b="1" dirty="0" smtClean="0">
                <a:solidFill>
                  <a:srgbClr val="FF0000"/>
                </a:solidFill>
              </a:rPr>
              <a:t>Savo noru NPPKT atliekantiems suteikiama galimybė pasirinkti tarnybos vietą!</a:t>
            </a:r>
            <a:endParaRPr lang="lt-LT" sz="2000" b="1" dirty="0">
              <a:solidFill>
                <a:srgbClr val="FF0000"/>
              </a:solidFill>
            </a:endParaRPr>
          </a:p>
        </p:txBody>
      </p:sp>
      <p:pic>
        <p:nvPicPr>
          <p:cNvPr id="5122" name="Picture 2" descr="https://i.imgur.com/2bt39Pu.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66" y="-1"/>
            <a:ext cx="9152166" cy="6525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6464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754" y="6205274"/>
            <a:ext cx="9136246" cy="707886"/>
          </a:xfrm>
          <a:prstGeom prst="rect">
            <a:avLst/>
          </a:prstGeom>
          <a:solidFill>
            <a:srgbClr val="F4F4EC"/>
          </a:solidFill>
        </p:spPr>
        <p:txBody>
          <a:bodyPr wrap="square" rtlCol="0">
            <a:spAutoFit/>
          </a:bodyPr>
          <a:lstStyle/>
          <a:p>
            <a:pPr algn="ctr"/>
            <a:endParaRPr lang="lt-LT" sz="2000" b="1" dirty="0" smtClean="0">
              <a:solidFill>
                <a:srgbClr val="FF0000"/>
              </a:solidFill>
            </a:endParaRPr>
          </a:p>
          <a:p>
            <a:pPr algn="ctr"/>
            <a:r>
              <a:rPr lang="lt-LT" sz="2000" b="1" dirty="0" smtClean="0">
                <a:solidFill>
                  <a:srgbClr val="FF0000"/>
                </a:solidFill>
              </a:rPr>
              <a:t>Savo noru NPPKT atliekantiems suteikiama galimybė pasirinkti tarnybos vietą!</a:t>
            </a:r>
            <a:endParaRPr lang="lt-LT" sz="2000" b="1" dirty="0">
              <a:solidFill>
                <a:srgbClr val="FF0000"/>
              </a:solidFill>
            </a:endParaRPr>
          </a:p>
        </p:txBody>
      </p:sp>
      <p:pic>
        <p:nvPicPr>
          <p:cNvPr id="3074" name="Picture 2" descr="https://i.imgur.com/ao34Z2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453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06467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t="12000" r="-1000" b="-11000"/>
          </a:stretch>
        </a:blipFill>
        <a:effectLst/>
      </p:bgPr>
    </p:bg>
    <p:spTree>
      <p:nvGrpSpPr>
        <p:cNvPr id="1" name=""/>
        <p:cNvGrpSpPr/>
        <p:nvPr/>
      </p:nvGrpSpPr>
      <p:grpSpPr>
        <a:xfrm>
          <a:off x="0" y="0"/>
          <a:ext cx="0" cy="0"/>
          <a:chOff x="0" y="0"/>
          <a:chExt cx="0" cy="0"/>
        </a:xfrm>
      </p:grpSpPr>
      <p:pic>
        <p:nvPicPr>
          <p:cNvPr id="7170" name="Picture 2" descr="C:\Users\liudvikas.jaskunas\Desktop\Reikalai\LK pristatymai\2016-08 pakeitimai\blank slides\KASP.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69" y="214321"/>
            <a:ext cx="1173696" cy="1279028"/>
          </a:xfrm>
          <a:prstGeom prst="rect">
            <a:avLst/>
          </a:prstGeom>
          <a:noFill/>
          <a:extLst>
            <a:ext uri="{909E8E84-426E-40DD-AFC4-6F175D3DCCD1}">
              <a14:hiddenFill xmlns:a14="http://schemas.microsoft.com/office/drawing/2010/main">
                <a:solidFill>
                  <a:srgbClr val="FFFFFF"/>
                </a:solidFill>
              </a14:hiddenFill>
            </a:ext>
          </a:extLst>
        </p:spPr>
      </p:pic>
      <p:sp>
        <p:nvSpPr>
          <p:cNvPr id="32770" name="Rectangle 2"/>
          <p:cNvSpPr>
            <a:spLocks noGrp="1" noChangeArrowheads="1"/>
          </p:cNvSpPr>
          <p:nvPr>
            <p:ph type="title"/>
          </p:nvPr>
        </p:nvSpPr>
        <p:spPr>
          <a:xfrm>
            <a:off x="1403648" y="333375"/>
            <a:ext cx="7379990" cy="719361"/>
          </a:xfrm>
        </p:spPr>
        <p:txBody>
          <a:bodyPr>
            <a:normAutofit/>
          </a:bodyPr>
          <a:lstStyle/>
          <a:p>
            <a:pPr algn="l"/>
            <a:r>
              <a:rPr lang="lt-LT" altLang="lt-LT" sz="2600" b="1" cap="all"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KRAŠTO APSAUGOS SAVANORIŲ PAJĖGOS</a:t>
            </a:r>
            <a:endParaRPr lang="lt-LT" altLang="lt-LT" sz="2600" cap="all"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2772" name="Rectangle 4"/>
          <p:cNvSpPr>
            <a:spLocks noGrp="1" noChangeArrowheads="1"/>
          </p:cNvSpPr>
          <p:nvPr>
            <p:ph type="body" sz="half" idx="1"/>
          </p:nvPr>
        </p:nvSpPr>
        <p:spPr>
          <a:xfrm>
            <a:off x="251520" y="1397918"/>
            <a:ext cx="8784976" cy="5093749"/>
          </a:xfrm>
        </p:spPr>
        <p:txBody>
          <a:bodyPr>
            <a:normAutofit/>
          </a:bodyPr>
          <a:lstStyle/>
          <a:p>
            <a:pPr marL="0" indent="0">
              <a:lnSpc>
                <a:spcPct val="120000"/>
              </a:lnSpc>
              <a:buNone/>
            </a:pPr>
            <a:r>
              <a:rPr lang="lt-LT" altLang="lt-LT" sz="2200" b="1" dirty="0" smtClean="0">
                <a:latin typeface="Arial" panose="020B0604020202020204" pitchFamily="34" charset="0"/>
                <a:cs typeface="Arial" panose="020B0604020202020204" pitchFamily="34" charset="0"/>
              </a:rPr>
              <a:t>KASP</a:t>
            </a:r>
            <a:r>
              <a:rPr lang="lt-LT" altLang="lt-LT" sz="1800" dirty="0" smtClean="0">
                <a:latin typeface="Arial" panose="020B0604020202020204" pitchFamily="34" charset="0"/>
                <a:cs typeface="Arial" panose="020B0604020202020204" pitchFamily="34" charset="0"/>
              </a:rPr>
              <a:t> – tai kario </a:t>
            </a:r>
            <a:r>
              <a:rPr lang="lt-LT" altLang="lt-LT" sz="1800" dirty="0">
                <a:latin typeface="Arial" panose="020B0604020202020204" pitchFamily="34" charset="0"/>
                <a:cs typeface="Arial" panose="020B0604020202020204" pitchFamily="34" charset="0"/>
              </a:rPr>
              <a:t>savanorio tarnyba, kai </a:t>
            </a:r>
            <a:r>
              <a:rPr lang="lt-LT" altLang="lt-LT" sz="1800" dirty="0" smtClean="0">
                <a:latin typeface="Arial" panose="020B0604020202020204" pitchFamily="34" charset="0"/>
                <a:cs typeface="Arial" panose="020B0604020202020204" pitchFamily="34" charset="0"/>
              </a:rPr>
              <a:t>karinis rengimas vykdomas laisvu </a:t>
            </a:r>
            <a:r>
              <a:rPr lang="lt-LT" altLang="lt-LT" sz="1800" dirty="0">
                <a:latin typeface="Arial" panose="020B0604020202020204" pitchFamily="34" charset="0"/>
                <a:cs typeface="Arial" panose="020B0604020202020204" pitchFamily="34" charset="0"/>
              </a:rPr>
              <a:t>nuo darbo ar mokslų </a:t>
            </a:r>
            <a:r>
              <a:rPr lang="lt-LT" altLang="lt-LT" sz="1800" dirty="0" smtClean="0">
                <a:latin typeface="Arial" panose="020B0604020202020204" pitchFamily="34" charset="0"/>
                <a:cs typeface="Arial" panose="020B0604020202020204" pitchFamily="34" charset="0"/>
              </a:rPr>
              <a:t>metu, leidžia suderinti tarnybą su šeima, darbu, studijomis</a:t>
            </a:r>
          </a:p>
          <a:p>
            <a:pPr marL="0" indent="0">
              <a:lnSpc>
                <a:spcPct val="80000"/>
              </a:lnSpc>
              <a:buNone/>
            </a:pPr>
            <a:endParaRPr lang="lt-LT" altLang="lt-LT" sz="1400" b="1" dirty="0" smtClean="0">
              <a:latin typeface="Arial" panose="020B0604020202020204" pitchFamily="34" charset="0"/>
              <a:cs typeface="Arial" panose="020B0604020202020204" pitchFamily="34" charset="0"/>
            </a:endParaRPr>
          </a:p>
          <a:p>
            <a:pPr marL="0" indent="0">
              <a:lnSpc>
                <a:spcPct val="80000"/>
              </a:lnSpc>
              <a:buNone/>
            </a:pPr>
            <a:r>
              <a:rPr lang="lt-LT" altLang="lt-LT" sz="2200" b="1" dirty="0" smtClean="0">
                <a:latin typeface="Arial" panose="020B0604020202020204" pitchFamily="34" charset="0"/>
                <a:cs typeface="Arial" panose="020B0604020202020204" pitchFamily="34" charset="0"/>
              </a:rPr>
              <a:t>KAS GALI TAPTI KARIU SAVANORIU:</a:t>
            </a:r>
          </a:p>
          <a:p>
            <a:pPr>
              <a:lnSpc>
                <a:spcPct val="80000"/>
              </a:lnSpc>
              <a:buFont typeface="Wingdings" panose="05000000000000000000" pitchFamily="2" charset="2"/>
              <a:buChar char="ü"/>
            </a:pPr>
            <a:r>
              <a:rPr lang="lt-LT" altLang="lt-LT" sz="1800" dirty="0" smtClean="0">
                <a:latin typeface="Arial" panose="020B0604020202020204" pitchFamily="34" charset="0"/>
                <a:cs typeface="Arial" panose="020B0604020202020204" pitchFamily="34" charset="0"/>
              </a:rPr>
              <a:t>18 – 60 m. Lietuvos Respublikos piliečiai</a:t>
            </a:r>
          </a:p>
          <a:p>
            <a:pPr>
              <a:lnSpc>
                <a:spcPct val="80000"/>
              </a:lnSpc>
              <a:buFont typeface="Wingdings" panose="05000000000000000000" pitchFamily="2" charset="2"/>
              <a:buChar char="ü"/>
            </a:pPr>
            <a:r>
              <a:rPr lang="lt-LT" altLang="lt-LT" sz="1800" dirty="0" smtClean="0">
                <a:latin typeface="Arial" panose="020B0604020202020204" pitchFamily="34" charset="0"/>
                <a:cs typeface="Arial" panose="020B0604020202020204" pitchFamily="34" charset="0"/>
              </a:rPr>
              <a:t>Sveikatos reikalavimai</a:t>
            </a:r>
          </a:p>
          <a:p>
            <a:pPr>
              <a:lnSpc>
                <a:spcPct val="80000"/>
              </a:lnSpc>
              <a:buFont typeface="Wingdings" panose="05000000000000000000" pitchFamily="2" charset="2"/>
              <a:buChar char="ü"/>
            </a:pPr>
            <a:r>
              <a:rPr lang="lt-LT" altLang="lt-LT" sz="1800" dirty="0">
                <a:latin typeface="Arial" panose="020B0604020202020204" pitchFamily="34" charset="0"/>
                <a:cs typeface="Arial" panose="020B0604020202020204" pitchFamily="34" charset="0"/>
              </a:rPr>
              <a:t>Neatlikę laisvės atėmimo bausmės, neturintys galiojančio teistumo ir galintys gauti </a:t>
            </a:r>
            <a:r>
              <a:rPr lang="lt-LT" altLang="lt-LT" sz="1800" dirty="0" smtClean="0">
                <a:latin typeface="Arial" panose="020B0604020202020204" pitchFamily="34" charset="0"/>
                <a:cs typeface="Arial" panose="020B0604020202020204" pitchFamily="34" charset="0"/>
              </a:rPr>
              <a:t>RN</a:t>
            </a:r>
            <a:endParaRPr lang="lt-LT" altLang="lt-LT" sz="1800" dirty="0">
              <a:latin typeface="Arial" panose="020B0604020202020204" pitchFamily="34" charset="0"/>
              <a:cs typeface="Arial" panose="020B0604020202020204" pitchFamily="34" charset="0"/>
            </a:endParaRPr>
          </a:p>
        </p:txBody>
      </p:sp>
      <p:sp>
        <p:nvSpPr>
          <p:cNvPr id="32771"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spTree>
    <p:extLst>
      <p:ext uri="{BB962C8B-B14F-4D97-AF65-F5344CB8AC3E}">
        <p14:creationId xmlns:p14="http://schemas.microsoft.com/office/powerpoint/2010/main" val="13927028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75656" y="260648"/>
            <a:ext cx="6264696" cy="936104"/>
          </a:xfrm>
        </p:spPr>
        <p:txBody>
          <a:bodyPr>
            <a:normAutofit/>
          </a:bodyPr>
          <a:lstStyle/>
          <a:p>
            <a:pPr algn="l"/>
            <a:r>
              <a:rPr lang="lt-LT" sz="2800" b="1" dirty="0" smtClean="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 tapti </a:t>
            </a:r>
            <a:r>
              <a:rPr lang="lt-LT" sz="28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kariu savanoriu? </a:t>
            </a:r>
            <a:endParaRPr lang="lt-LT" sz="28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00200"/>
            <a:ext cx="4042792" cy="4525963"/>
          </a:xfrm>
        </p:spPr>
        <p:txBody>
          <a:bodyPr/>
          <a:lstStyle/>
          <a:p>
            <a:pPr marL="0" indent="0">
              <a:lnSpc>
                <a:spcPct val="80000"/>
              </a:lnSpc>
              <a:buNone/>
            </a:pPr>
            <a:endParaRPr lang="lt-LT" altLang="lt-LT" dirty="0">
              <a:latin typeface="Arial" panose="020B0604020202020204" pitchFamily="34" charset="0"/>
              <a:cs typeface="Arial" panose="020B0604020202020204" pitchFamily="34" charset="0"/>
            </a:endParaRPr>
          </a:p>
          <a:p>
            <a:pPr marL="0" indent="0">
              <a:lnSpc>
                <a:spcPct val="80000"/>
              </a:lnSpc>
              <a:buNone/>
            </a:pPr>
            <a:r>
              <a:rPr lang="lt-LT" altLang="lt-LT" sz="2400" b="1" dirty="0">
                <a:latin typeface="Arial" panose="020B0604020202020204" pitchFamily="34" charset="0"/>
                <a:cs typeface="Arial" panose="020B0604020202020204" pitchFamily="34" charset="0"/>
              </a:rPr>
              <a:t>KARIAI SAVANORIAI: </a:t>
            </a:r>
            <a:endParaRPr lang="lt-LT" altLang="lt-LT" sz="2400" b="1" dirty="0" smtClean="0">
              <a:latin typeface="Arial" panose="020B0604020202020204" pitchFamily="34" charset="0"/>
              <a:cs typeface="Arial" panose="020B0604020202020204" pitchFamily="34" charset="0"/>
            </a:endParaRPr>
          </a:p>
          <a:p>
            <a:pPr>
              <a:lnSpc>
                <a:spcPct val="80000"/>
              </a:lnSpc>
              <a:buFont typeface="Wingdings" panose="05000000000000000000" pitchFamily="2" charset="2"/>
              <a:buChar char="ü"/>
            </a:pPr>
            <a:r>
              <a:rPr lang="lt-LT" altLang="lt-LT" sz="2400" dirty="0" smtClean="0">
                <a:latin typeface="Arial" panose="020B0604020202020204" pitchFamily="34" charset="0"/>
                <a:cs typeface="Arial" panose="020B0604020202020204" pitchFamily="34" charset="0"/>
              </a:rPr>
              <a:t>Po 3 m. įskaitoma privalomoji tarnyba</a:t>
            </a:r>
          </a:p>
          <a:p>
            <a:pPr>
              <a:lnSpc>
                <a:spcPct val="80000"/>
              </a:lnSpc>
              <a:buFont typeface="Wingdings" panose="05000000000000000000" pitchFamily="2" charset="2"/>
              <a:buChar char="ü"/>
            </a:pPr>
            <a:r>
              <a:rPr lang="lt-LT" altLang="lt-LT" sz="2400" dirty="0" smtClean="0">
                <a:latin typeface="Arial" panose="020B0604020202020204" pitchFamily="34" charset="0"/>
                <a:cs typeface="Arial" panose="020B0604020202020204" pitchFamily="34" charset="0"/>
              </a:rPr>
              <a:t>įgyja </a:t>
            </a:r>
            <a:r>
              <a:rPr lang="lt-LT" altLang="lt-LT" sz="2400" dirty="0">
                <a:latin typeface="Arial" panose="020B0604020202020204" pitchFamily="34" charset="0"/>
                <a:cs typeface="Arial" panose="020B0604020202020204" pitchFamily="34" charset="0"/>
              </a:rPr>
              <a:t>karinę specialybę, </a:t>
            </a:r>
            <a:r>
              <a:rPr lang="lt-LT" altLang="lt-LT" sz="2400" dirty="0" smtClean="0">
                <a:latin typeface="Arial" panose="020B0604020202020204" pitchFamily="34" charset="0"/>
                <a:cs typeface="Arial" panose="020B0604020202020204" pitchFamily="34" charset="0"/>
              </a:rPr>
              <a:t>dalyvauja </a:t>
            </a:r>
            <a:r>
              <a:rPr lang="lt-LT" altLang="lt-LT" sz="2400" dirty="0">
                <a:latin typeface="Arial" panose="020B0604020202020204" pitchFamily="34" charset="0"/>
                <a:cs typeface="Arial" panose="020B0604020202020204" pitchFamily="34" charset="0"/>
              </a:rPr>
              <a:t>pratybose ar tarptautinėse </a:t>
            </a:r>
            <a:r>
              <a:rPr lang="lt-LT" altLang="lt-LT" sz="2400" dirty="0" smtClean="0">
                <a:latin typeface="Arial" panose="020B0604020202020204" pitchFamily="34" charset="0"/>
                <a:cs typeface="Arial" panose="020B0604020202020204" pitchFamily="34" charset="0"/>
              </a:rPr>
              <a:t>misijose</a:t>
            </a:r>
            <a:endParaRPr lang="lt-LT" altLang="lt-LT" sz="2400" dirty="0">
              <a:latin typeface="Arial" panose="020B0604020202020204" pitchFamily="34" charset="0"/>
              <a:cs typeface="Arial" panose="020B0604020202020204" pitchFamily="34" charset="0"/>
            </a:endParaRPr>
          </a:p>
          <a:p>
            <a:pPr>
              <a:lnSpc>
                <a:spcPct val="80000"/>
              </a:lnSpc>
              <a:buFont typeface="Wingdings" panose="05000000000000000000" pitchFamily="2" charset="2"/>
              <a:buChar char="ü"/>
            </a:pPr>
            <a:r>
              <a:rPr lang="lt-LT" altLang="lt-LT" sz="2400" dirty="0">
                <a:latin typeface="Arial" panose="020B0604020202020204" pitchFamily="34" charset="0"/>
                <a:cs typeface="Arial" panose="020B0604020202020204" pitchFamily="34" charset="0"/>
              </a:rPr>
              <a:t>g</a:t>
            </a:r>
            <a:r>
              <a:rPr lang="lt-LT" altLang="lt-LT" sz="2400" dirty="0" smtClean="0">
                <a:latin typeface="Arial" panose="020B0604020202020204" pitchFamily="34" charset="0"/>
                <a:cs typeface="Arial" panose="020B0604020202020204" pitchFamily="34" charset="0"/>
              </a:rPr>
              <a:t>ali pretenduoti į PKT</a:t>
            </a:r>
          </a:p>
          <a:p>
            <a:pPr>
              <a:lnSpc>
                <a:spcPct val="80000"/>
              </a:lnSpc>
              <a:buFont typeface="Wingdings" panose="05000000000000000000" pitchFamily="2" charset="2"/>
              <a:buChar char="ü"/>
            </a:pPr>
            <a:r>
              <a:rPr lang="lt-LT" altLang="lt-LT" sz="2400" dirty="0" smtClean="0">
                <a:latin typeface="Arial" panose="020B0604020202020204" pitchFamily="34" charset="0"/>
                <a:cs typeface="Arial" panose="020B0604020202020204" pitchFamily="34" charset="0"/>
              </a:rPr>
              <a:t>gauna </a:t>
            </a:r>
            <a:r>
              <a:rPr lang="lt-LT" altLang="lt-LT" sz="2400" dirty="0">
                <a:latin typeface="Arial" panose="020B0604020202020204" pitchFamily="34" charset="0"/>
                <a:cs typeface="Arial" panose="020B0604020202020204" pitchFamily="34" charset="0"/>
              </a:rPr>
              <a:t>atlygį </a:t>
            </a:r>
            <a:r>
              <a:rPr lang="lt-LT" altLang="lt-LT" sz="2400" dirty="0" smtClean="0">
                <a:latin typeface="Arial" panose="020B0604020202020204" pitchFamily="34" charset="0"/>
                <a:cs typeface="Arial" panose="020B0604020202020204" pitchFamily="34" charset="0"/>
              </a:rPr>
              <a:t>(nuo 25 EUR už dieną) už </a:t>
            </a:r>
            <a:r>
              <a:rPr lang="lt-LT" altLang="lt-LT" sz="2400" dirty="0">
                <a:latin typeface="Arial" panose="020B0604020202020204" pitchFamily="34" charset="0"/>
                <a:cs typeface="Arial" panose="020B0604020202020204" pitchFamily="34" charset="0"/>
              </a:rPr>
              <a:t>dalyvavimą </a:t>
            </a:r>
            <a:r>
              <a:rPr lang="lt-LT" altLang="lt-LT" sz="2400" dirty="0" smtClean="0">
                <a:latin typeface="Arial" panose="020B0604020202020204" pitchFamily="34" charset="0"/>
                <a:cs typeface="Arial" panose="020B0604020202020204" pitchFamily="34" charset="0"/>
              </a:rPr>
              <a:t>pratybose</a:t>
            </a:r>
          </a:p>
          <a:p>
            <a:pPr>
              <a:lnSpc>
                <a:spcPct val="80000"/>
              </a:lnSpc>
              <a:buFont typeface="Wingdings" panose="05000000000000000000" pitchFamily="2" charset="2"/>
              <a:buChar char="ü"/>
            </a:pPr>
            <a:r>
              <a:rPr lang="lt-LT" altLang="lt-LT" sz="2400" dirty="0">
                <a:latin typeface="Arial" panose="020B0604020202020204" pitchFamily="34" charset="0"/>
                <a:cs typeface="Arial" panose="020B0604020202020204" pitchFamily="34" charset="0"/>
              </a:rPr>
              <a:t>t</a:t>
            </a:r>
            <a:r>
              <a:rPr lang="lt-LT" altLang="lt-LT" sz="2400" dirty="0" smtClean="0">
                <a:latin typeface="Arial" panose="020B0604020202020204" pitchFamily="34" charset="0"/>
                <a:cs typeface="Arial" panose="020B0604020202020204" pitchFamily="34" charset="0"/>
              </a:rPr>
              <a:t>aikomos socialinės garantijos</a:t>
            </a:r>
            <a:endParaRPr lang="lt-LT" altLang="lt-LT" sz="2400" dirty="0">
              <a:latin typeface="Arial" panose="020B0604020202020204" pitchFamily="34" charset="0"/>
              <a:cs typeface="Arial" panose="020B0604020202020204" pitchFamily="34" charset="0"/>
            </a:endParaRPr>
          </a:p>
          <a:p>
            <a:pPr marL="0" indent="0">
              <a:buNone/>
            </a:pPr>
            <a:endParaRPr lang="lt-LT" dirty="0">
              <a:latin typeface="Arial" panose="020B0604020202020204" pitchFamily="34" charset="0"/>
              <a:cs typeface="Arial" panose="020B0604020202020204" pitchFamily="34" charset="0"/>
            </a:endParaRPr>
          </a:p>
        </p:txBody>
      </p:sp>
      <p:pic>
        <p:nvPicPr>
          <p:cNvPr id="6" name="Picture 2" descr="C:\Users\liudvikas.jaskunas\Desktop\Reikalai\LK pristatymai\2016-08 pakeitimai\blank slides\KASP.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69" y="214321"/>
            <a:ext cx="1173696" cy="1279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7188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3" name="Rectangle 5"/>
          <p:cNvSpPr>
            <a:spLocks noChangeArrowheads="1"/>
          </p:cNvSpPr>
          <p:nvPr/>
        </p:nvSpPr>
        <p:spPr bwMode="auto">
          <a:xfrm>
            <a:off x="4572000" y="-2103"/>
            <a:ext cx="65" cy="369332"/>
          </a:xfrm>
          <a:prstGeom prst="rect">
            <a:avLst/>
          </a:prstGeom>
          <a:noFill/>
          <a:ln w="9525">
            <a:noFill/>
            <a:miter lim="800000"/>
            <a:headEnd/>
            <a:tailEnd/>
          </a:ln>
          <a:effectLst>
            <a:outerShdw dist="35921" dir="2700000" algn="ctr" rotWithShape="0">
              <a:srgbClr val="808080"/>
            </a:outerShdw>
          </a:effectLst>
        </p:spPr>
        <p:txBody>
          <a:bodyPr wrap="none" lIns="0" tIns="0" rIns="0" bIns="0" anchor="ctr" anchorCtr="1">
            <a:spAutoFit/>
          </a:bodyPr>
          <a:lstStyle/>
          <a:p>
            <a:pPr defTabSz="457200" eaLnBrk="0" hangingPunct="0">
              <a:defRPr/>
            </a:pPr>
            <a:endParaRPr lang="lt-LT" sz="2400" b="1">
              <a:solidFill>
                <a:schemeClr val="tx2"/>
              </a:solidFill>
              <a:effectLst>
                <a:outerShdw blurRad="38100" dist="38100" dir="2700000" algn="tl">
                  <a:srgbClr val="C0C0C0"/>
                </a:outerShdw>
              </a:effectLst>
              <a:latin typeface="Arial" pitchFamily="34" charset="0"/>
              <a:cs typeface="Arial" pitchFamily="34" charset="0"/>
            </a:endParaRPr>
          </a:p>
        </p:txBody>
      </p:sp>
      <p:sp>
        <p:nvSpPr>
          <p:cNvPr id="10243" name="Line 6"/>
          <p:cNvSpPr>
            <a:spLocks noChangeShapeType="1"/>
          </p:cNvSpPr>
          <p:nvPr/>
        </p:nvSpPr>
        <p:spPr bwMode="auto">
          <a:xfrm>
            <a:off x="900113" y="5084763"/>
            <a:ext cx="75596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lt-LT">
              <a:latin typeface="Arial" pitchFamily="34" charset="0"/>
              <a:cs typeface="Arial" pitchFamily="34" charset="0"/>
            </a:endParaRPr>
          </a:p>
        </p:txBody>
      </p:sp>
      <p:sp>
        <p:nvSpPr>
          <p:cNvPr id="10245" name="Line 10"/>
          <p:cNvSpPr>
            <a:spLocks noChangeShapeType="1"/>
          </p:cNvSpPr>
          <p:nvPr/>
        </p:nvSpPr>
        <p:spPr bwMode="auto">
          <a:xfrm flipV="1">
            <a:off x="4500562" y="2205037"/>
            <a:ext cx="1584325" cy="88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square" lIns="0" tIns="0" rIns="0" bIns="0" anchor="ctr">
            <a:spAutoFit/>
          </a:bodyPr>
          <a:lstStyle/>
          <a:p>
            <a:endParaRPr lang="lt-LT">
              <a:latin typeface="Arial" pitchFamily="34" charset="0"/>
              <a:cs typeface="Arial" pitchFamily="34" charset="0"/>
            </a:endParaRPr>
          </a:p>
        </p:txBody>
      </p:sp>
      <p:sp>
        <p:nvSpPr>
          <p:cNvPr id="10246" name="Line 11"/>
          <p:cNvSpPr>
            <a:spLocks noChangeShapeType="1"/>
          </p:cNvSpPr>
          <p:nvPr/>
        </p:nvSpPr>
        <p:spPr bwMode="auto">
          <a:xfrm>
            <a:off x="900113" y="5084763"/>
            <a:ext cx="1587" cy="261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nchorCtr="1"/>
          <a:lstStyle/>
          <a:p>
            <a:endParaRPr lang="lt-LT">
              <a:latin typeface="Arial" pitchFamily="34" charset="0"/>
              <a:cs typeface="Arial" pitchFamily="34" charset="0"/>
            </a:endParaRPr>
          </a:p>
        </p:txBody>
      </p:sp>
      <p:sp>
        <p:nvSpPr>
          <p:cNvPr id="10248" name="Line 17"/>
          <p:cNvSpPr>
            <a:spLocks noChangeShapeType="1"/>
          </p:cNvSpPr>
          <p:nvPr/>
        </p:nvSpPr>
        <p:spPr bwMode="auto">
          <a:xfrm>
            <a:off x="2484438" y="5084763"/>
            <a:ext cx="1587"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49" name="Line 18"/>
          <p:cNvSpPr>
            <a:spLocks noChangeShapeType="1"/>
          </p:cNvSpPr>
          <p:nvPr/>
        </p:nvSpPr>
        <p:spPr bwMode="auto">
          <a:xfrm>
            <a:off x="3924300" y="5084763"/>
            <a:ext cx="1588"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0" name="Line 20"/>
          <p:cNvSpPr>
            <a:spLocks noChangeShapeType="1"/>
          </p:cNvSpPr>
          <p:nvPr/>
        </p:nvSpPr>
        <p:spPr bwMode="auto">
          <a:xfrm>
            <a:off x="5364163" y="5084763"/>
            <a:ext cx="1587"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1" name="Line 21"/>
          <p:cNvSpPr>
            <a:spLocks noChangeShapeType="1"/>
          </p:cNvSpPr>
          <p:nvPr/>
        </p:nvSpPr>
        <p:spPr bwMode="auto">
          <a:xfrm>
            <a:off x="6875463" y="5084763"/>
            <a:ext cx="3175"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2" name="Line 22"/>
          <p:cNvSpPr>
            <a:spLocks noChangeShapeType="1"/>
          </p:cNvSpPr>
          <p:nvPr/>
        </p:nvSpPr>
        <p:spPr bwMode="auto">
          <a:xfrm>
            <a:off x="8459788" y="5084763"/>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3" name="Line 24"/>
          <p:cNvSpPr>
            <a:spLocks noChangeShapeType="1"/>
          </p:cNvSpPr>
          <p:nvPr/>
        </p:nvSpPr>
        <p:spPr bwMode="auto">
          <a:xfrm flipV="1">
            <a:off x="3804829" y="4076700"/>
            <a:ext cx="68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lt-LT">
              <a:latin typeface="Arial" pitchFamily="34" charset="0"/>
              <a:cs typeface="Arial" pitchFamily="34" charset="0"/>
            </a:endParaRPr>
          </a:p>
        </p:txBody>
      </p:sp>
      <p:pic>
        <p:nvPicPr>
          <p:cNvPr id="10263" name="Picture 45" descr="SP,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288" y="5373688"/>
            <a:ext cx="9525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4" name="Picture 46" descr="http://kariuomene.kam.lt/images/36946/126809/naujas%20zenkla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8175" y="5373688"/>
            <a:ext cx="1150938"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5" name="Picture 48" descr="http://kariuomene.kam.lt/images/6177/15787/kjp%20zenkl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92500" y="5373688"/>
            <a:ext cx="935038"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6" name="Picture 50" descr="http://kariuomene.kam.lt/kariuomene/images/6244/15926/sop_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32363" y="5373688"/>
            <a:ext cx="935037" cy="114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7" name="Picture 51" descr="http://kariuomene.kam.lt/images/39099/147154/naujas%20lv%20zenkla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72225" y="5373688"/>
            <a:ext cx="1011238"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8" name="Picture 53" descr="MPV tarnybos ženkla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56550" y="5373688"/>
            <a:ext cx="1008063"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9" name="Picture 55" descr="http://kariuomene.kam.lt/images/44350/155743/karo%20policija%202012%2011%2004.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383463" y="3925633"/>
            <a:ext cx="716929" cy="81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0" name="Picture 57" descr="http://kariuomene.kam.lt/images/39393/137238/gedimino%20stabo%20bataliono%20zenklas.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105182" y="3749985"/>
            <a:ext cx="699066" cy="796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1" name="Picture 59" descr="http://www.kam.lt/application/site/themes/default/img/logo.gif">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924300" y="981075"/>
            <a:ext cx="10080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2" name="Picture 50" descr="https://encrypted-tbn3.gstatic.com/images?q=tbn:ANd9GcTkKNjlXDI6uQRtgv6x8D21-GBdEdaeQvS9R1cjhsbZjLxVXf47RA">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200900" y="365125"/>
            <a:ext cx="1511300" cy="12858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274" name="TextBox 34"/>
          <p:cNvSpPr txBox="1">
            <a:spLocks noChangeArrowheads="1"/>
          </p:cNvSpPr>
          <p:nvPr/>
        </p:nvSpPr>
        <p:spPr bwMode="auto">
          <a:xfrm>
            <a:off x="251520" y="6502399"/>
            <a:ext cx="1441301"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400" dirty="0" smtClean="0">
                <a:latin typeface="Arial" pitchFamily="34" charset="0"/>
                <a:cs typeface="Arial" pitchFamily="34" charset="0"/>
              </a:rPr>
              <a:t>SP</a:t>
            </a:r>
            <a:endParaRPr lang="ru-RU" altLang="lt-LT" sz="1400" dirty="0">
              <a:latin typeface="Arial" pitchFamily="34" charset="0"/>
              <a:cs typeface="Arial" pitchFamily="34" charset="0"/>
            </a:endParaRPr>
          </a:p>
        </p:txBody>
      </p:sp>
      <p:sp>
        <p:nvSpPr>
          <p:cNvPr id="10275" name="TextBox 35"/>
          <p:cNvSpPr txBox="1">
            <a:spLocks noChangeArrowheads="1"/>
          </p:cNvSpPr>
          <p:nvPr/>
        </p:nvSpPr>
        <p:spPr bwMode="auto">
          <a:xfrm>
            <a:off x="1965949" y="6550025"/>
            <a:ext cx="10401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400" dirty="0" smtClean="0">
                <a:latin typeface="Arial" pitchFamily="34" charset="0"/>
                <a:cs typeface="Arial" pitchFamily="34" charset="0"/>
              </a:rPr>
              <a:t>KOP</a:t>
            </a:r>
            <a:endParaRPr lang="ru-RU" altLang="lt-LT" sz="1400" dirty="0">
              <a:latin typeface="Arial" pitchFamily="34" charset="0"/>
              <a:cs typeface="Arial" pitchFamily="34" charset="0"/>
            </a:endParaRPr>
          </a:p>
        </p:txBody>
      </p:sp>
      <p:sp>
        <p:nvSpPr>
          <p:cNvPr id="10276" name="TextBox 36"/>
          <p:cNvSpPr txBox="1">
            <a:spLocks noChangeArrowheads="1"/>
          </p:cNvSpPr>
          <p:nvPr/>
        </p:nvSpPr>
        <p:spPr bwMode="auto">
          <a:xfrm>
            <a:off x="3360584" y="6545263"/>
            <a:ext cx="1344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400" dirty="0" smtClean="0">
                <a:latin typeface="Arial" pitchFamily="34" charset="0"/>
                <a:cs typeface="Arial" pitchFamily="34" charset="0"/>
              </a:rPr>
              <a:t>KJP</a:t>
            </a:r>
            <a:endParaRPr lang="ru-RU" altLang="lt-LT" sz="1400" dirty="0">
              <a:latin typeface="Arial" pitchFamily="34" charset="0"/>
              <a:cs typeface="Arial" pitchFamily="34" charset="0"/>
            </a:endParaRPr>
          </a:p>
        </p:txBody>
      </p:sp>
      <p:sp>
        <p:nvSpPr>
          <p:cNvPr id="10277" name="TextBox 37"/>
          <p:cNvSpPr txBox="1">
            <a:spLocks noChangeArrowheads="1"/>
          </p:cNvSpPr>
          <p:nvPr/>
        </p:nvSpPr>
        <p:spPr bwMode="auto">
          <a:xfrm>
            <a:off x="5114195" y="6548438"/>
            <a:ext cx="5713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dirty="0" smtClean="0">
                <a:latin typeface="Arial" pitchFamily="34" charset="0"/>
                <a:cs typeface="Arial" pitchFamily="34" charset="0"/>
              </a:rPr>
              <a:t>SOP</a:t>
            </a:r>
            <a:endParaRPr lang="ru-RU" altLang="lt-LT" sz="1400" dirty="0">
              <a:latin typeface="Arial" pitchFamily="34" charset="0"/>
              <a:cs typeface="Arial" pitchFamily="34" charset="0"/>
            </a:endParaRPr>
          </a:p>
        </p:txBody>
      </p:sp>
      <p:sp>
        <p:nvSpPr>
          <p:cNvPr id="10278" name="TextBox 38"/>
          <p:cNvSpPr txBox="1">
            <a:spLocks noChangeArrowheads="1"/>
          </p:cNvSpPr>
          <p:nvPr/>
        </p:nvSpPr>
        <p:spPr bwMode="auto">
          <a:xfrm>
            <a:off x="6084888" y="6550025"/>
            <a:ext cx="18716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400" dirty="0" smtClean="0">
                <a:latin typeface="Arial" pitchFamily="34" charset="0"/>
                <a:cs typeface="Arial" pitchFamily="34" charset="0"/>
              </a:rPr>
              <a:t>LV</a:t>
            </a:r>
            <a:endParaRPr lang="ru-RU" altLang="lt-LT" sz="1400" dirty="0">
              <a:latin typeface="Arial" pitchFamily="34" charset="0"/>
              <a:cs typeface="Arial" pitchFamily="34" charset="0"/>
            </a:endParaRPr>
          </a:p>
        </p:txBody>
      </p:sp>
      <p:sp>
        <p:nvSpPr>
          <p:cNvPr id="10279" name="TextBox 39"/>
          <p:cNvSpPr txBox="1">
            <a:spLocks noChangeArrowheads="1"/>
          </p:cNvSpPr>
          <p:nvPr/>
        </p:nvSpPr>
        <p:spPr bwMode="auto">
          <a:xfrm>
            <a:off x="7596188" y="6550025"/>
            <a:ext cx="15478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400" dirty="0" smtClean="0">
                <a:latin typeface="Arial" pitchFamily="34" charset="0"/>
                <a:cs typeface="Arial" pitchFamily="34" charset="0"/>
              </a:rPr>
              <a:t>MDV</a:t>
            </a:r>
            <a:endParaRPr lang="ru-RU" altLang="lt-LT" sz="1400" dirty="0">
              <a:latin typeface="Arial" pitchFamily="34" charset="0"/>
              <a:cs typeface="Arial" pitchFamily="34" charset="0"/>
            </a:endParaRPr>
          </a:p>
        </p:txBody>
      </p:sp>
      <p:sp>
        <p:nvSpPr>
          <p:cNvPr id="40" name="TextBox 39"/>
          <p:cNvSpPr txBox="1">
            <a:spLocks noChangeArrowheads="1"/>
          </p:cNvSpPr>
          <p:nvPr/>
        </p:nvSpPr>
        <p:spPr bwMode="auto">
          <a:xfrm>
            <a:off x="1908176" y="3995728"/>
            <a:ext cx="10401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lt-LT" altLang="lt-LT" sz="1600" dirty="0" smtClean="0">
                <a:latin typeface="Arial" pitchFamily="34" charset="0"/>
                <a:cs typeface="Arial" pitchFamily="34" charset="0"/>
              </a:rPr>
              <a:t>GŠ</a:t>
            </a:r>
            <a:endParaRPr lang="lt-LT" altLang="lt-LT" sz="1600" dirty="0">
              <a:latin typeface="Arial" pitchFamily="34" charset="0"/>
              <a:cs typeface="Arial" pitchFamily="34" charset="0"/>
            </a:endParaRPr>
          </a:p>
        </p:txBody>
      </p:sp>
      <p:sp>
        <p:nvSpPr>
          <p:cNvPr id="2" name="Rectangle 1"/>
          <p:cNvSpPr/>
          <p:nvPr/>
        </p:nvSpPr>
        <p:spPr>
          <a:xfrm>
            <a:off x="7092280" y="4721779"/>
            <a:ext cx="1509017" cy="338554"/>
          </a:xfrm>
          <a:prstGeom prst="rect">
            <a:avLst/>
          </a:prstGeom>
        </p:spPr>
        <p:txBody>
          <a:bodyPr wrap="square">
            <a:spAutoFit/>
          </a:bodyPr>
          <a:lstStyle/>
          <a:p>
            <a:pPr algn="ctr">
              <a:defRPr/>
            </a:pPr>
            <a:r>
              <a:rPr lang="lt-LT" sz="1600" dirty="0" smtClean="0">
                <a:latin typeface="Arial" pitchFamily="34" charset="0"/>
                <a:cs typeface="Arial" pitchFamily="34" charset="0"/>
              </a:rPr>
              <a:t>KP</a:t>
            </a:r>
            <a:endParaRPr lang="lt-LT" sz="1600" dirty="0">
              <a:latin typeface="Arial" pitchFamily="34" charset="0"/>
              <a:cs typeface="Arial" pitchFamily="34" charset="0"/>
            </a:endParaRPr>
          </a:p>
        </p:txBody>
      </p:sp>
      <p:sp>
        <p:nvSpPr>
          <p:cNvPr id="42" name="TextBox 41"/>
          <p:cNvSpPr txBox="1">
            <a:spLocks noChangeArrowheads="1"/>
          </p:cNvSpPr>
          <p:nvPr/>
        </p:nvSpPr>
        <p:spPr bwMode="auto">
          <a:xfrm>
            <a:off x="5688013" y="4497453"/>
            <a:ext cx="15478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600" dirty="0" smtClean="0">
                <a:latin typeface="Arial" pitchFamily="34" charset="0"/>
                <a:cs typeface="Arial" pitchFamily="34" charset="0"/>
              </a:rPr>
              <a:t>GŠB</a:t>
            </a:r>
            <a:endParaRPr lang="lt-LT" altLang="lt-LT" sz="1600" dirty="0">
              <a:latin typeface="Arial" pitchFamily="34" charset="0"/>
              <a:cs typeface="Arial" pitchFamily="34" charset="0"/>
            </a:endParaRPr>
          </a:p>
        </p:txBody>
      </p:sp>
      <p:pic>
        <p:nvPicPr>
          <p:cNvPr id="3074" name="Picture 2" descr="C:\Users\liudvikas.jaskunas\Desktop\jvz.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854475" y="2493556"/>
            <a:ext cx="1071516" cy="1180905"/>
          </a:xfrm>
          <a:prstGeom prst="rect">
            <a:avLst/>
          </a:prstGeom>
          <a:noFill/>
          <a:ln w="19050">
            <a:solidFill>
              <a:srgbClr val="000000"/>
            </a:solidFill>
          </a:ln>
          <a:extLst>
            <a:ext uri="{909E8E84-426E-40DD-AFC4-6F175D3DCCD1}">
              <a14:hiddenFill xmlns:a14="http://schemas.microsoft.com/office/drawing/2010/main">
                <a:solidFill>
                  <a:srgbClr val="FFFFFF"/>
                </a:solidFill>
              </a14:hiddenFill>
            </a:ext>
          </a:extLst>
        </p:spPr>
      </p:pic>
      <p:pic>
        <p:nvPicPr>
          <p:cNvPr id="41" name="Picture 2"/>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l="2200" t="3646" r="3144" b="3313"/>
          <a:stretch/>
        </p:blipFill>
        <p:spPr bwMode="auto">
          <a:xfrm>
            <a:off x="3986280" y="2442494"/>
            <a:ext cx="1047813" cy="120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descr="C:\Users\giedre.kazlauskiene\Desktop\karoblis.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028758" y="1121622"/>
            <a:ext cx="927484" cy="1230462"/>
          </a:xfrm>
          <a:prstGeom prst="rect">
            <a:avLst/>
          </a:prstGeom>
          <a:noFill/>
          <a:extLst>
            <a:ext uri="{909E8E84-426E-40DD-AFC4-6F175D3DCCD1}">
              <a14:hiddenFill xmlns:a14="http://schemas.microsoft.com/office/drawing/2010/main">
                <a:solidFill>
                  <a:srgbClr val="FFFFFF"/>
                </a:solidFill>
              </a14:hiddenFill>
            </a:ext>
          </a:extLst>
        </p:spPr>
      </p:pic>
      <p:sp>
        <p:nvSpPr>
          <p:cNvPr id="10255" name="Line 32"/>
          <p:cNvSpPr>
            <a:spLocks noChangeShapeType="1"/>
          </p:cNvSpPr>
          <p:nvPr/>
        </p:nvSpPr>
        <p:spPr bwMode="auto">
          <a:xfrm flipV="1">
            <a:off x="4500563" y="4797425"/>
            <a:ext cx="2591717" cy="0"/>
          </a:xfrm>
          <a:prstGeom prst="line">
            <a:avLst/>
          </a:prstGeom>
          <a:ln w="0">
            <a:headEnd/>
            <a:tailEnd/>
          </a:ln>
          <a:extLst/>
        </p:spPr>
        <p:style>
          <a:lnRef idx="1">
            <a:schemeClr val="dk1"/>
          </a:lnRef>
          <a:fillRef idx="0">
            <a:schemeClr val="dk1"/>
          </a:fillRef>
          <a:effectRef idx="0">
            <a:schemeClr val="dk1"/>
          </a:effectRef>
          <a:fontRef idx="minor">
            <a:schemeClr val="tx1"/>
          </a:fontRef>
        </p:style>
        <p:txBody>
          <a:bodyPr wrap="square" lIns="0" tIns="0" rIns="0" bIns="0" anchor="ctr">
            <a:spAutoFit/>
          </a:bodyPr>
          <a:lstStyle/>
          <a:p>
            <a:endParaRPr lang="lt-LT">
              <a:latin typeface="Arial" pitchFamily="34" charset="0"/>
              <a:cs typeface="Arial" pitchFamily="34" charset="0"/>
            </a:endParaRPr>
          </a:p>
        </p:txBody>
      </p:sp>
      <p:sp>
        <p:nvSpPr>
          <p:cNvPr id="10254" name="Line 31"/>
          <p:cNvSpPr>
            <a:spLocks noChangeShapeType="1"/>
          </p:cNvSpPr>
          <p:nvPr/>
        </p:nvSpPr>
        <p:spPr bwMode="auto">
          <a:xfrm flipV="1">
            <a:off x="4500563" y="4076700"/>
            <a:ext cx="14845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square" lIns="0" tIns="0" rIns="0" bIns="0" anchor="ctr">
            <a:spAutoFit/>
          </a:bodyPr>
          <a:lstStyle/>
          <a:p>
            <a:endParaRPr lang="lt-LT">
              <a:latin typeface="Arial" pitchFamily="34" charset="0"/>
              <a:cs typeface="Arial" pitchFamily="34" charset="0"/>
            </a:endParaRPr>
          </a:p>
        </p:txBody>
      </p:sp>
      <p:sp>
        <p:nvSpPr>
          <p:cNvPr id="10244" name="Line 8"/>
          <p:cNvSpPr>
            <a:spLocks noChangeShapeType="1"/>
          </p:cNvSpPr>
          <p:nvPr/>
        </p:nvSpPr>
        <p:spPr bwMode="auto">
          <a:xfrm>
            <a:off x="4488829" y="1934235"/>
            <a:ext cx="0" cy="55932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square" lIns="0" tIns="0" rIns="0" bIns="0" anchor="ctr">
            <a:spAutoFit/>
          </a:bodyPr>
          <a:lstStyle/>
          <a:p>
            <a:endParaRPr lang="lt-LT">
              <a:latin typeface="Arial" pitchFamily="34" charset="0"/>
              <a:cs typeface="Arial" pitchFamily="34" charset="0"/>
            </a:endParaRPr>
          </a:p>
        </p:txBody>
      </p:sp>
      <p:sp>
        <p:nvSpPr>
          <p:cNvPr id="10247" name="Line 13"/>
          <p:cNvSpPr>
            <a:spLocks noChangeShapeType="1"/>
          </p:cNvSpPr>
          <p:nvPr/>
        </p:nvSpPr>
        <p:spPr bwMode="auto">
          <a:xfrm>
            <a:off x="4500563" y="3573016"/>
            <a:ext cx="0" cy="151174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pic>
        <p:nvPicPr>
          <p:cNvPr id="1026" name="Picture 2" descr="D:\Users\julius.zidonis\Desktop\gs su skydu sp.jp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948327" y="3749986"/>
            <a:ext cx="856502" cy="97784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83"/>
          <p:cNvSpPr>
            <a:spLocks noChangeArrowheads="1"/>
          </p:cNvSpPr>
          <p:nvPr/>
        </p:nvSpPr>
        <p:spPr bwMode="auto">
          <a:xfrm>
            <a:off x="1452279" y="417513"/>
            <a:ext cx="7440612" cy="522287"/>
          </a:xfrm>
          <a:prstGeom prst="rect">
            <a:avLst/>
          </a:prstGeom>
          <a:noFill/>
          <a:ln>
            <a:noFill/>
          </a:ln>
          <a:effectLst/>
          <a:extLst/>
        </p:spPr>
        <p:txBody>
          <a:bodyPr>
            <a:spAutoFit/>
          </a:bodyPr>
          <a:lstStyle/>
          <a:p>
            <a:pPr>
              <a:defRPr/>
            </a:pPr>
            <a:r>
              <a:rPr lang="lt-LT" sz="2800" b="1" dirty="0">
                <a:effectLst>
                  <a:outerShdw blurRad="38100" dist="38100" dir="2700000" algn="tl">
                    <a:srgbClr val="C0C0C0"/>
                  </a:outerShdw>
                </a:effectLst>
                <a:latin typeface="Arial" pitchFamily="34" charset="0"/>
                <a:cs typeface="Arial" pitchFamily="34" charset="0"/>
              </a:rPr>
              <a:t>KRAŠTO APSAUGOS SISTEMA</a:t>
            </a:r>
          </a:p>
        </p:txBody>
      </p:sp>
      <p:pic>
        <p:nvPicPr>
          <p:cNvPr id="1027" name="Picture 3" descr="D:\Users\julius.zidonis\Desktop\untitled.pn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172625" y="1933576"/>
            <a:ext cx="706013" cy="809200"/>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45"/>
          <p:cNvSpPr/>
          <p:nvPr/>
        </p:nvSpPr>
        <p:spPr>
          <a:xfrm>
            <a:off x="5605040" y="2759081"/>
            <a:ext cx="1867868" cy="338554"/>
          </a:xfrm>
          <a:prstGeom prst="rect">
            <a:avLst/>
          </a:prstGeom>
        </p:spPr>
        <p:txBody>
          <a:bodyPr wrap="square">
            <a:spAutoFit/>
          </a:bodyPr>
          <a:lstStyle/>
          <a:p>
            <a:pPr algn="ctr">
              <a:defRPr/>
            </a:pPr>
            <a:r>
              <a:rPr lang="lt-LT" sz="1600" dirty="0" smtClean="0">
                <a:latin typeface="Arial" pitchFamily="34" charset="0"/>
                <a:cs typeface="Arial" pitchFamily="34" charset="0"/>
              </a:rPr>
              <a:t>LKA</a:t>
            </a:r>
            <a:endParaRPr lang="lt-LT" sz="1600" dirty="0">
              <a:latin typeface="Arial" pitchFamily="34" charset="0"/>
              <a:cs typeface="Arial" pitchFamily="34" charset="0"/>
            </a:endParaRPr>
          </a:p>
        </p:txBody>
      </p:sp>
      <p:sp>
        <p:nvSpPr>
          <p:cNvPr id="47" name="Line 32"/>
          <p:cNvSpPr>
            <a:spLocks noChangeShapeType="1"/>
          </p:cNvSpPr>
          <p:nvPr/>
        </p:nvSpPr>
        <p:spPr bwMode="auto">
          <a:xfrm flipV="1">
            <a:off x="1908174" y="4797425"/>
            <a:ext cx="2590179" cy="0"/>
          </a:xfrm>
          <a:prstGeom prst="line">
            <a:avLst/>
          </a:prstGeom>
          <a:ln w="0">
            <a:headEnd/>
            <a:tailEnd/>
          </a:ln>
          <a:extLst/>
        </p:spPr>
        <p:style>
          <a:lnRef idx="1">
            <a:schemeClr val="dk1"/>
          </a:lnRef>
          <a:fillRef idx="0">
            <a:schemeClr val="dk1"/>
          </a:fillRef>
          <a:effectRef idx="0">
            <a:schemeClr val="dk1"/>
          </a:effectRef>
          <a:fontRef idx="minor">
            <a:schemeClr val="tx1"/>
          </a:fontRef>
        </p:style>
        <p:txBody>
          <a:bodyPr wrap="square" lIns="0" tIns="0" rIns="0" bIns="0" anchor="ctr">
            <a:spAutoFit/>
          </a:bodyPr>
          <a:lstStyle/>
          <a:p>
            <a:endParaRPr lang="lt-LT">
              <a:latin typeface="Arial" pitchFamily="34" charset="0"/>
              <a:cs typeface="Arial" pitchFamily="34" charset="0"/>
            </a:endParaRPr>
          </a:p>
        </p:txBody>
      </p:sp>
      <p:pic>
        <p:nvPicPr>
          <p:cNvPr id="48" name="Picture 2"/>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l="2200" t="3646" r="3144" b="3313"/>
          <a:stretch/>
        </p:blipFill>
        <p:spPr bwMode="auto">
          <a:xfrm>
            <a:off x="1064247" y="3663428"/>
            <a:ext cx="843927" cy="971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TextBox 48"/>
          <p:cNvSpPr txBox="1">
            <a:spLocks noChangeArrowheads="1"/>
          </p:cNvSpPr>
          <p:nvPr/>
        </p:nvSpPr>
        <p:spPr bwMode="auto">
          <a:xfrm>
            <a:off x="982117" y="4587208"/>
            <a:ext cx="10401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600" dirty="0" smtClean="0">
                <a:latin typeface="Arial" pitchFamily="34" charset="0"/>
                <a:cs typeface="Arial" pitchFamily="34" charset="0"/>
              </a:rPr>
              <a:t>KPKT</a:t>
            </a:r>
            <a:endParaRPr lang="lt-LT" altLang="lt-LT" sz="1600" dirty="0">
              <a:latin typeface="Arial" pitchFamily="34" charset="0"/>
              <a:cs typeface="Arial" pitchFamily="34" charset="0"/>
            </a:endParaRPr>
          </a:p>
        </p:txBody>
      </p:sp>
      <p:pic>
        <p:nvPicPr>
          <p:cNvPr id="51" name="Picture 50" descr="http://kariuomene.kam.lt/images/thumbnail/?id=34425;w=1326;h=540;"/>
          <p:cNvPicPr>
            <a:picLocks noChangeAspect="1" noChangeArrowheads="1"/>
          </p:cNvPicPr>
          <p:nvPr/>
        </p:nvPicPr>
        <p:blipFill>
          <a:blip r:embed="rId21" cstate="print"/>
          <a:srcRect/>
          <a:stretch>
            <a:fillRect/>
          </a:stretch>
        </p:blipFill>
        <p:spPr bwMode="auto">
          <a:xfrm>
            <a:off x="0" y="0"/>
            <a:ext cx="984980" cy="1152128"/>
          </a:xfrm>
          <a:prstGeom prst="rect">
            <a:avLst/>
          </a:prstGeom>
          <a:noFill/>
        </p:spPr>
      </p:pic>
    </p:spTree>
    <p:extLst>
      <p:ext uri="{BB962C8B-B14F-4D97-AF65-F5344CB8AC3E}">
        <p14:creationId xmlns:p14="http://schemas.microsoft.com/office/powerpoint/2010/main" val="373991782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liudvikas.jaskunas\Desktop\Reikalai\LK pristatymai\2016-08 pakeitimai\blank slides\LK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
        <p:nvSpPr>
          <p:cNvPr id="34818" name="Rectangle 2"/>
          <p:cNvSpPr>
            <a:spLocks noGrp="1" noChangeArrowheads="1"/>
          </p:cNvSpPr>
          <p:nvPr>
            <p:ph type="title"/>
          </p:nvPr>
        </p:nvSpPr>
        <p:spPr>
          <a:xfrm>
            <a:off x="1619672" y="260648"/>
            <a:ext cx="7153084" cy="1143000"/>
          </a:xfrm>
        </p:spPr>
        <p:txBody>
          <a:bodyPr>
            <a:normAutofit/>
          </a:bodyPr>
          <a:lstStyle/>
          <a:p>
            <a:pPr algn="l" eaLnBrk="1" hangingPunct="1"/>
            <a:r>
              <a:rPr lang="lt-LT" alt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JAUNESNIŲJŲ KARININKŲ VADŲ MOKYMAI (JKVM)</a:t>
            </a:r>
          </a:p>
        </p:txBody>
      </p:sp>
      <p:sp>
        <p:nvSpPr>
          <p:cNvPr id="34820" name="Rectangle 4"/>
          <p:cNvSpPr>
            <a:spLocks noGrp="1" noChangeArrowheads="1"/>
          </p:cNvSpPr>
          <p:nvPr>
            <p:ph type="body" sz="half" idx="1"/>
          </p:nvPr>
        </p:nvSpPr>
        <p:spPr>
          <a:xfrm>
            <a:off x="323528" y="1752344"/>
            <a:ext cx="4474841" cy="5141168"/>
          </a:xfrm>
        </p:spPr>
        <p:txBody>
          <a:bodyPr>
            <a:normAutofit fontScale="92500" lnSpcReduction="10000"/>
          </a:bodyPr>
          <a:lstStyle/>
          <a:p>
            <a:pPr marL="0" indent="0">
              <a:buNone/>
            </a:pPr>
            <a:r>
              <a:rPr lang="lt-LT" sz="2400" b="1" dirty="0" smtClean="0">
                <a:latin typeface="Arial" panose="020B0604020202020204" pitchFamily="34" charset="0"/>
                <a:cs typeface="Arial" panose="020B0604020202020204" pitchFamily="34" charset="0"/>
              </a:rPr>
              <a:t>JKVM </a:t>
            </a:r>
            <a:r>
              <a:rPr lang="lt-LT" sz="2400" dirty="0" smtClean="0">
                <a:latin typeface="Arial" panose="020B0604020202020204" pitchFamily="34" charset="0"/>
                <a:cs typeface="Arial" panose="020B0604020202020204" pitchFamily="34" charset="0"/>
              </a:rPr>
              <a:t>– 3 metų trukmės mokymai aukštųjų mokyklų studentams ir absolventams, kurie nori įgyti karinį išsilavinimą</a:t>
            </a:r>
          </a:p>
          <a:p>
            <a:pPr marL="0" indent="0">
              <a:buNone/>
            </a:pPr>
            <a:endParaRPr lang="lt-LT" sz="2400" dirty="0" smtClean="0">
              <a:latin typeface="Arial" panose="020B0604020202020204" pitchFamily="34" charset="0"/>
              <a:cs typeface="Arial" panose="020B0604020202020204" pitchFamily="34" charset="0"/>
            </a:endParaRPr>
          </a:p>
          <a:p>
            <a:pPr marL="0" indent="0">
              <a:buNone/>
            </a:pPr>
            <a:r>
              <a:rPr lang="lt-LT" sz="2400" b="1" dirty="0" smtClean="0">
                <a:latin typeface="Arial" panose="020B0604020202020204" pitchFamily="34" charset="0"/>
                <a:cs typeface="Arial" panose="020B0604020202020204" pitchFamily="34" charset="0"/>
              </a:rPr>
              <a:t>KAS GALI KANDIDATUOTI:</a:t>
            </a: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Aukštųjų mokyklų </a:t>
            </a:r>
            <a:r>
              <a:rPr lang="lt-LT" sz="2400" dirty="0" smtClean="0">
                <a:latin typeface="Arial" panose="020B0604020202020204" pitchFamily="34" charset="0"/>
                <a:cs typeface="Arial" panose="020B0604020202020204" pitchFamily="34" charset="0"/>
              </a:rPr>
              <a:t>studentai ir absolventai</a:t>
            </a:r>
            <a:endParaRPr lang="lt-LT" sz="2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18–32 m. Lietuvos Respublikos piliečiai</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Sveikatos reikalavimai</a:t>
            </a:r>
          </a:p>
          <a:p>
            <a:pPr>
              <a:buFont typeface="Wingdings" panose="05000000000000000000" pitchFamily="2" charset="2"/>
              <a:buChar char="ü"/>
            </a:pPr>
            <a:r>
              <a:rPr lang="lt-LT" altLang="lt-LT" sz="2400" dirty="0">
                <a:latin typeface="Arial" panose="020B0604020202020204" pitchFamily="34" charset="0"/>
                <a:cs typeface="Arial" panose="020B0604020202020204" pitchFamily="34" charset="0"/>
              </a:rPr>
              <a:t>Neatlikę laisvės atėmimo bausmės, nesantys įtariamieji ar </a:t>
            </a:r>
            <a:r>
              <a:rPr lang="lt-LT" altLang="lt-LT" sz="2400" dirty="0" smtClean="0">
                <a:latin typeface="Arial" panose="020B0604020202020204" pitchFamily="34" charset="0"/>
                <a:cs typeface="Arial" panose="020B0604020202020204" pitchFamily="34" charset="0"/>
              </a:rPr>
              <a:t>kaltinamieji ir galintys gauti RN</a:t>
            </a:r>
            <a:endParaRPr lang="lt-LT" sz="2400" dirty="0">
              <a:latin typeface="Arial" panose="020B0604020202020204" pitchFamily="34" charset="0"/>
              <a:cs typeface="Arial" panose="020B0604020202020204" pitchFamily="34" charset="0"/>
            </a:endParaRPr>
          </a:p>
        </p:txBody>
      </p:sp>
      <p:sp>
        <p:nvSpPr>
          <p:cNvPr id="34819"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4995" y="1636928"/>
            <a:ext cx="4019005" cy="5256584"/>
          </a:xfrm>
          <a:prstGeom prst="rect">
            <a:avLst/>
          </a:prstGeom>
        </p:spPr>
      </p:pic>
    </p:spTree>
    <p:extLst>
      <p:ext uri="{BB962C8B-B14F-4D97-AF65-F5344CB8AC3E}">
        <p14:creationId xmlns:p14="http://schemas.microsoft.com/office/powerpoint/2010/main" val="31664656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352168" y="299910"/>
            <a:ext cx="7468304" cy="1143000"/>
          </a:xfrm>
        </p:spPr>
        <p:txBody>
          <a:bodyPr>
            <a:normAutofit/>
          </a:bodyPr>
          <a:lstStyle/>
          <a:p>
            <a:pPr algn="l" eaLnBrk="1" hangingPunct="1"/>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rinktis</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jaunesniųjų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karininkų vadų mokymus?</a:t>
            </a:r>
          </a:p>
        </p:txBody>
      </p:sp>
      <p:sp>
        <p:nvSpPr>
          <p:cNvPr id="34820" name="Rectangle 4"/>
          <p:cNvSpPr>
            <a:spLocks noGrp="1" noChangeArrowheads="1"/>
          </p:cNvSpPr>
          <p:nvPr>
            <p:ph type="body" sz="half" idx="1"/>
          </p:nvPr>
        </p:nvSpPr>
        <p:spPr>
          <a:xfrm>
            <a:off x="457200" y="1600200"/>
            <a:ext cx="4546848" cy="5257800"/>
          </a:xfrm>
        </p:spPr>
        <p:txBody>
          <a:bodyPr>
            <a:normAutofit/>
          </a:bodyPr>
          <a:lstStyle/>
          <a:p>
            <a:pPr marL="0" indent="0">
              <a:buNone/>
            </a:pPr>
            <a:r>
              <a:rPr lang="lt-LT" sz="2400" b="1" dirty="0" smtClean="0">
                <a:latin typeface="Arial" panose="020B0604020202020204" pitchFamily="34" charset="0"/>
                <a:cs typeface="Arial" panose="020B0604020202020204" pitchFamily="34" charset="0"/>
              </a:rPr>
              <a:t>Baigus JKVM:</a:t>
            </a: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Į</a:t>
            </a:r>
            <a:r>
              <a:rPr lang="lt-LT" sz="2400" dirty="0" smtClean="0">
                <a:latin typeface="Arial" panose="020B0604020202020204" pitchFamily="34" charset="0"/>
                <a:cs typeface="Arial" panose="020B0604020202020204" pitchFamily="34" charset="0"/>
              </a:rPr>
              <a:t>gyjama karinė kvalifikacija </a:t>
            </a:r>
            <a:r>
              <a:rPr lang="lt-LT" sz="2400" dirty="0">
                <a:latin typeface="Arial" panose="020B0604020202020204" pitchFamily="34" charset="0"/>
                <a:cs typeface="Arial" panose="020B0604020202020204" pitchFamily="34" charset="0"/>
              </a:rPr>
              <a:t>ir </a:t>
            </a:r>
            <a:r>
              <a:rPr lang="lt-LT" sz="2400" dirty="0" smtClean="0">
                <a:latin typeface="Arial" panose="020B0604020202020204" pitchFamily="34" charset="0"/>
                <a:cs typeface="Arial" panose="020B0604020202020204" pitchFamily="34" charset="0"/>
              </a:rPr>
              <a:t>suteikiamas leitenanto laipsnis</a:t>
            </a:r>
            <a:endParaRPr lang="lt-LT" sz="2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S</a:t>
            </a:r>
            <a:r>
              <a:rPr lang="lt-LT" sz="2400" dirty="0" smtClean="0">
                <a:latin typeface="Arial" panose="020B0604020202020204" pitchFamily="34" charset="0"/>
                <a:cs typeface="Arial" panose="020B0604020202020204" pitchFamily="34" charset="0"/>
              </a:rPr>
              <a:t>uteikiama galimybė </a:t>
            </a:r>
            <a:r>
              <a:rPr lang="lt-LT" sz="2400" dirty="0">
                <a:latin typeface="Arial" panose="020B0604020202020204" pitchFamily="34" charset="0"/>
                <a:cs typeface="Arial" panose="020B0604020202020204" pitchFamily="34" charset="0"/>
              </a:rPr>
              <a:t>ateiti tarnauti į kariuomenę ir siekti karininko </a:t>
            </a:r>
            <a:r>
              <a:rPr lang="lt-LT" sz="2400" dirty="0" smtClean="0">
                <a:latin typeface="Arial" panose="020B0604020202020204" pitchFamily="34" charset="0"/>
                <a:cs typeface="Arial" panose="020B0604020202020204" pitchFamily="34" charset="0"/>
              </a:rPr>
              <a:t>karjeros</a:t>
            </a:r>
            <a:endParaRPr lang="lt-LT" sz="2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Įrašas </a:t>
            </a:r>
            <a:r>
              <a:rPr lang="lt-LT" sz="2400" dirty="0">
                <a:latin typeface="Arial" panose="020B0604020202020204" pitchFamily="34" charset="0"/>
                <a:cs typeface="Arial" panose="020B0604020202020204" pitchFamily="34" charset="0"/>
              </a:rPr>
              <a:t>apie baigtus mokymus </a:t>
            </a:r>
            <a:r>
              <a:rPr lang="lt-LT" sz="2400" dirty="0" smtClean="0">
                <a:latin typeface="Arial" panose="020B0604020202020204" pitchFamily="34" charset="0"/>
                <a:cs typeface="Arial" panose="020B0604020202020204" pitchFamily="34" charset="0"/>
              </a:rPr>
              <a:t>CV</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Įskaitoma privalomoji tarnyba</a:t>
            </a:r>
            <a:endParaRPr lang="lt-LT" sz="2400" dirty="0">
              <a:latin typeface="Arial" panose="020B0604020202020204" pitchFamily="34" charset="0"/>
              <a:cs typeface="Arial" panose="020B0604020202020204" pitchFamily="34" charset="0"/>
            </a:endParaRPr>
          </a:p>
        </p:txBody>
      </p:sp>
      <p:sp>
        <p:nvSpPr>
          <p:cNvPr id="34819"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1109" y="1628800"/>
            <a:ext cx="3809539" cy="253021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1110" y="4221088"/>
            <a:ext cx="3809539" cy="2530216"/>
          </a:xfrm>
          <a:prstGeom prst="rect">
            <a:avLst/>
          </a:prstGeom>
        </p:spPr>
      </p:pic>
      <p:pic>
        <p:nvPicPr>
          <p:cNvPr id="8" name="Picture 2" descr="C:\Users\liudvikas.jaskunas\Desktop\Reikalai\LK pristatymai\2016-08 pakeitimai\blank slides\LK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847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1" name="Rectangle 3"/>
          <p:cNvSpPr>
            <a:spLocks noChangeArrowheads="1"/>
          </p:cNvSpPr>
          <p:nvPr/>
        </p:nvSpPr>
        <p:spPr bwMode="auto">
          <a:xfrm>
            <a:off x="1470816" y="306120"/>
            <a:ext cx="7417519" cy="94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spcBef>
                <a:spcPct val="20000"/>
              </a:spcBef>
              <a:buChar char="•"/>
              <a:defRPr sz="3200">
                <a:solidFill>
                  <a:schemeClr val="tx1"/>
                </a:solidFill>
                <a:latin typeface="Times New Roman" pitchFamily="18" charset="0"/>
              </a:defRPr>
            </a:lvl1pPr>
            <a:lvl2pPr marL="742950" indent="-285750" defTabSz="873125" eaLnBrk="0" hangingPunct="0">
              <a:spcBef>
                <a:spcPct val="20000"/>
              </a:spcBef>
              <a:buChar char="–"/>
              <a:defRPr sz="2800">
                <a:solidFill>
                  <a:schemeClr val="tx1"/>
                </a:solidFill>
                <a:latin typeface="Times New Roman" pitchFamily="18" charset="0"/>
              </a:defRPr>
            </a:lvl2pPr>
            <a:lvl3pPr marL="1143000" indent="-228600" defTabSz="873125" eaLnBrk="0" hangingPunct="0">
              <a:spcBef>
                <a:spcPct val="20000"/>
              </a:spcBef>
              <a:buChar char="•"/>
              <a:defRPr sz="2400">
                <a:solidFill>
                  <a:schemeClr val="tx1"/>
                </a:solidFill>
                <a:latin typeface="Times New Roman" pitchFamily="18" charset="0"/>
              </a:defRPr>
            </a:lvl3pPr>
            <a:lvl4pPr marL="1600200" indent="-228600" defTabSz="873125" eaLnBrk="0" hangingPunct="0">
              <a:spcBef>
                <a:spcPct val="20000"/>
              </a:spcBef>
              <a:buChar char="–"/>
              <a:defRPr sz="2000">
                <a:solidFill>
                  <a:schemeClr val="tx1"/>
                </a:solidFill>
                <a:latin typeface="Times New Roman" pitchFamily="18" charset="0"/>
              </a:defRPr>
            </a:lvl4pPr>
            <a:lvl5pPr marL="2057400" indent="-228600" defTabSz="873125" eaLnBrk="0" hangingPunct="0">
              <a:spcBef>
                <a:spcPct val="20000"/>
              </a:spcBef>
              <a:buChar char="»"/>
              <a:defRPr sz="2000">
                <a:solidFill>
                  <a:schemeClr val="tx1"/>
                </a:solidFill>
                <a:latin typeface="Times New Roman" pitchFamily="18" charset="0"/>
              </a:defRPr>
            </a:lvl5pPr>
            <a:lvl6pPr marL="2514600" indent="-228600" defTabSz="873125" eaLnBrk="0" fontAlgn="base" hangingPunct="0">
              <a:spcBef>
                <a:spcPct val="20000"/>
              </a:spcBef>
              <a:spcAft>
                <a:spcPct val="0"/>
              </a:spcAft>
              <a:buChar char="»"/>
              <a:defRPr sz="2000">
                <a:solidFill>
                  <a:schemeClr val="tx1"/>
                </a:solidFill>
                <a:latin typeface="Times New Roman" pitchFamily="18" charset="0"/>
              </a:defRPr>
            </a:lvl6pPr>
            <a:lvl7pPr marL="2971800" indent="-228600" defTabSz="873125" eaLnBrk="0" fontAlgn="base" hangingPunct="0">
              <a:spcBef>
                <a:spcPct val="20000"/>
              </a:spcBef>
              <a:spcAft>
                <a:spcPct val="0"/>
              </a:spcAft>
              <a:buChar char="»"/>
              <a:defRPr sz="2000">
                <a:solidFill>
                  <a:schemeClr val="tx1"/>
                </a:solidFill>
                <a:latin typeface="Times New Roman" pitchFamily="18" charset="0"/>
              </a:defRPr>
            </a:lvl7pPr>
            <a:lvl8pPr marL="3429000" indent="-228600" defTabSz="873125" eaLnBrk="0" fontAlgn="base" hangingPunct="0">
              <a:spcBef>
                <a:spcPct val="20000"/>
              </a:spcBef>
              <a:spcAft>
                <a:spcPct val="0"/>
              </a:spcAft>
              <a:buChar char="»"/>
              <a:defRPr sz="2000">
                <a:solidFill>
                  <a:schemeClr val="tx1"/>
                </a:solidFill>
                <a:latin typeface="Times New Roman" pitchFamily="18" charset="0"/>
              </a:defRPr>
            </a:lvl8pPr>
            <a:lvl9pPr marL="3886200" indent="-228600" defTabSz="873125"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GENEROLO </a:t>
            </a: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JONO ŽEMAIČIO </a:t>
            </a:r>
          </a:p>
          <a:p>
            <a:pPr eaLnBrk="1" hangingPunct="1">
              <a:spcBef>
                <a:spcPct val="0"/>
              </a:spcBef>
              <a:buFontTx/>
              <a:buNone/>
            </a:pP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LIETUVOS KARO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AKADEMIJA (LKA)</a:t>
            </a:r>
            <a:endParaRPr lang="lt-LT" alt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Content Placeholder 6"/>
          <p:cNvSpPr>
            <a:spLocks noGrp="1"/>
          </p:cNvSpPr>
          <p:nvPr>
            <p:ph idx="1"/>
          </p:nvPr>
        </p:nvSpPr>
        <p:spPr>
          <a:xfrm>
            <a:off x="457200" y="1600200"/>
            <a:ext cx="4834880" cy="5141168"/>
          </a:xfrm>
        </p:spPr>
        <p:txBody>
          <a:bodyPr>
            <a:normAutofit lnSpcReduction="10000"/>
          </a:bodyPr>
          <a:lstStyle/>
          <a:p>
            <a:pPr marL="0" lvl="0" indent="0">
              <a:spcBef>
                <a:spcPct val="0"/>
              </a:spcBef>
              <a:buNone/>
            </a:pPr>
            <a:r>
              <a:rPr lang="lt-LT" altLang="lt-LT" sz="2400" b="1" dirty="0" smtClean="0">
                <a:solidFill>
                  <a:prstClr val="black"/>
                </a:solidFill>
                <a:latin typeface="Arial" panose="020B0604020202020204" pitchFamily="34" charset="0"/>
                <a:cs typeface="Arial" panose="020B0604020202020204" pitchFamily="34" charset="0"/>
              </a:rPr>
              <a:t>LKA </a:t>
            </a:r>
            <a:r>
              <a:rPr lang="lt-LT" altLang="lt-LT" sz="2400" dirty="0" smtClean="0">
                <a:solidFill>
                  <a:prstClr val="black"/>
                </a:solidFill>
                <a:latin typeface="Arial" panose="020B0604020202020204" pitchFamily="34" charset="0"/>
                <a:cs typeface="Arial" panose="020B0604020202020204" pitchFamily="34" charset="0"/>
              </a:rPr>
              <a:t>– </a:t>
            </a:r>
            <a:r>
              <a:rPr lang="lt-LT" sz="2400" dirty="0" smtClean="0">
                <a:solidFill>
                  <a:prstClr val="black"/>
                </a:solidFill>
                <a:latin typeface="Arial" panose="020B0604020202020204" pitchFamily="34" charset="0"/>
                <a:cs typeface="Arial" panose="020B0604020202020204" pitchFamily="34" charset="0"/>
              </a:rPr>
              <a:t>aukštoji mokykla, parengianti </a:t>
            </a:r>
            <a:r>
              <a:rPr lang="lt-LT" sz="2400" dirty="0">
                <a:solidFill>
                  <a:prstClr val="black"/>
                </a:solidFill>
                <a:latin typeface="Arial" panose="020B0604020202020204" pitchFamily="34" charset="0"/>
                <a:cs typeface="Arial" panose="020B0604020202020204" pitchFamily="34" charset="0"/>
              </a:rPr>
              <a:t>karininką ugdant jo lyderio savybes, intelektą, suteikiant profesinių žinių ir praktinių įgūdžių, reikalingų vadui Lietuvos kariuomenėje, </a:t>
            </a:r>
            <a:r>
              <a:rPr lang="lt-LT" sz="2400" dirty="0" smtClean="0">
                <a:solidFill>
                  <a:prstClr val="black"/>
                </a:solidFill>
                <a:latin typeface="Arial" panose="020B0604020202020204" pitchFamily="34" charset="0"/>
                <a:cs typeface="Arial" panose="020B0604020202020204" pitchFamily="34" charset="0"/>
              </a:rPr>
              <a:t>motyvuotą </a:t>
            </a:r>
            <a:r>
              <a:rPr lang="lt-LT" sz="2400" dirty="0">
                <a:solidFill>
                  <a:prstClr val="black"/>
                </a:solidFill>
                <a:latin typeface="Arial" panose="020B0604020202020204" pitchFamily="34" charset="0"/>
                <a:cs typeface="Arial" panose="020B0604020202020204" pitchFamily="34" charset="0"/>
              </a:rPr>
              <a:t>ir pasirengusį vadovauti padaliniams karo ir taikos </a:t>
            </a:r>
            <a:r>
              <a:rPr lang="lt-LT" sz="2400" dirty="0" smtClean="0">
                <a:solidFill>
                  <a:prstClr val="black"/>
                </a:solidFill>
                <a:latin typeface="Arial" panose="020B0604020202020204" pitchFamily="34" charset="0"/>
                <a:cs typeface="Arial" panose="020B0604020202020204" pitchFamily="34" charset="0"/>
              </a:rPr>
              <a:t>metu.</a:t>
            </a:r>
          </a:p>
          <a:p>
            <a:pPr marL="0" lvl="0" indent="0">
              <a:spcBef>
                <a:spcPct val="0"/>
              </a:spcBef>
              <a:buNone/>
            </a:pPr>
            <a:endParaRPr lang="lt-LT" sz="2400" dirty="0">
              <a:solidFill>
                <a:prstClr val="black"/>
              </a:solidFill>
              <a:latin typeface="Arial" panose="020B0604020202020204" pitchFamily="34" charset="0"/>
              <a:cs typeface="Arial" panose="020B0604020202020204" pitchFamily="34" charset="0"/>
            </a:endParaRPr>
          </a:p>
          <a:p>
            <a:pPr marL="0" lvl="0" indent="0">
              <a:spcBef>
                <a:spcPct val="0"/>
              </a:spcBef>
              <a:buNone/>
            </a:pPr>
            <a:r>
              <a:rPr lang="lt-LT" altLang="lt-LT" sz="2400" b="1" dirty="0" smtClean="0">
                <a:solidFill>
                  <a:prstClr val="black"/>
                </a:solidFill>
                <a:latin typeface="Arial" panose="020B0604020202020204" pitchFamily="34" charset="0"/>
                <a:cs typeface="Arial" panose="020B0604020202020204" pitchFamily="34" charset="0"/>
              </a:rPr>
              <a:t>STUDIJUOTI </a:t>
            </a:r>
            <a:r>
              <a:rPr lang="lt-LT" altLang="lt-LT" sz="2400" b="1" dirty="0">
                <a:solidFill>
                  <a:prstClr val="black"/>
                </a:solidFill>
                <a:latin typeface="Arial" panose="020B0604020202020204" pitchFamily="34" charset="0"/>
                <a:cs typeface="Arial" panose="020B0604020202020204" pitchFamily="34" charset="0"/>
              </a:rPr>
              <a:t>LKA </a:t>
            </a:r>
            <a:r>
              <a:rPr lang="lt-LT" altLang="lt-LT" sz="2400" b="1" dirty="0" smtClean="0">
                <a:solidFill>
                  <a:prstClr val="black"/>
                </a:solidFill>
                <a:latin typeface="Arial" panose="020B0604020202020204" pitchFamily="34" charset="0"/>
                <a:cs typeface="Arial" panose="020B0604020202020204" pitchFamily="34" charset="0"/>
              </a:rPr>
              <a:t>GALI:</a:t>
            </a:r>
          </a:p>
          <a:p>
            <a:pPr lvl="0">
              <a:spcBef>
                <a:spcPct val="0"/>
              </a:spcBef>
              <a:buFont typeface="Wingdings" panose="05000000000000000000" pitchFamily="2" charset="2"/>
              <a:buChar char="ü"/>
            </a:pPr>
            <a:r>
              <a:rPr lang="lt-LT" altLang="lt-LT" sz="2400" dirty="0" smtClean="0">
                <a:solidFill>
                  <a:prstClr val="black"/>
                </a:solidFill>
                <a:latin typeface="Arial" panose="020B0604020202020204" pitchFamily="34" charset="0"/>
                <a:cs typeface="Arial" panose="020B0604020202020204" pitchFamily="34" charset="0"/>
              </a:rPr>
              <a:t>18–25 </a:t>
            </a:r>
            <a:r>
              <a:rPr lang="lt-LT" altLang="lt-LT" sz="2400" dirty="0">
                <a:solidFill>
                  <a:prstClr val="black"/>
                </a:solidFill>
                <a:latin typeface="Arial" panose="020B0604020202020204" pitchFamily="34" charset="0"/>
                <a:cs typeface="Arial" panose="020B0604020202020204" pitchFamily="34" charset="0"/>
              </a:rPr>
              <a:t>m. Lietuvos Respublikos </a:t>
            </a:r>
            <a:r>
              <a:rPr lang="lt-LT" altLang="lt-LT" sz="2400" dirty="0" smtClean="0">
                <a:solidFill>
                  <a:prstClr val="black"/>
                </a:solidFill>
                <a:latin typeface="Arial" panose="020B0604020202020204" pitchFamily="34" charset="0"/>
                <a:cs typeface="Arial" panose="020B0604020202020204" pitchFamily="34" charset="0"/>
              </a:rPr>
              <a:t>piliečiai</a:t>
            </a:r>
          </a:p>
          <a:p>
            <a:pPr lvl="0">
              <a:spcBef>
                <a:spcPct val="0"/>
              </a:spcBef>
              <a:buFont typeface="Wingdings" panose="05000000000000000000" pitchFamily="2" charset="2"/>
              <a:buChar char="ü"/>
            </a:pPr>
            <a:r>
              <a:rPr lang="lt-LT" altLang="lt-LT" sz="2400" dirty="0" smtClean="0">
                <a:solidFill>
                  <a:prstClr val="black"/>
                </a:solidFill>
                <a:latin typeface="Arial" panose="020B0604020202020204" pitchFamily="34" charset="0"/>
                <a:cs typeface="Arial" panose="020B0604020202020204" pitchFamily="34" charset="0"/>
              </a:rPr>
              <a:t>Turintys </a:t>
            </a:r>
            <a:r>
              <a:rPr lang="lt-LT" altLang="lt-LT" sz="2400" dirty="0">
                <a:solidFill>
                  <a:prstClr val="black"/>
                </a:solidFill>
                <a:latin typeface="Arial" panose="020B0604020202020204" pitchFamily="34" charset="0"/>
                <a:cs typeface="Arial" panose="020B0604020202020204" pitchFamily="34" charset="0"/>
              </a:rPr>
              <a:t>brandos </a:t>
            </a:r>
            <a:r>
              <a:rPr lang="lt-LT" altLang="lt-LT" sz="2400" dirty="0" smtClean="0">
                <a:solidFill>
                  <a:prstClr val="black"/>
                </a:solidFill>
                <a:latin typeface="Arial" panose="020B0604020202020204" pitchFamily="34" charset="0"/>
                <a:cs typeface="Arial" panose="020B0604020202020204" pitchFamily="34" charset="0"/>
              </a:rPr>
              <a:t>atestatą</a:t>
            </a:r>
          </a:p>
          <a:p>
            <a:pPr lvl="0">
              <a:spcBef>
                <a:spcPct val="0"/>
              </a:spcBef>
              <a:buFont typeface="Wingdings" panose="05000000000000000000" pitchFamily="2" charset="2"/>
              <a:buChar char="ü"/>
            </a:pPr>
            <a:r>
              <a:rPr lang="lt-LT" altLang="lt-LT" sz="2400" dirty="0">
                <a:solidFill>
                  <a:prstClr val="black"/>
                </a:solidFill>
                <a:latin typeface="Arial" panose="020B0604020202020204" pitchFamily="34" charset="0"/>
                <a:cs typeface="Arial" panose="020B0604020202020204" pitchFamily="34" charset="0"/>
              </a:rPr>
              <a:t>T</a:t>
            </a:r>
            <a:r>
              <a:rPr lang="lt-LT" altLang="lt-LT" sz="2400" dirty="0" smtClean="0">
                <a:solidFill>
                  <a:prstClr val="black"/>
                </a:solidFill>
                <a:latin typeface="Arial" panose="020B0604020202020204" pitchFamily="34" charset="0"/>
                <a:cs typeface="Arial" panose="020B0604020202020204" pitchFamily="34" charset="0"/>
              </a:rPr>
              <a:t>inkantys PKT</a:t>
            </a:r>
          </a:p>
          <a:p>
            <a:pPr lvl="0">
              <a:spcBef>
                <a:spcPct val="0"/>
              </a:spcBef>
              <a:buFont typeface="Wingdings" panose="05000000000000000000" pitchFamily="2" charset="2"/>
              <a:buChar char="ü"/>
            </a:pPr>
            <a:r>
              <a:rPr lang="lt-LT" altLang="lt-LT" sz="2400" dirty="0" smtClean="0">
                <a:solidFill>
                  <a:prstClr val="black"/>
                </a:solidFill>
                <a:latin typeface="Arial" panose="020B0604020202020204" pitchFamily="34" charset="0"/>
                <a:cs typeface="Arial" panose="020B0604020202020204" pitchFamily="34" charset="0"/>
              </a:rPr>
              <a:t>Praėję PTT</a:t>
            </a:r>
            <a:endParaRPr lang="lt-LT" altLang="lt-LT" sz="2400" dirty="0">
              <a:solidFill>
                <a:prstClr val="black"/>
              </a:solidFill>
              <a:latin typeface="Arial" panose="020B0604020202020204" pitchFamily="34" charset="0"/>
              <a:cs typeface="Arial" panose="020B0604020202020204" pitchFamily="34" charset="0"/>
            </a:endParaRPr>
          </a:p>
          <a:p>
            <a:pPr marL="0" lvl="0" indent="0">
              <a:spcBef>
                <a:spcPct val="0"/>
              </a:spcBef>
              <a:buNone/>
            </a:pPr>
            <a:endParaRPr lang="lt-LT" altLang="lt-LT" sz="2000" dirty="0">
              <a:solidFill>
                <a:prstClr val="black"/>
              </a:solidFill>
              <a:latin typeface="Arial" panose="020B0604020202020204" pitchFamily="34" charset="0"/>
              <a:cs typeface="Arial" panose="020B0604020202020204" pitchFamily="34" charset="0"/>
            </a:endParaRPr>
          </a:p>
          <a:p>
            <a:pPr>
              <a:spcBef>
                <a:spcPct val="0"/>
              </a:spcBef>
              <a:buNone/>
            </a:pPr>
            <a:endParaRPr lang="lt-LT" altLang="lt-LT" sz="2000" dirty="0">
              <a:latin typeface="Arial" panose="020B0604020202020204" pitchFamily="34" charset="0"/>
              <a:cs typeface="Arial" panose="020B0604020202020204" pitchFamily="34" charset="0"/>
            </a:endParaRPr>
          </a:p>
          <a:p>
            <a:pPr marL="0" indent="0">
              <a:buNone/>
            </a:pPr>
            <a:endParaRPr lang="lt-LT" dirty="0">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8358" y="1443608"/>
            <a:ext cx="3667761" cy="2437982"/>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7204" y="3963888"/>
            <a:ext cx="3667761" cy="2754593"/>
          </a:xfrm>
          <a:prstGeom prst="rect">
            <a:avLst/>
          </a:prstGeom>
        </p:spPr>
      </p:pic>
      <p:pic>
        <p:nvPicPr>
          <p:cNvPr id="10" name="Picture 2" descr="C:\Users\liudvikas.jaskunas\Desktop\Reikalai\LK pristatymai\2016-08 pakeitimai\blank slides\LK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25902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lka.lt/images/6377/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9" y="4058816"/>
            <a:ext cx="3496124" cy="262209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313185" y="1890965"/>
            <a:ext cx="5050904" cy="4525963"/>
          </a:xfrm>
        </p:spPr>
        <p:txBody>
          <a:bodyPr>
            <a:normAutofit/>
          </a:bodyPr>
          <a:lstStyle/>
          <a:p>
            <a:pPr marL="0" indent="0">
              <a:buNone/>
            </a:pPr>
            <a:r>
              <a:rPr lang="lt-LT" sz="2400" b="1" dirty="0" smtClean="0">
                <a:latin typeface="Arial" panose="020B0604020202020204" pitchFamily="34" charset="0"/>
                <a:cs typeface="Arial" panose="020B0604020202020204" pitchFamily="34" charset="0"/>
              </a:rPr>
              <a:t>KARIŪNAI:</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įgyja aukštojo mokslo diplomą pagal vieną iš studijų programų (tarptautiniai santykiai,</a:t>
            </a:r>
            <a:r>
              <a:rPr lang="lt-LT" sz="2400" dirty="0">
                <a:latin typeface="Arial" panose="020B0604020202020204" pitchFamily="34" charset="0"/>
                <a:cs typeface="Arial" panose="020B0604020202020204" pitchFamily="34" charset="0"/>
              </a:rPr>
              <a:t> </a:t>
            </a:r>
            <a:r>
              <a:rPr lang="lt-LT" sz="2400" dirty="0" smtClean="0">
                <a:latin typeface="Arial" panose="020B0604020202020204" pitchFamily="34" charset="0"/>
                <a:cs typeface="Arial" panose="020B0604020202020204" pitchFamily="34" charset="0"/>
              </a:rPr>
              <a:t>gynybos </a:t>
            </a:r>
            <a:r>
              <a:rPr lang="lt-LT" sz="2400" dirty="0">
                <a:latin typeface="Arial" panose="020B0604020202020204" pitchFamily="34" charset="0"/>
                <a:cs typeface="Arial" panose="020B0604020202020204" pitchFamily="34" charset="0"/>
              </a:rPr>
              <a:t>ir saugumo institucijų </a:t>
            </a:r>
            <a:r>
              <a:rPr lang="lt-LT" sz="2400" dirty="0" smtClean="0">
                <a:latin typeface="Arial" panose="020B0604020202020204" pitchFamily="34" charset="0"/>
                <a:cs typeface="Arial" panose="020B0604020202020204" pitchFamily="34" charset="0"/>
              </a:rPr>
              <a:t>valdymas, moderniųjų </a:t>
            </a:r>
            <a:r>
              <a:rPr lang="lt-LT" sz="2400" dirty="0">
                <a:latin typeface="Arial" panose="020B0604020202020204" pitchFamily="34" charset="0"/>
                <a:cs typeface="Arial" panose="020B0604020202020204" pitchFamily="34" charset="0"/>
              </a:rPr>
              <a:t>gynybos technologijų </a:t>
            </a:r>
            <a:r>
              <a:rPr lang="lt-LT" sz="2400" dirty="0" smtClean="0">
                <a:latin typeface="Arial" panose="020B0604020202020204" pitchFamily="34" charset="0"/>
                <a:cs typeface="Arial" panose="020B0604020202020204" pitchFamily="34" charset="0"/>
              </a:rPr>
              <a:t>vadyba)</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apgyvendinimas, maitinimas ir stipendija</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įgyja būrio vado kvalifikaciją</a:t>
            </a: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g</a:t>
            </a:r>
            <a:r>
              <a:rPr lang="lt-LT" sz="2400" dirty="0" smtClean="0">
                <a:latin typeface="Arial" panose="020B0604020202020204" pitchFamily="34" charset="0"/>
                <a:cs typeface="Arial" panose="020B0604020202020204" pitchFamily="34" charset="0"/>
              </a:rPr>
              <a:t>auna karininko laipsnį</a:t>
            </a:r>
            <a:endParaRPr lang="lt-LT" sz="24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4089" y="1558718"/>
            <a:ext cx="3496124" cy="2326731"/>
          </a:xfrm>
          <a:prstGeom prst="rect">
            <a:avLst/>
          </a:prstGeom>
        </p:spPr>
      </p:pic>
      <p:pic>
        <p:nvPicPr>
          <p:cNvPr id="7" name="Picture 2" descr="C:\Users\liudvikas.jaskunas\Desktop\Reikalai\LK pristatymai\2016-08 pakeitimai\blank slides\LK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1470816" y="306120"/>
            <a:ext cx="7417519" cy="94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spcBef>
                <a:spcPct val="20000"/>
              </a:spcBef>
              <a:buChar char="•"/>
              <a:defRPr sz="3200">
                <a:solidFill>
                  <a:schemeClr val="tx1"/>
                </a:solidFill>
                <a:latin typeface="Times New Roman" pitchFamily="18" charset="0"/>
              </a:defRPr>
            </a:lvl1pPr>
            <a:lvl2pPr marL="742950" indent="-285750" defTabSz="873125" eaLnBrk="0" hangingPunct="0">
              <a:spcBef>
                <a:spcPct val="20000"/>
              </a:spcBef>
              <a:buChar char="–"/>
              <a:defRPr sz="2800">
                <a:solidFill>
                  <a:schemeClr val="tx1"/>
                </a:solidFill>
                <a:latin typeface="Times New Roman" pitchFamily="18" charset="0"/>
              </a:defRPr>
            </a:lvl2pPr>
            <a:lvl3pPr marL="1143000" indent="-228600" defTabSz="873125" eaLnBrk="0" hangingPunct="0">
              <a:spcBef>
                <a:spcPct val="20000"/>
              </a:spcBef>
              <a:buChar char="•"/>
              <a:defRPr sz="2400">
                <a:solidFill>
                  <a:schemeClr val="tx1"/>
                </a:solidFill>
                <a:latin typeface="Times New Roman" pitchFamily="18" charset="0"/>
              </a:defRPr>
            </a:lvl3pPr>
            <a:lvl4pPr marL="1600200" indent="-228600" defTabSz="873125" eaLnBrk="0" hangingPunct="0">
              <a:spcBef>
                <a:spcPct val="20000"/>
              </a:spcBef>
              <a:buChar char="–"/>
              <a:defRPr sz="2000">
                <a:solidFill>
                  <a:schemeClr val="tx1"/>
                </a:solidFill>
                <a:latin typeface="Times New Roman" pitchFamily="18" charset="0"/>
              </a:defRPr>
            </a:lvl4pPr>
            <a:lvl5pPr marL="2057400" indent="-228600" defTabSz="873125" eaLnBrk="0" hangingPunct="0">
              <a:spcBef>
                <a:spcPct val="20000"/>
              </a:spcBef>
              <a:buChar char="»"/>
              <a:defRPr sz="2000">
                <a:solidFill>
                  <a:schemeClr val="tx1"/>
                </a:solidFill>
                <a:latin typeface="Times New Roman" pitchFamily="18" charset="0"/>
              </a:defRPr>
            </a:lvl5pPr>
            <a:lvl6pPr marL="2514600" indent="-228600" defTabSz="873125" eaLnBrk="0" fontAlgn="base" hangingPunct="0">
              <a:spcBef>
                <a:spcPct val="20000"/>
              </a:spcBef>
              <a:spcAft>
                <a:spcPct val="0"/>
              </a:spcAft>
              <a:buChar char="»"/>
              <a:defRPr sz="2000">
                <a:solidFill>
                  <a:schemeClr val="tx1"/>
                </a:solidFill>
                <a:latin typeface="Times New Roman" pitchFamily="18" charset="0"/>
              </a:defRPr>
            </a:lvl6pPr>
            <a:lvl7pPr marL="2971800" indent="-228600" defTabSz="873125" eaLnBrk="0" fontAlgn="base" hangingPunct="0">
              <a:spcBef>
                <a:spcPct val="20000"/>
              </a:spcBef>
              <a:spcAft>
                <a:spcPct val="0"/>
              </a:spcAft>
              <a:buChar char="»"/>
              <a:defRPr sz="2000">
                <a:solidFill>
                  <a:schemeClr val="tx1"/>
                </a:solidFill>
                <a:latin typeface="Times New Roman" pitchFamily="18" charset="0"/>
              </a:defRPr>
            </a:lvl7pPr>
            <a:lvl8pPr marL="3429000" indent="-228600" defTabSz="873125" eaLnBrk="0" fontAlgn="base" hangingPunct="0">
              <a:spcBef>
                <a:spcPct val="20000"/>
              </a:spcBef>
              <a:spcAft>
                <a:spcPct val="0"/>
              </a:spcAft>
              <a:buChar char="»"/>
              <a:defRPr sz="2000">
                <a:solidFill>
                  <a:schemeClr val="tx1"/>
                </a:solidFill>
                <a:latin typeface="Times New Roman" pitchFamily="18" charset="0"/>
              </a:defRPr>
            </a:lvl8pPr>
            <a:lvl9pPr marL="3886200" indent="-228600" defTabSz="873125"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GENEROLO </a:t>
            </a: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JONO ŽEMAIČIO </a:t>
            </a:r>
          </a:p>
          <a:p>
            <a:pPr eaLnBrk="1" hangingPunct="1">
              <a:spcBef>
                <a:spcPct val="0"/>
              </a:spcBef>
              <a:buFontTx/>
              <a:buNone/>
            </a:pP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LIETUVOS KARO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AKADEMIJA (LKA)</a:t>
            </a:r>
            <a:endParaRPr lang="lt-LT" alt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66725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7544" y="1546776"/>
            <a:ext cx="8280920" cy="1938992"/>
          </a:xfrm>
          <a:prstGeom prst="rect">
            <a:avLst/>
          </a:prstGeom>
          <a:noFill/>
        </p:spPr>
        <p:txBody>
          <a:bodyPr wrap="square">
            <a:spAutoFit/>
          </a:bodyPr>
          <a:lstStyle/>
          <a:p>
            <a:pPr marL="457200" indent="-457200">
              <a:buFont typeface="Arial" panose="020B0604020202020204" pitchFamily="34" charset="0"/>
              <a:buChar char="•"/>
              <a:defRPr/>
            </a:pPr>
            <a:r>
              <a:rPr lang="lt-LT" sz="2400" dirty="0" smtClean="0">
                <a:latin typeface="Arial" panose="020B0604020202020204" pitchFamily="34" charset="0"/>
                <a:cs typeface="Arial" panose="020B0604020202020204" pitchFamily="34" charset="0"/>
              </a:rPr>
              <a:t>Kiekvienas 18-60 m. pilietis </a:t>
            </a:r>
            <a:r>
              <a:rPr lang="lt-LT" sz="2400" dirty="0">
                <a:latin typeface="Arial" panose="020B0604020202020204" pitchFamily="34" charset="0"/>
                <a:cs typeface="Arial" panose="020B0604020202020204" pitchFamily="34" charset="0"/>
              </a:rPr>
              <a:t>yra Lietuvos kariuomenės personalo </a:t>
            </a:r>
            <a:r>
              <a:rPr lang="lt-LT" sz="2400" dirty="0" smtClean="0">
                <a:latin typeface="Arial" panose="020B0604020202020204" pitchFamily="34" charset="0"/>
                <a:cs typeface="Arial" panose="020B0604020202020204" pitchFamily="34" charset="0"/>
              </a:rPr>
              <a:t>rezerve, ir būtų šaukiamas mobilizacijos metu</a:t>
            </a:r>
          </a:p>
          <a:p>
            <a:pPr marL="457200" indent="-457200">
              <a:buFont typeface="Arial" panose="020B0604020202020204" pitchFamily="34" charset="0"/>
              <a:buChar char="•"/>
              <a:defRPr/>
            </a:pPr>
            <a:r>
              <a:rPr lang="lt-LT" sz="2400" dirty="0" smtClean="0">
                <a:latin typeface="Arial" panose="020B0604020202020204" pitchFamily="34" charset="0"/>
                <a:cs typeface="Arial" panose="020B0604020202020204" pitchFamily="34" charset="0"/>
              </a:rPr>
              <a:t>Kaip tampama parengojo rezervo kariu (PRK)?</a:t>
            </a:r>
          </a:p>
          <a:p>
            <a:pPr marL="457200" indent="-457200">
              <a:buFont typeface="Arial" panose="020B0604020202020204" pitchFamily="34" charset="0"/>
              <a:buChar char="•"/>
              <a:defRPr/>
            </a:pPr>
            <a:r>
              <a:rPr lang="lt-LT" sz="2400" dirty="0" smtClean="0">
                <a:latin typeface="Arial" panose="020B0604020202020204" pitchFamily="34" charset="0"/>
                <a:cs typeface="Arial" panose="020B0604020202020204" pitchFamily="34" charset="0"/>
              </a:rPr>
              <a:t>PRK šaukiami 20-30 d. </a:t>
            </a:r>
            <a:r>
              <a:rPr lang="lt-LT" sz="2400" dirty="0">
                <a:latin typeface="Arial" panose="020B0604020202020204" pitchFamily="34" charset="0"/>
                <a:cs typeface="Arial" panose="020B0604020202020204" pitchFamily="34" charset="0"/>
              </a:rPr>
              <a:t>m</a:t>
            </a:r>
            <a:r>
              <a:rPr lang="lt-LT" sz="2400" dirty="0" smtClean="0">
                <a:latin typeface="Arial" panose="020B0604020202020204" pitchFamily="34" charset="0"/>
                <a:cs typeface="Arial" panose="020B0604020202020204" pitchFamily="34" charset="0"/>
              </a:rPr>
              <a:t>okymams per 5 metus</a:t>
            </a:r>
          </a:p>
          <a:p>
            <a:pPr marL="457200" indent="-457200">
              <a:buFont typeface="Arial" panose="020B0604020202020204" pitchFamily="34" charset="0"/>
              <a:buChar char="•"/>
              <a:defRPr/>
            </a:pPr>
            <a:r>
              <a:rPr lang="lt-LT" sz="2400" dirty="0" smtClean="0">
                <a:latin typeface="Arial" panose="020B0604020202020204" pitchFamily="34" charset="0"/>
                <a:cs typeface="Arial" panose="020B0604020202020204" pitchFamily="34" charset="0"/>
              </a:rPr>
              <a:t>Karinis arba civilinis atlyginimas</a:t>
            </a:r>
            <a:endParaRPr lang="en-US" sz="2400" dirty="0" smtClean="0">
              <a:latin typeface="Arial" panose="020B0604020202020204" pitchFamily="34" charset="0"/>
              <a:cs typeface="Arial" panose="020B0604020202020204" pitchFamily="34" charset="0"/>
            </a:endParaRPr>
          </a:p>
        </p:txBody>
      </p:sp>
      <p:sp>
        <p:nvSpPr>
          <p:cNvPr id="5" name="Text Box 18"/>
          <p:cNvSpPr txBox="1">
            <a:spLocks noChangeArrowheads="1"/>
          </p:cNvSpPr>
          <p:nvPr/>
        </p:nvSpPr>
        <p:spPr bwMode="auto">
          <a:xfrm>
            <a:off x="1403648" y="332656"/>
            <a:ext cx="80010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AutoNum type="arabicPeriod"/>
              <a:defRPr sz="2400">
                <a:solidFill>
                  <a:schemeClr val="tx1"/>
                </a:solidFill>
                <a:latin typeface="Arial" charset="0"/>
              </a:defRPr>
            </a:lvl1pPr>
            <a:lvl2pPr marL="742950" indent="-285750" eaLnBrk="0" hangingPunct="0">
              <a:spcBef>
                <a:spcPct val="20000"/>
              </a:spcBef>
              <a:buAutoNum type="alphaLcPeriod"/>
              <a:defRPr sz="2000">
                <a:solidFill>
                  <a:schemeClr val="tx1"/>
                </a:solidFill>
                <a:latin typeface="Arial" charset="0"/>
              </a:defRPr>
            </a:lvl2pPr>
            <a:lvl3pPr marL="1143000" indent="-228600" eaLnBrk="0" hangingPunct="0">
              <a:spcBef>
                <a:spcPct val="20000"/>
              </a:spcBef>
              <a:buAutoNum type="arabicParenR"/>
              <a:defRPr sz="2000">
                <a:solidFill>
                  <a:schemeClr val="tx1"/>
                </a:solidFill>
                <a:latin typeface="Arial" charset="0"/>
              </a:defRPr>
            </a:lvl3pPr>
            <a:lvl4pPr marL="1600200" indent="-228600" eaLnBrk="0" hangingPunct="0">
              <a:spcBef>
                <a:spcPct val="20000"/>
              </a:spcBef>
              <a:buAutoNum type="alphaLcParenR"/>
              <a:defRPr sz="2000">
                <a:solidFill>
                  <a:schemeClr val="tx1"/>
                </a:solidFill>
                <a:latin typeface="Arial" charset="0"/>
              </a:defRPr>
            </a:lvl4pPr>
            <a:lvl5pPr marL="2057400" indent="-228600" eaLnBrk="0" hangingPunct="0">
              <a:spcBef>
                <a:spcPct val="20000"/>
              </a:spcBef>
              <a:buAutoNum type="romanLcPeriod"/>
              <a:defRPr sz="2000">
                <a:solidFill>
                  <a:schemeClr val="tx1"/>
                </a:solidFill>
                <a:latin typeface="Arial" charset="0"/>
              </a:defRPr>
            </a:lvl5pPr>
            <a:lvl6pPr marL="2514600" indent="-228600" eaLnBrk="0" fontAlgn="base" hangingPunct="0">
              <a:spcBef>
                <a:spcPct val="20000"/>
              </a:spcBef>
              <a:spcAft>
                <a:spcPct val="0"/>
              </a:spcAft>
              <a:buAutoNum type="romanLcPeriod"/>
              <a:defRPr sz="2000">
                <a:solidFill>
                  <a:schemeClr val="tx1"/>
                </a:solidFill>
                <a:latin typeface="Arial" charset="0"/>
              </a:defRPr>
            </a:lvl6pPr>
            <a:lvl7pPr marL="2971800" indent="-228600" eaLnBrk="0" fontAlgn="base" hangingPunct="0">
              <a:spcBef>
                <a:spcPct val="20000"/>
              </a:spcBef>
              <a:spcAft>
                <a:spcPct val="0"/>
              </a:spcAft>
              <a:buAutoNum type="romanLcPeriod"/>
              <a:defRPr sz="2000">
                <a:solidFill>
                  <a:schemeClr val="tx1"/>
                </a:solidFill>
                <a:latin typeface="Arial" charset="0"/>
              </a:defRPr>
            </a:lvl7pPr>
            <a:lvl8pPr marL="3429000" indent="-228600" eaLnBrk="0" fontAlgn="base" hangingPunct="0">
              <a:spcBef>
                <a:spcPct val="20000"/>
              </a:spcBef>
              <a:spcAft>
                <a:spcPct val="0"/>
              </a:spcAft>
              <a:buAutoNum type="romanLcPeriod"/>
              <a:defRPr sz="2000">
                <a:solidFill>
                  <a:schemeClr val="tx1"/>
                </a:solidFill>
                <a:latin typeface="Arial" charset="0"/>
              </a:defRPr>
            </a:lvl8pPr>
            <a:lvl9pPr marL="3886200" indent="-228600" eaLnBrk="0" fontAlgn="base" hangingPunct="0">
              <a:spcBef>
                <a:spcPct val="20000"/>
              </a:spcBef>
              <a:spcAft>
                <a:spcPct val="0"/>
              </a:spcAft>
              <a:buAutoNum type="romanLcPeriod"/>
              <a:defRPr sz="2000">
                <a:solidFill>
                  <a:schemeClr val="tx1"/>
                </a:solidFill>
                <a:latin typeface="Arial" charset="0"/>
              </a:defRPr>
            </a:lvl9pPr>
          </a:lstStyle>
          <a:p>
            <a:pPr eaLnBrk="1" hangingPunct="1">
              <a:buNone/>
            </a:pP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PARENGTOJO REZERVO KARIŲ MOKYMAI (PRKM)</a:t>
            </a:r>
            <a:endParaRPr lang="lt-LT" altLang="lt-LT"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D:\Users\julius.zidonis\Desktop\2017-05-28-23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3871721"/>
            <a:ext cx="5148064" cy="2986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727211"/>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835696" y="404664"/>
            <a:ext cx="7632849" cy="719931"/>
          </a:xfrm>
        </p:spPr>
        <p:txBody>
          <a:bodyPr>
            <a:normAutofit/>
          </a:bodyPr>
          <a:lstStyle/>
          <a:p>
            <a:pPr algn="l" eaLnBrk="1" hangingPunct="1"/>
            <a:r>
              <a:rPr lang="lt-LT" altLang="lt-LT" sz="2400" b="1" dirty="0" smtClean="0">
                <a:solidFill>
                  <a:srgbClr val="008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LIETUVOS ŠAULIŲ SĄJUNGA (LŠS)</a:t>
            </a:r>
          </a:p>
        </p:txBody>
      </p:sp>
      <p:sp>
        <p:nvSpPr>
          <p:cNvPr id="32771" name="Rectangle 3"/>
          <p:cNvSpPr>
            <a:spLocks noGrp="1" noChangeArrowheads="1"/>
          </p:cNvSpPr>
          <p:nvPr>
            <p:ph type="body" sz="half" idx="1"/>
          </p:nvPr>
        </p:nvSpPr>
        <p:spPr>
          <a:xfrm>
            <a:off x="522381" y="1556792"/>
            <a:ext cx="8232671" cy="1296144"/>
          </a:xfrm>
        </p:spPr>
        <p:txBody>
          <a:bodyPr>
            <a:noAutofit/>
          </a:bodyPr>
          <a:lstStyle/>
          <a:p>
            <a:pPr marL="0" indent="0" eaLnBrk="1" hangingPunct="1">
              <a:buNone/>
            </a:pPr>
            <a:r>
              <a:rPr lang="lt-LT" altLang="lt-LT" sz="2200" b="1" dirty="0" smtClean="0">
                <a:latin typeface="Arial" panose="020B0604020202020204" pitchFamily="34" charset="0"/>
                <a:cs typeface="Arial" panose="020B0604020202020204" pitchFamily="34" charset="0"/>
              </a:rPr>
              <a:t>LŠS</a:t>
            </a:r>
            <a:r>
              <a:rPr lang="lt-LT" altLang="lt-LT" sz="2200" dirty="0" smtClean="0">
                <a:latin typeface="Arial" panose="020B0604020202020204" pitchFamily="34" charset="0"/>
                <a:cs typeface="Arial" panose="020B0604020202020204" pitchFamily="34" charset="0"/>
              </a:rPr>
              <a:t> - patriotinė savanoriška, pilietinės savigynos visuomeninė organizacija, kuri vykdo visuomeninę - kultūrinę, sportinę veiklą bei supažindina su karyba.</a:t>
            </a:r>
          </a:p>
          <a:p>
            <a:pPr marL="0" indent="0" eaLnBrk="1" hangingPunct="1">
              <a:buNone/>
            </a:pPr>
            <a:endParaRPr lang="lt-LT" altLang="lt-LT" sz="2200" dirty="0" smtClean="0">
              <a:latin typeface="Arial" panose="020B0604020202020204" pitchFamily="34" charset="0"/>
              <a:cs typeface="Arial" panose="020B0604020202020204" pitchFamily="34" charset="0"/>
            </a:endParaRPr>
          </a:p>
        </p:txBody>
      </p:sp>
      <p:graphicFrame>
        <p:nvGraphicFramePr>
          <p:cNvPr id="32772" name="Object 4"/>
          <p:cNvGraphicFramePr>
            <a:graphicFrameLocks noGrp="1" noChangeAspect="1"/>
          </p:cNvGraphicFramePr>
          <p:nvPr>
            <p:ph sz="quarter" idx="2"/>
            <p:extLst>
              <p:ext uri="{D42A27DB-BD31-4B8C-83A1-F6EECF244321}">
                <p14:modId xmlns:p14="http://schemas.microsoft.com/office/powerpoint/2010/main" val="1441557504"/>
              </p:ext>
            </p:extLst>
          </p:nvPr>
        </p:nvGraphicFramePr>
        <p:xfrm>
          <a:off x="437554" y="188641"/>
          <a:ext cx="736567" cy="1296144"/>
        </p:xfrm>
        <a:graphic>
          <a:graphicData uri="http://schemas.openxmlformats.org/presentationml/2006/ole">
            <mc:AlternateContent xmlns:mc="http://schemas.openxmlformats.org/markup-compatibility/2006">
              <mc:Choice xmlns:v="urn:schemas-microsoft-com:vml" Requires="v">
                <p:oleObj spid="_x0000_s2286" name="Bitmap Image" r:id="rId4" imgW="952633" imgH="1676634" progId="PBrush">
                  <p:embed/>
                </p:oleObj>
              </mc:Choice>
              <mc:Fallback>
                <p:oleObj name="Bitmap Image" r:id="rId4" imgW="952633" imgH="1676634" progId="PBrush">
                  <p:embed/>
                  <p:pic>
                    <p:nvPicPr>
                      <p:cNvPr id="0" name="Picture 12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554" y="188641"/>
                        <a:ext cx="736567" cy="1296144"/>
                      </a:xfrm>
                      <a:prstGeom prst="rect">
                        <a:avLst/>
                      </a:prstGeom>
                      <a:noFill/>
                    </p:spPr>
                  </p:pic>
                </p:oleObj>
              </mc:Fallback>
            </mc:AlternateContent>
          </a:graphicData>
        </a:graphic>
      </p:graphicFrame>
      <p:pic>
        <p:nvPicPr>
          <p:cNvPr id="32774" name="Picture 6" descr="IMGP5048"/>
          <p:cNvPicPr>
            <a:picLocks noGrp="1" noChangeAspect="1" noChangeArrowheads="1"/>
          </p:cNvPicPr>
          <p:nvPr>
            <p:ph sz="quarter" idx="3"/>
          </p:nvPr>
        </p:nvPicPr>
        <p:blipFill>
          <a:blip r:embed="rId6" cstate="print">
            <a:extLst>
              <a:ext uri="{28A0092B-C50C-407E-A947-70E740481C1C}">
                <a14:useLocalDpi xmlns:a14="http://schemas.microsoft.com/office/drawing/2010/main" val="0"/>
              </a:ext>
            </a:extLst>
          </a:blip>
          <a:srcRect/>
          <a:stretch>
            <a:fillRect/>
          </a:stretch>
        </p:blipFill>
        <p:spPr>
          <a:xfrm>
            <a:off x="6372200" y="2719541"/>
            <a:ext cx="2627426" cy="3940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2773" name="Text Box 5"/>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0000"/>
              </a:lnSpc>
              <a:spcBef>
                <a:spcPct val="20000"/>
              </a:spcBef>
            </a:pPr>
            <a:endParaRPr lang="lt-LT" altLang="lt-LT" sz="2000" b="1"/>
          </a:p>
        </p:txBody>
      </p:sp>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9512" y="4553744"/>
            <a:ext cx="2808312" cy="2106234"/>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59832" y="4553745"/>
            <a:ext cx="3157771" cy="2106234"/>
          </a:xfrm>
          <a:prstGeom prst="rect">
            <a:avLst/>
          </a:prstGeom>
        </p:spPr>
      </p:pic>
      <p:sp>
        <p:nvSpPr>
          <p:cNvPr id="4" name="Rectangle 3"/>
          <p:cNvSpPr/>
          <p:nvPr/>
        </p:nvSpPr>
        <p:spPr>
          <a:xfrm>
            <a:off x="585051" y="2996952"/>
            <a:ext cx="4572000" cy="1446550"/>
          </a:xfrm>
          <a:prstGeom prst="rect">
            <a:avLst/>
          </a:prstGeom>
        </p:spPr>
        <p:txBody>
          <a:bodyPr>
            <a:spAutoFit/>
          </a:bodyPr>
          <a:lstStyle/>
          <a:p>
            <a:r>
              <a:rPr lang="lt-LT" altLang="lt-LT" sz="2200" b="1" dirty="0" smtClean="0">
                <a:latin typeface="Arial" panose="020B0604020202020204" pitchFamily="34" charset="0"/>
                <a:cs typeface="Arial" panose="020B0604020202020204" pitchFamily="34" charset="0"/>
              </a:rPr>
              <a:t>ŠAULIAIS GALI </a:t>
            </a:r>
            <a:r>
              <a:rPr lang="lt-LT" altLang="lt-LT" sz="2200" b="1" dirty="0">
                <a:latin typeface="Arial" panose="020B0604020202020204" pitchFamily="34" charset="0"/>
                <a:cs typeface="Arial" panose="020B0604020202020204" pitchFamily="34" charset="0"/>
              </a:rPr>
              <a:t>BŪTI:</a:t>
            </a:r>
            <a:endParaRPr lang="lt-LT" altLang="lt-LT" sz="2200" dirty="0">
              <a:latin typeface="Arial" panose="020B0604020202020204" pitchFamily="34" charset="0"/>
              <a:cs typeface="Arial" panose="020B0604020202020204" pitchFamily="34" charset="0"/>
            </a:endParaRPr>
          </a:p>
          <a:p>
            <a:pPr marL="355600" indent="-355600">
              <a:buFont typeface="Wingdings" panose="05000000000000000000" pitchFamily="2" charset="2"/>
              <a:buChar char="ü"/>
            </a:pPr>
            <a:r>
              <a:rPr lang="lt-LT" altLang="lt-LT" sz="2200" dirty="0" smtClean="0">
                <a:latin typeface="Arial" panose="020B0604020202020204" pitchFamily="34" charset="0"/>
                <a:cs typeface="Arial" panose="020B0604020202020204" pitchFamily="34" charset="0"/>
              </a:rPr>
              <a:t>Lietuvos </a:t>
            </a:r>
            <a:r>
              <a:rPr lang="lt-LT" altLang="lt-LT" sz="2200" dirty="0">
                <a:latin typeface="Arial" panose="020B0604020202020204" pitchFamily="34" charset="0"/>
                <a:cs typeface="Arial" panose="020B0604020202020204" pitchFamily="34" charset="0"/>
              </a:rPr>
              <a:t>Respublikos </a:t>
            </a:r>
            <a:r>
              <a:rPr lang="lt-LT" altLang="lt-LT" sz="2200" dirty="0" smtClean="0">
                <a:latin typeface="Arial" panose="020B0604020202020204" pitchFamily="34" charset="0"/>
                <a:cs typeface="Arial" panose="020B0604020202020204" pitchFamily="34" charset="0"/>
              </a:rPr>
              <a:t>piliečiai nuo </a:t>
            </a:r>
            <a:r>
              <a:rPr lang="lt-LT" altLang="lt-LT" sz="2200" dirty="0">
                <a:latin typeface="Arial" panose="020B0604020202020204" pitchFamily="34" charset="0"/>
                <a:cs typeface="Arial" panose="020B0604020202020204" pitchFamily="34" charset="0"/>
              </a:rPr>
              <a:t>11 metų;</a:t>
            </a:r>
          </a:p>
          <a:p>
            <a:pPr marL="355600" indent="-355600">
              <a:buFont typeface="Wingdings" panose="05000000000000000000" pitchFamily="2" charset="2"/>
              <a:buChar char="ü"/>
            </a:pPr>
            <a:r>
              <a:rPr lang="lt-LT" altLang="lt-LT" sz="2200" dirty="0" smtClean="0">
                <a:latin typeface="Arial" panose="020B0604020202020204" pitchFamily="34" charset="0"/>
                <a:cs typeface="Arial" panose="020B0604020202020204" pitchFamily="34" charset="0"/>
              </a:rPr>
              <a:t>Neteisti</a:t>
            </a:r>
            <a:r>
              <a:rPr lang="lt-LT" altLang="lt-LT" sz="2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6349577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5" descr="C:\Users\antanas.jonusauskas\AppData\Local\Microsoft\Windows\Temporary Internet Files\Content.Outlook\USU9PU5Q\KASP-TZ-Sp.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
            <a:ext cx="827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71600" y="9525"/>
            <a:ext cx="7715200" cy="1143000"/>
          </a:xfrm>
        </p:spPr>
        <p:txBody>
          <a:bodyPr>
            <a:normAutofit/>
          </a:bodyPr>
          <a:lstStyle/>
          <a:p>
            <a:pPr algn="l"/>
            <a:r>
              <a:rPr lang="lt-LT" sz="2800" b="1" cap="all"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TEISINIS REGLAMENTAVIMAS</a:t>
            </a:r>
            <a:endParaRPr lang="lt-LT" sz="2800" b="1" cap="all"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spcBef>
                <a:spcPct val="0"/>
              </a:spcBef>
            </a:pPr>
            <a:r>
              <a:rPr lang="lt-LT" altLang="lt-LT" sz="2800" b="1" dirty="0" smtClean="0">
                <a:solidFill>
                  <a:srgbClr val="000000"/>
                </a:solidFill>
                <a:latin typeface="Times New Roman" pitchFamily="18" charset="0"/>
                <a:cs typeface="Times New Roman" pitchFamily="18" charset="0"/>
              </a:rPr>
              <a:t>Tarnyba užsienyje</a:t>
            </a:r>
          </a:p>
          <a:p>
            <a:pPr marL="0" indent="0">
              <a:spcBef>
                <a:spcPct val="0"/>
              </a:spcBef>
              <a:buNone/>
            </a:pPr>
            <a:r>
              <a:rPr lang="lt-LT" altLang="lt-LT" sz="2800" b="1" dirty="0" smtClean="0">
                <a:solidFill>
                  <a:srgbClr val="000000"/>
                </a:solidFill>
                <a:latin typeface="Times New Roman" pitchFamily="18" charset="0"/>
                <a:cs typeface="Times New Roman" pitchFamily="18" charset="0"/>
              </a:rPr>
              <a:t>VRM -&gt; LRV -&gt; LK</a:t>
            </a:r>
          </a:p>
          <a:p>
            <a:pPr marL="0" indent="0">
              <a:spcBef>
                <a:spcPct val="0"/>
              </a:spcBef>
              <a:buNone/>
            </a:pPr>
            <a:endParaRPr lang="lt-LT" altLang="lt-LT" sz="2800" b="1" dirty="0">
              <a:solidFill>
                <a:srgbClr val="000000"/>
              </a:solidFill>
              <a:latin typeface="Times New Roman" pitchFamily="18" charset="0"/>
              <a:cs typeface="Times New Roman" pitchFamily="18" charset="0"/>
            </a:endParaRPr>
          </a:p>
          <a:p>
            <a:pPr>
              <a:spcBef>
                <a:spcPct val="0"/>
              </a:spcBef>
            </a:pPr>
            <a:r>
              <a:rPr lang="lt-LT" altLang="lt-LT" sz="2800" b="1" dirty="0">
                <a:solidFill>
                  <a:srgbClr val="000000"/>
                </a:solidFill>
                <a:latin typeface="Times New Roman" pitchFamily="18" charset="0"/>
                <a:cs typeface="Times New Roman" pitchFamily="18" charset="0"/>
              </a:rPr>
              <a:t>KPĮ 37 str. dėl 6 mėn. </a:t>
            </a:r>
            <a:r>
              <a:rPr lang="lt-LT" altLang="lt-LT" sz="2800" b="1" dirty="0" smtClean="0">
                <a:solidFill>
                  <a:srgbClr val="000000"/>
                </a:solidFill>
                <a:latin typeface="Times New Roman" pitchFamily="18" charset="0"/>
                <a:cs typeface="Times New Roman" pitchFamily="18" charset="0"/>
              </a:rPr>
              <a:t>užsienyje</a:t>
            </a:r>
          </a:p>
          <a:p>
            <a:pPr>
              <a:spcBef>
                <a:spcPct val="0"/>
              </a:spcBef>
            </a:pPr>
            <a:endParaRPr lang="lt-LT" altLang="lt-LT" sz="2800" b="1" dirty="0">
              <a:solidFill>
                <a:srgbClr val="000000"/>
              </a:solidFill>
              <a:latin typeface="Times New Roman" pitchFamily="18" charset="0"/>
              <a:cs typeface="Times New Roman" pitchFamily="18" charset="0"/>
            </a:endParaRPr>
          </a:p>
          <a:p>
            <a:pPr>
              <a:spcBef>
                <a:spcPct val="0"/>
              </a:spcBef>
            </a:pPr>
            <a:r>
              <a:rPr lang="lt-LT" altLang="lt-LT" sz="2800" b="1" dirty="0">
                <a:solidFill>
                  <a:srgbClr val="000000"/>
                </a:solidFill>
                <a:latin typeface="Times New Roman" pitchFamily="18" charset="0"/>
                <a:cs typeface="Times New Roman" pitchFamily="18" charset="0"/>
              </a:rPr>
              <a:t>18-mečių atvykimas dėl įrašymo į karinę įskaitą</a:t>
            </a:r>
          </a:p>
          <a:p>
            <a:pPr>
              <a:spcBef>
                <a:spcPct val="0"/>
              </a:spcBef>
            </a:pPr>
            <a:endParaRPr lang="lt-LT" altLang="lt-LT" sz="2800" b="1" dirty="0" smtClean="0">
              <a:solidFill>
                <a:srgbClr val="000000"/>
              </a:solidFill>
              <a:latin typeface="Times New Roman" pitchFamily="18" charset="0"/>
              <a:cs typeface="Times New Roman" pitchFamily="18" charset="0"/>
            </a:endParaRPr>
          </a:p>
          <a:p>
            <a:pPr marL="0" indent="0">
              <a:spcBef>
                <a:spcPct val="0"/>
              </a:spcBef>
              <a:buNone/>
            </a:pPr>
            <a:endParaRPr lang="lt-LT" altLang="lt-LT" sz="2800" b="1" dirty="0" smtClean="0">
              <a:solidFill>
                <a:srgbClr val="000000"/>
              </a:solidFill>
              <a:latin typeface="Times New Roman" pitchFamily="18" charset="0"/>
              <a:cs typeface="Times New Roman" pitchFamily="18" charset="0"/>
            </a:endParaRPr>
          </a:p>
          <a:p>
            <a:pPr>
              <a:spcBef>
                <a:spcPct val="0"/>
              </a:spcBef>
              <a:buFontTx/>
              <a:buAutoNum type="arabicPeriod"/>
            </a:pPr>
            <a:endParaRPr lang="lt-LT" altLang="lt-LT" sz="2800" b="1" dirty="0">
              <a:solidFill>
                <a:srgbClr val="000000"/>
              </a:solidFill>
              <a:latin typeface="Times New Roman" pitchFamily="18" charset="0"/>
              <a:cs typeface="Times New Roman" pitchFamily="18" charset="0"/>
            </a:endParaRPr>
          </a:p>
        </p:txBody>
      </p:sp>
      <p:pic>
        <p:nvPicPr>
          <p:cNvPr id="5" name="Picture 4" descr="http://kariuomene.kam.lt/images/thumbnail/?id=34425;w=1326;h=540;"/>
          <p:cNvPicPr>
            <a:picLocks noChangeAspect="1" noChangeArrowheads="1"/>
          </p:cNvPicPr>
          <p:nvPr/>
        </p:nvPicPr>
        <p:blipFill>
          <a:blip r:embed="rId3" cstate="print"/>
          <a:srcRect/>
          <a:stretch>
            <a:fillRect/>
          </a:stretch>
        </p:blipFill>
        <p:spPr bwMode="auto">
          <a:xfrm>
            <a:off x="0" y="0"/>
            <a:ext cx="984980" cy="1152128"/>
          </a:xfrm>
          <a:prstGeom prst="rect">
            <a:avLst/>
          </a:prstGeom>
          <a:noFill/>
        </p:spPr>
      </p:pic>
    </p:spTree>
    <p:extLst>
      <p:ext uri="{BB962C8B-B14F-4D97-AF65-F5344CB8AC3E}">
        <p14:creationId xmlns:p14="http://schemas.microsoft.com/office/powerpoint/2010/main" val="3230575084"/>
      </p:ext>
    </p:extLst>
  </p:cSld>
  <p:clrMapOvr>
    <a:masterClrMapping/>
  </p:clrMapOvr>
  <p:transition>
    <p:cu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liudvikas.jaskunas\Desktop\Liudvikui\IMG_3018red.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1698357" y="-951516"/>
            <a:ext cx="12460288" cy="8339138"/>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16989" y="3898"/>
            <a:ext cx="8229600" cy="1143000"/>
          </a:xfrm>
        </p:spPr>
        <p:txBody>
          <a:bodyPr>
            <a:normAutofit/>
          </a:bodyPr>
          <a:lstStyle/>
          <a:p>
            <a:r>
              <a:rPr lang="lt-LT" sz="4000" b="1" dirty="0" smtClean="0">
                <a:ln w="10541" cmpd="sng">
                  <a:solidFill>
                    <a:srgbClr val="7D7D7D">
                      <a:tint val="100000"/>
                      <a:shade val="100000"/>
                      <a:satMod val="110000"/>
                    </a:srgbClr>
                  </a:solidFill>
                  <a:prstDash val="solid"/>
                </a:ln>
                <a:latin typeface="Arial" panose="020B0604020202020204" pitchFamily="34" charset="0"/>
                <a:cs typeface="Arial" panose="020B0604020202020204" pitchFamily="34" charset="0"/>
              </a:rPr>
              <a:t>DAUGIAU INFO:</a:t>
            </a:r>
            <a:endParaRPr lang="lt-LT" sz="4000" b="1" dirty="0">
              <a:ln w="10541" cmpd="sng">
                <a:solidFill>
                  <a:srgbClr val="7D7D7D">
                    <a:tint val="100000"/>
                    <a:shade val="100000"/>
                    <a:satMod val="110000"/>
                  </a:srgbClr>
                </a:solidFill>
                <a:prstDash val="solid"/>
              </a:ln>
              <a:latin typeface="Arial" panose="020B0604020202020204" pitchFamily="34" charset="0"/>
              <a:cs typeface="Arial" panose="020B0604020202020204" pitchFamily="34" charset="0"/>
            </a:endParaRPr>
          </a:p>
        </p:txBody>
      </p:sp>
      <p:sp>
        <p:nvSpPr>
          <p:cNvPr id="7" name="TextBox 6"/>
          <p:cNvSpPr txBox="1"/>
          <p:nvPr/>
        </p:nvSpPr>
        <p:spPr>
          <a:xfrm>
            <a:off x="1300071" y="1666037"/>
            <a:ext cx="6463436" cy="2215991"/>
          </a:xfrm>
          <a:prstGeom prst="rect">
            <a:avLst/>
          </a:prstGeom>
          <a:noFill/>
        </p:spPr>
        <p:txBody>
          <a:bodyPr wrap="none" rtlCol="0">
            <a:spAutoFit/>
          </a:bodyPr>
          <a:lstStyle/>
          <a:p>
            <a:pPr algn="ctr"/>
            <a:r>
              <a:rPr lang="lt-LT" sz="13800" dirty="0" smtClean="0">
                <a:ln w="57150">
                  <a:solidFill>
                    <a:schemeClr val="tx1"/>
                  </a:solidFill>
                </a:ln>
                <a:solidFill>
                  <a:schemeClr val="bg1">
                    <a:alpha val="85000"/>
                  </a:schemeClr>
                </a:solidFill>
                <a:effectLst>
                  <a:outerShdw blurRad="50800" dist="38100" algn="l" rotWithShape="0">
                    <a:prstClr val="black">
                      <a:alpha val="40000"/>
                    </a:prstClr>
                  </a:outerShdw>
                </a:effectLst>
                <a:latin typeface="Impact" panose="020B0806030902050204" pitchFamily="34" charset="0"/>
              </a:rPr>
              <a:t>KARYS.LT</a:t>
            </a:r>
            <a:endParaRPr lang="lt-LT" sz="13800" dirty="0">
              <a:ln w="57150">
                <a:solidFill>
                  <a:schemeClr val="tx1"/>
                </a:solidFill>
              </a:ln>
              <a:solidFill>
                <a:schemeClr val="bg1">
                  <a:alpha val="85000"/>
                </a:schemeClr>
              </a:solidFill>
              <a:effectLst>
                <a:outerShdw blurRad="50800" dist="38100" algn="l" rotWithShape="0">
                  <a:prstClr val="black">
                    <a:alpha val="40000"/>
                  </a:prstClr>
                </a:outerShdw>
              </a:effectLst>
              <a:latin typeface="Impact" panose="020B0806030902050204" pitchFamily="34" charset="0"/>
            </a:endParaRPr>
          </a:p>
        </p:txBody>
      </p:sp>
      <p:sp>
        <p:nvSpPr>
          <p:cNvPr id="9" name="TextBox 8"/>
          <p:cNvSpPr txBox="1"/>
          <p:nvPr/>
        </p:nvSpPr>
        <p:spPr>
          <a:xfrm>
            <a:off x="1519584" y="3882028"/>
            <a:ext cx="6024405" cy="1446550"/>
          </a:xfrm>
          <a:prstGeom prst="rect">
            <a:avLst/>
          </a:prstGeom>
          <a:noFill/>
        </p:spPr>
        <p:txBody>
          <a:bodyPr wrap="none" rtlCol="0">
            <a:spAutoFit/>
          </a:bodyPr>
          <a:lstStyle/>
          <a:p>
            <a:pPr algn="ctr"/>
            <a:r>
              <a:rPr lang="lt-LT" sz="8800" dirty="0" smtClean="0">
                <a:ln w="38100">
                  <a:solidFill>
                    <a:schemeClr val="tx1"/>
                  </a:solidFill>
                </a:ln>
                <a:solidFill>
                  <a:schemeClr val="bg1">
                    <a:alpha val="85000"/>
                  </a:schemeClr>
                </a:solidFill>
                <a:effectLst>
                  <a:outerShdw blurRad="50800" dist="38100" dir="18900000" algn="bl" rotWithShape="0">
                    <a:prstClr val="black">
                      <a:alpha val="40000"/>
                    </a:prstClr>
                  </a:outerShdw>
                </a:effectLst>
                <a:latin typeface="Impact" panose="020B0806030902050204" pitchFamily="34" charset="0"/>
              </a:rPr>
              <a:t>8-800-12340</a:t>
            </a:r>
            <a:endParaRPr lang="lt-LT" sz="8800" dirty="0">
              <a:ln w="38100">
                <a:solidFill>
                  <a:schemeClr val="tx1"/>
                </a:solidFill>
              </a:ln>
              <a:solidFill>
                <a:schemeClr val="bg1">
                  <a:alpha val="85000"/>
                </a:schemeClr>
              </a:solidFill>
              <a:effectLst>
                <a:outerShdw blurRad="50800" dist="38100" dir="18900000" algn="bl" rotWithShape="0">
                  <a:prstClr val="black">
                    <a:alpha val="40000"/>
                  </a:prstClr>
                </a:outerShdw>
              </a:effectLst>
              <a:latin typeface="Impact" panose="020B0806030902050204" pitchFamily="34" charset="0"/>
            </a:endParaRPr>
          </a:p>
        </p:txBody>
      </p:sp>
    </p:spTree>
    <p:extLst>
      <p:ext uri="{BB962C8B-B14F-4D97-AF65-F5344CB8AC3E}">
        <p14:creationId xmlns:p14="http://schemas.microsoft.com/office/powerpoint/2010/main" val="29495426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lt-LT"/>
          </a:p>
        </p:txBody>
      </p:sp>
      <p:pic>
        <p:nvPicPr>
          <p:cNvPr id="57346" name="Picture 2" descr="http://www.istorikas.lt/wp-content/uploads/2014/04/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8" name="TextBox 7"/>
          <p:cNvSpPr txBox="1"/>
          <p:nvPr/>
        </p:nvSpPr>
        <p:spPr>
          <a:xfrm>
            <a:off x="1979712" y="3645024"/>
            <a:ext cx="5040560" cy="830997"/>
          </a:xfrm>
          <a:prstGeom prst="rect">
            <a:avLst/>
          </a:prstGeom>
          <a:noFill/>
        </p:spPr>
        <p:txBody>
          <a:bodyPr wrap="square" rtlCol="0">
            <a:spAutoFit/>
          </a:bodyPr>
          <a:lstStyle/>
          <a:p>
            <a:pPr algn="ctr"/>
            <a:r>
              <a:rPr lang="lt-LT" sz="4800" b="1" dirty="0" smtClean="0">
                <a:solidFill>
                  <a:srgbClr val="FF0000"/>
                </a:solidFill>
              </a:rPr>
              <a:t>KLAUSIMAI?</a:t>
            </a:r>
            <a:endParaRPr lang="lt-LT" sz="4800" b="1" dirty="0">
              <a:solidFill>
                <a:srgbClr val="FF0000"/>
              </a:solidFill>
            </a:endParaRPr>
          </a:p>
        </p:txBody>
      </p:sp>
    </p:spTree>
    <p:extLst>
      <p:ext uri="{BB962C8B-B14F-4D97-AF65-F5344CB8AC3E}">
        <p14:creationId xmlns:p14="http://schemas.microsoft.com/office/powerpoint/2010/main" val="3983260907"/>
      </p:ext>
    </p:extLst>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lt-LT"/>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741379" y="-899201"/>
            <a:ext cx="5661247" cy="9143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301625" y="116632"/>
            <a:ext cx="8540750" cy="864096"/>
          </a:xfrm>
        </p:spPr>
        <p:txBody>
          <a:bodyPr>
            <a:normAutofit/>
          </a:bodyPr>
          <a:lstStyle/>
          <a:p>
            <a:r>
              <a:rPr lang="en-US" sz="2800" b="1" dirty="0" smtClean="0">
                <a:effectLst/>
                <a:latin typeface="Arial" panose="020B0604020202020204" pitchFamily="34" charset="0"/>
                <a:cs typeface="Arial" panose="020B0604020202020204" pitchFamily="34" charset="0"/>
              </a:rPr>
              <a:t>LK </a:t>
            </a:r>
            <a:r>
              <a:rPr lang="lt-LT" sz="2800" b="1" dirty="0" smtClean="0">
                <a:effectLst/>
                <a:latin typeface="Arial" panose="020B0604020202020204" pitchFamily="34" charset="0"/>
                <a:cs typeface="Arial" panose="020B0604020202020204" pitchFamily="34" charset="0"/>
              </a:rPr>
              <a:t>STRUKTŪRA</a:t>
            </a:r>
            <a:endParaRPr lang="lt-LT" sz="2800" b="1" dirty="0">
              <a:effectLst/>
              <a:latin typeface="Arial" panose="020B0604020202020204" pitchFamily="34" charset="0"/>
              <a:cs typeface="Arial" panose="020B0604020202020204" pitchFamily="34" charset="0"/>
            </a:endParaRPr>
          </a:p>
        </p:txBody>
      </p:sp>
      <p:pic>
        <p:nvPicPr>
          <p:cNvPr id="7" name="Picture 6" descr="http://kariuomene.kam.lt/images/thumbnail/?id=34425;w=1326;h=540;"/>
          <p:cNvPicPr>
            <a:picLocks noChangeAspect="1" noChangeArrowheads="1"/>
          </p:cNvPicPr>
          <p:nvPr/>
        </p:nvPicPr>
        <p:blipFill>
          <a:blip r:embed="rId4" cstate="print"/>
          <a:srcRect/>
          <a:stretch>
            <a:fillRect/>
          </a:stretch>
        </p:blipFill>
        <p:spPr bwMode="auto">
          <a:xfrm>
            <a:off x="0" y="0"/>
            <a:ext cx="984980" cy="1152128"/>
          </a:xfrm>
          <a:prstGeom prst="rect">
            <a:avLst/>
          </a:prstGeom>
          <a:noFill/>
        </p:spPr>
      </p:pic>
    </p:spTree>
    <p:extLst>
      <p:ext uri="{BB962C8B-B14F-4D97-AF65-F5344CB8AC3E}">
        <p14:creationId xmlns:p14="http://schemas.microsoft.com/office/powerpoint/2010/main" val="224775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idx="1"/>
          </p:nvPr>
        </p:nvSpPr>
        <p:spPr/>
        <p:txBody>
          <a:bodyPr/>
          <a:lstStyle/>
          <a:p>
            <a:endParaRPr lang="lt-LT"/>
          </a:p>
        </p:txBody>
      </p:sp>
      <p:pic>
        <p:nvPicPr>
          <p:cNvPr id="4" name="Picture 3"/>
          <p:cNvPicPr>
            <a:picLocks noChangeAspect="1"/>
          </p:cNvPicPr>
          <p:nvPr/>
        </p:nvPicPr>
        <p:blipFill>
          <a:blip r:embed="rId2"/>
          <a:stretch>
            <a:fillRect/>
          </a:stretch>
        </p:blipFill>
        <p:spPr>
          <a:xfrm>
            <a:off x="189856" y="21808"/>
            <a:ext cx="8630616" cy="6836192"/>
          </a:xfrm>
          <a:prstGeom prst="rect">
            <a:avLst/>
          </a:prstGeom>
        </p:spPr>
      </p:pic>
      <p:sp>
        <p:nvSpPr>
          <p:cNvPr id="5" name="Rounded Rectangle 4"/>
          <p:cNvSpPr/>
          <p:nvPr/>
        </p:nvSpPr>
        <p:spPr>
          <a:xfrm>
            <a:off x="457200" y="3573016"/>
            <a:ext cx="7787208" cy="86409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3861099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1" descr="C:\Users\LDS\Desktop\KPKT\Pristatymai\slides\SP_miske.jpg"/>
          <p:cNvPicPr>
            <a:picLocks noChangeAspect="1" noChangeArrowheads="1"/>
          </p:cNvPicPr>
          <p:nvPr/>
        </p:nvPicPr>
        <p:blipFill>
          <a:blip r:embed="rId3" cstate="print"/>
          <a:srcRect/>
          <a:stretch>
            <a:fillRect/>
          </a:stretch>
        </p:blipFill>
        <p:spPr bwMode="auto">
          <a:xfrm>
            <a:off x="0" y="0"/>
            <a:ext cx="9144000" cy="6858001"/>
          </a:xfrm>
          <a:prstGeom prst="rect">
            <a:avLst/>
          </a:prstGeom>
          <a:noFill/>
        </p:spPr>
      </p:pic>
      <p:pic>
        <p:nvPicPr>
          <p:cNvPr id="47107" name="Picture 3" descr="C:\Users\LDS\Desktop\KPKT\Logo\kiti LK daliniai\MPB GV.png"/>
          <p:cNvPicPr>
            <a:picLocks noChangeAspect="1" noChangeArrowheads="1"/>
          </p:cNvPicPr>
          <p:nvPr/>
        </p:nvPicPr>
        <p:blipFill>
          <a:blip r:embed="rId4" cstate="print"/>
          <a:srcRect/>
          <a:stretch>
            <a:fillRect/>
          </a:stretch>
        </p:blipFill>
        <p:spPr bwMode="auto">
          <a:xfrm>
            <a:off x="251520" y="5373216"/>
            <a:ext cx="1011625" cy="1152129"/>
          </a:xfrm>
          <a:prstGeom prst="rect">
            <a:avLst/>
          </a:prstGeom>
          <a:noFill/>
        </p:spPr>
      </p:pic>
      <p:pic>
        <p:nvPicPr>
          <p:cNvPr id="47108" name="Picture 4" descr="C:\Users\LDS\Desktop\KPKT\Logo\kiti LK daliniai\SP.png"/>
          <p:cNvPicPr>
            <a:picLocks noChangeAspect="1" noChangeArrowheads="1"/>
          </p:cNvPicPr>
          <p:nvPr/>
        </p:nvPicPr>
        <p:blipFill>
          <a:blip r:embed="rId5" cstate="print"/>
          <a:srcRect/>
          <a:stretch>
            <a:fillRect/>
          </a:stretch>
        </p:blipFill>
        <p:spPr bwMode="auto">
          <a:xfrm>
            <a:off x="251520" y="260648"/>
            <a:ext cx="1011625" cy="1152128"/>
          </a:xfrm>
          <a:prstGeom prst="rect">
            <a:avLst/>
          </a:prstGeom>
          <a:noFill/>
        </p:spPr>
      </p:pic>
      <p:sp>
        <p:nvSpPr>
          <p:cNvPr id="12" name="TextBox 11"/>
          <p:cNvSpPr txBox="1"/>
          <p:nvPr/>
        </p:nvSpPr>
        <p:spPr>
          <a:xfrm>
            <a:off x="251520" y="5661248"/>
            <a:ext cx="7776864" cy="584775"/>
          </a:xfrm>
          <a:prstGeom prst="rect">
            <a:avLst/>
          </a:prstGeom>
          <a:noFill/>
        </p:spPr>
        <p:txBody>
          <a:bodyPr wrap="square" rtlCol="0">
            <a:spAutoFit/>
          </a:bodyPr>
          <a:lstStyle/>
          <a:p>
            <a:pPr algn="r"/>
            <a:r>
              <a:rPr lang="lt-LT" sz="3200" b="1" i="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“Geležinio vilko” kariai pratybose</a:t>
            </a:r>
            <a:endParaRPr lang="lt-LT" sz="3200" b="1" i="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3415368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idx="1"/>
          </p:nvPr>
        </p:nvSpPr>
        <p:spPr/>
        <p:txBody>
          <a:bodyPr/>
          <a:lstStyle/>
          <a:p>
            <a:endParaRPr lang="lt-LT" dirty="0"/>
          </a:p>
        </p:txBody>
      </p:sp>
      <p:pic>
        <p:nvPicPr>
          <p:cNvPr id="5" name="Picture 4"/>
          <p:cNvPicPr>
            <a:picLocks noChangeAspect="1"/>
          </p:cNvPicPr>
          <p:nvPr/>
        </p:nvPicPr>
        <p:blipFill>
          <a:blip r:embed="rId2"/>
          <a:stretch>
            <a:fillRect/>
          </a:stretch>
        </p:blipFill>
        <p:spPr>
          <a:xfrm>
            <a:off x="0" y="1"/>
            <a:ext cx="7812360" cy="5519920"/>
          </a:xfrm>
          <a:prstGeom prst="rect">
            <a:avLst/>
          </a:prstGeom>
        </p:spPr>
      </p:pic>
      <p:pic>
        <p:nvPicPr>
          <p:cNvPr id="7" name="Picture 6"/>
          <p:cNvPicPr>
            <a:picLocks noChangeAspect="1"/>
          </p:cNvPicPr>
          <p:nvPr/>
        </p:nvPicPr>
        <p:blipFill>
          <a:blip r:embed="rId3"/>
          <a:stretch>
            <a:fillRect/>
          </a:stretch>
        </p:blipFill>
        <p:spPr>
          <a:xfrm>
            <a:off x="4211960" y="5417077"/>
            <a:ext cx="4994788" cy="1440923"/>
          </a:xfrm>
          <a:prstGeom prst="rect">
            <a:avLst/>
          </a:prstGeom>
        </p:spPr>
      </p:pic>
    </p:spTree>
    <p:extLst>
      <p:ext uri="{BB962C8B-B14F-4D97-AF65-F5344CB8AC3E}">
        <p14:creationId xmlns:p14="http://schemas.microsoft.com/office/powerpoint/2010/main" val="4071509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32" descr="KASP ribos"/>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b="7506"/>
          <a:stretch>
            <a:fillRect/>
          </a:stretch>
        </p:blipFill>
        <p:spPr bwMode="gray">
          <a:xfrm>
            <a:off x="0" y="1724276"/>
            <a:ext cx="6844964" cy="5133724"/>
          </a:xfrm>
          <a:prstGeom prst="rect">
            <a:avLst/>
          </a:prstGeom>
          <a:solidFill>
            <a:schemeClr val="bg1"/>
          </a:solidFill>
          <a:ln w="9525">
            <a:solidFill>
              <a:schemeClr val="bg1"/>
            </a:solidFill>
            <a:miter lim="800000"/>
            <a:headEnd/>
            <a:tailEnd/>
          </a:ln>
        </p:spPr>
      </p:pic>
      <p:sp>
        <p:nvSpPr>
          <p:cNvPr id="9219" name="Text Box 4"/>
          <p:cNvSpPr txBox="1">
            <a:spLocks noChangeArrowheads="1"/>
          </p:cNvSpPr>
          <p:nvPr/>
        </p:nvSpPr>
        <p:spPr bwMode="auto">
          <a:xfrm>
            <a:off x="7812088" y="115888"/>
            <a:ext cx="1223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hlink"/>
              </a:buClr>
              <a:buSzPct val="80000"/>
              <a:buFont typeface="Arial" charset="0"/>
              <a:buChar char="►"/>
              <a:defRPr sz="3200">
                <a:solidFill>
                  <a:schemeClr val="tx1"/>
                </a:solidFill>
                <a:latin typeface="Tahoma" pitchFamily="34" charset="0"/>
              </a:defRPr>
            </a:lvl1pPr>
            <a:lvl2pPr marL="742950" indent="-285750" eaLnBrk="0" hangingPunct="0">
              <a:spcBef>
                <a:spcPct val="20000"/>
              </a:spcBef>
              <a:buClr>
                <a:schemeClr val="folHlink"/>
              </a:buClr>
              <a:buFont typeface="Wingdings" pitchFamily="2" charset="2"/>
              <a:buChar char="§"/>
              <a:defRPr sz="2800">
                <a:solidFill>
                  <a:schemeClr val="tx1"/>
                </a:solidFill>
                <a:latin typeface="Tahoma" pitchFamily="34" charset="0"/>
              </a:defRPr>
            </a:lvl2pPr>
            <a:lvl3pPr marL="1143000" indent="-228600" eaLnBrk="0" hangingPunct="0">
              <a:spcBef>
                <a:spcPct val="20000"/>
              </a:spcBef>
              <a:buClr>
                <a:schemeClr val="hlink"/>
              </a:buClr>
              <a:buSzPct val="80000"/>
              <a:buFont typeface="Arial" charset="0"/>
              <a:buChar char="►"/>
              <a:defRPr sz="2400">
                <a:solidFill>
                  <a:schemeClr val="tx1"/>
                </a:solidFill>
                <a:latin typeface="Tahoma" pitchFamily="34" charset="0"/>
              </a:defRPr>
            </a:lvl3pPr>
            <a:lvl4pPr marL="1600200" indent="-228600" eaLnBrk="0" hangingPunct="0">
              <a:spcBef>
                <a:spcPct val="20000"/>
              </a:spcBef>
              <a:buClr>
                <a:schemeClr val="folHlink"/>
              </a:buClr>
              <a:buFont typeface="Wingdings" pitchFamily="2" charset="2"/>
              <a:buChar char="§"/>
              <a:defRPr sz="2000">
                <a:solidFill>
                  <a:schemeClr val="tx1"/>
                </a:solidFill>
                <a:latin typeface="Tahoma" pitchFamily="34" charset="0"/>
              </a:defRPr>
            </a:lvl4pPr>
            <a:lvl5pPr marL="2057400" indent="-228600" eaLnBrk="0" hangingPunct="0">
              <a:spcBef>
                <a:spcPct val="20000"/>
              </a:spcBef>
              <a:buClr>
                <a:schemeClr val="hlink"/>
              </a:buClr>
              <a:buSzPct val="80000"/>
              <a:buFont typeface="Arial" charset="0"/>
              <a:buChar char="►"/>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9pPr>
          </a:lstStyle>
          <a:p>
            <a:pPr eaLnBrk="1" hangingPunct="1">
              <a:spcBef>
                <a:spcPct val="50000"/>
              </a:spcBef>
              <a:buClrTx/>
              <a:buSzTx/>
              <a:buFontTx/>
              <a:buNone/>
            </a:pPr>
            <a:endParaRPr lang="lt-LT" altLang="lt-LT" sz="1800">
              <a:solidFill>
                <a:srgbClr val="FFFF00"/>
              </a:solidFill>
              <a:latin typeface="Times New Roman" pitchFamily="18" charset="0"/>
            </a:endParaRPr>
          </a:p>
        </p:txBody>
      </p:sp>
      <p:sp>
        <p:nvSpPr>
          <p:cNvPr id="5125" name="Stačiakampis 1"/>
          <p:cNvSpPr>
            <a:spLocks noChangeArrowheads="1"/>
          </p:cNvSpPr>
          <p:nvPr/>
        </p:nvSpPr>
        <p:spPr bwMode="auto">
          <a:xfrm>
            <a:off x="1331640" y="260648"/>
            <a:ext cx="756153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lt-LT" sz="2400" b="1" dirty="0" smtClean="0">
                <a:solidFill>
                  <a:schemeClr val="accent3">
                    <a:lumMod val="50000"/>
                  </a:schemeClr>
                </a:solidFill>
                <a:latin typeface="Arial" pitchFamily="34" charset="0"/>
                <a:cs typeface="Arial" pitchFamily="34" charset="0"/>
              </a:rPr>
              <a:t>SAUSUMOS PAJĖGOS</a:t>
            </a:r>
          </a:p>
          <a:p>
            <a:pPr>
              <a:defRPr/>
            </a:pPr>
            <a:r>
              <a:rPr lang="lt-LT" altLang="lt-LT" sz="2000" b="1" dirty="0">
                <a:solidFill>
                  <a:schemeClr val="accent3">
                    <a:lumMod val="50000"/>
                  </a:schemeClr>
                </a:solidFill>
                <a:latin typeface="Arial" pitchFamily="34" charset="0"/>
                <a:cs typeface="Arial" pitchFamily="34" charset="0"/>
              </a:rPr>
              <a:t>		</a:t>
            </a:r>
          </a:p>
          <a:p>
            <a:pPr>
              <a:defRPr/>
            </a:pPr>
            <a:r>
              <a:rPr lang="lt-LT" sz="2000" b="1" dirty="0" smtClean="0">
                <a:solidFill>
                  <a:schemeClr val="accent3">
                    <a:lumMod val="50000"/>
                  </a:schemeClr>
                </a:solidFill>
                <a:latin typeface="Arial" pitchFamily="34" charset="0"/>
                <a:cs typeface="Arial" pitchFamily="34" charset="0"/>
              </a:rPr>
              <a:t>SP </a:t>
            </a:r>
            <a:r>
              <a:rPr lang="lt-LT" sz="2000" b="1" dirty="0">
                <a:solidFill>
                  <a:schemeClr val="accent3">
                    <a:lumMod val="50000"/>
                  </a:schemeClr>
                </a:solidFill>
                <a:latin typeface="Arial" pitchFamily="34" charset="0"/>
                <a:cs typeface="Arial" pitchFamily="34" charset="0"/>
              </a:rPr>
              <a:t>tikslas - parengti SP karinius vienetus valstybės sausumos teritorijos karinei apsaugai ir gynybai, gebančius dalyvauti tarptautinėse operacijose. </a:t>
            </a:r>
          </a:p>
        </p:txBody>
      </p:sp>
      <p:sp>
        <p:nvSpPr>
          <p:cNvPr id="9222" name="Rectangle 9221"/>
          <p:cNvSpPr/>
          <p:nvPr/>
        </p:nvSpPr>
        <p:spPr>
          <a:xfrm>
            <a:off x="6820997" y="5244489"/>
            <a:ext cx="2238405" cy="523220"/>
          </a:xfrm>
          <a:prstGeom prst="rect">
            <a:avLst/>
          </a:prstGeom>
        </p:spPr>
        <p:txBody>
          <a:bodyPr wrap="square">
            <a:spAutoFit/>
          </a:bodyPr>
          <a:lstStyle/>
          <a:p>
            <a:r>
              <a:rPr lang="lt-LT" sz="1400" dirty="0">
                <a:latin typeface="Arial" pitchFamily="34" charset="0"/>
                <a:cs typeface="Arial" pitchFamily="34" charset="0"/>
              </a:rPr>
              <a:t>Sausumos pajėgų Juozo Lukšos mokymo </a:t>
            </a:r>
            <a:r>
              <a:rPr lang="lt-LT" sz="1400" dirty="0" smtClean="0">
                <a:latin typeface="Arial" pitchFamily="34" charset="0"/>
                <a:cs typeface="Arial" pitchFamily="34" charset="0"/>
              </a:rPr>
              <a:t>centras</a:t>
            </a:r>
            <a:endParaRPr lang="lt-LT" sz="1400" dirty="0">
              <a:latin typeface="Arial" pitchFamily="34" charset="0"/>
              <a:cs typeface="Arial" pitchFamily="34" charset="0"/>
            </a:endParaRPr>
          </a:p>
        </p:txBody>
      </p:sp>
      <p:sp>
        <p:nvSpPr>
          <p:cNvPr id="9225" name="Rectangle 9224"/>
          <p:cNvSpPr/>
          <p:nvPr/>
        </p:nvSpPr>
        <p:spPr>
          <a:xfrm>
            <a:off x="6820998" y="3574038"/>
            <a:ext cx="2238404" cy="523220"/>
          </a:xfrm>
          <a:prstGeom prst="rect">
            <a:avLst/>
          </a:prstGeom>
        </p:spPr>
        <p:txBody>
          <a:bodyPr wrap="square">
            <a:spAutoFit/>
          </a:bodyPr>
          <a:lstStyle/>
          <a:p>
            <a:r>
              <a:rPr lang="lt-LT" sz="1400" dirty="0">
                <a:latin typeface="Arial" pitchFamily="34" charset="0"/>
                <a:cs typeface="Arial" pitchFamily="34" charset="0"/>
              </a:rPr>
              <a:t>Juozo Vitkaus inžinerijos </a:t>
            </a:r>
            <a:r>
              <a:rPr lang="lt-LT" sz="1400" dirty="0" smtClean="0">
                <a:latin typeface="Arial" pitchFamily="34" charset="0"/>
                <a:cs typeface="Arial" pitchFamily="34" charset="0"/>
              </a:rPr>
              <a:t>batalionas</a:t>
            </a:r>
            <a:endParaRPr lang="lt-LT" sz="1400" dirty="0">
              <a:latin typeface="Arial" pitchFamily="34" charset="0"/>
              <a:cs typeface="Arial" pitchFamily="34" charset="0"/>
            </a:endParaRPr>
          </a:p>
        </p:txBody>
      </p:sp>
      <p:pic>
        <p:nvPicPr>
          <p:cNvPr id="2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32028" y="3574038"/>
            <a:ext cx="553333" cy="626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32028" y="5237470"/>
            <a:ext cx="543461" cy="620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TextBox 45"/>
          <p:cNvSpPr txBox="1"/>
          <p:nvPr/>
        </p:nvSpPr>
        <p:spPr>
          <a:xfrm>
            <a:off x="3635896" y="4104510"/>
            <a:ext cx="571083" cy="261610"/>
          </a:xfrm>
          <a:prstGeom prst="rect">
            <a:avLst/>
          </a:prstGeom>
          <a:noFill/>
        </p:spPr>
        <p:txBody>
          <a:bodyPr wrap="square" rtlCol="0">
            <a:spAutoFit/>
          </a:bodyPr>
          <a:lstStyle/>
          <a:p>
            <a:r>
              <a:rPr lang="lt-LT" sz="1100" b="1" dirty="0" smtClean="0">
                <a:latin typeface="Times New Roman" panose="02020603050405020304" pitchFamily="18" charset="0"/>
                <a:cs typeface="Times New Roman" panose="02020603050405020304" pitchFamily="18" charset="0"/>
              </a:rPr>
              <a:t>Rukla</a:t>
            </a:r>
            <a:endParaRPr lang="lt-LT" sz="1100" b="1" dirty="0">
              <a:latin typeface="Times New Roman" panose="02020603050405020304" pitchFamily="18" charset="0"/>
              <a:cs typeface="Times New Roman" panose="02020603050405020304" pitchFamily="18" charset="0"/>
            </a:endParaRPr>
          </a:p>
        </p:txBody>
      </p:sp>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35267" y="1959925"/>
            <a:ext cx="550094" cy="627601"/>
          </a:xfrm>
          <a:prstGeom prst="rect">
            <a:avLst/>
          </a:prstGeom>
        </p:spPr>
      </p:pic>
      <p:sp>
        <p:nvSpPr>
          <p:cNvPr id="4" name="Rectangle 3"/>
          <p:cNvSpPr/>
          <p:nvPr/>
        </p:nvSpPr>
        <p:spPr>
          <a:xfrm>
            <a:off x="6827489" y="1948222"/>
            <a:ext cx="2246943" cy="523220"/>
          </a:xfrm>
          <a:prstGeom prst="rect">
            <a:avLst/>
          </a:prstGeom>
        </p:spPr>
        <p:txBody>
          <a:bodyPr wrap="square">
            <a:spAutoFit/>
          </a:bodyPr>
          <a:lstStyle/>
          <a:p>
            <a:r>
              <a:rPr lang="lt-LT" sz="1400">
                <a:ln w="18415" cmpd="sng">
                  <a:noFill/>
                  <a:prstDash val="solid"/>
                </a:ln>
                <a:latin typeface="Arial" pitchFamily="34" charset="0"/>
                <a:cs typeface="Arial" pitchFamily="34" charset="0"/>
              </a:rPr>
              <a:t>Mechanizuotoji </a:t>
            </a:r>
            <a:r>
              <a:rPr lang="lt-LT" sz="1400" smtClean="0">
                <a:ln w="18415" cmpd="sng">
                  <a:noFill/>
                  <a:prstDash val="solid"/>
                </a:ln>
                <a:latin typeface="Arial" pitchFamily="34" charset="0"/>
                <a:cs typeface="Arial" pitchFamily="34" charset="0"/>
              </a:rPr>
              <a:t>pėstininkų brigada „Geležinis Vilkas“</a:t>
            </a:r>
            <a:endParaRPr lang="lt-LT" sz="1400">
              <a:ln w="18415" cmpd="sng">
                <a:noFill/>
                <a:prstDash val="solid"/>
              </a:ln>
              <a:latin typeface="Arial" pitchFamily="34" charset="0"/>
              <a:cs typeface="Arial" pitchFamily="34" charset="0"/>
            </a:endParaRPr>
          </a:p>
        </p:txBody>
      </p:sp>
      <p:pic>
        <p:nvPicPr>
          <p:cNvPr id="27" name="Picture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32028" y="4437112"/>
            <a:ext cx="553331" cy="631022"/>
          </a:xfrm>
          <a:prstGeom prst="rect">
            <a:avLst/>
          </a:prstGeom>
        </p:spPr>
      </p:pic>
      <p:sp>
        <p:nvSpPr>
          <p:cNvPr id="5" name="Rectangle 4"/>
          <p:cNvSpPr/>
          <p:nvPr/>
        </p:nvSpPr>
        <p:spPr>
          <a:xfrm>
            <a:off x="6832407" y="4447647"/>
            <a:ext cx="2311593" cy="523220"/>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Krašto apsaugos savanorių pajėgos (KASP)</a:t>
            </a:r>
            <a:r>
              <a:rPr lang="lt-LT" altLang="lt-LT" sz="1400" i="1" dirty="0">
                <a:solidFill>
                  <a:prstClr val="black"/>
                </a:solidFill>
                <a:latin typeface="Arial" pitchFamily="34" charset="0"/>
                <a:ea typeface="Arial Unicode MS" pitchFamily="34" charset="-128"/>
                <a:cs typeface="Arial" pitchFamily="34" charset="0"/>
              </a:rPr>
              <a:t>        </a:t>
            </a:r>
            <a:endParaRPr lang="en-US" altLang="lt-LT" sz="1400" i="1" dirty="0">
              <a:solidFill>
                <a:prstClr val="black"/>
              </a:solidFill>
              <a:latin typeface="Arial" pitchFamily="34" charset="0"/>
              <a:ea typeface="Arial Unicode MS" pitchFamily="34" charset="-128"/>
              <a:cs typeface="Arial" pitchFamily="34" charset="0"/>
            </a:endParaRPr>
          </a:p>
        </p:txBody>
      </p:sp>
      <p:pic>
        <p:nvPicPr>
          <p:cNvPr id="28" name="Picture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22482" y="4009936"/>
            <a:ext cx="683752" cy="780092"/>
          </a:xfrm>
          <a:prstGeom prst="rect">
            <a:avLst/>
          </a:prstGeom>
        </p:spPr>
      </p:pic>
      <p:pic>
        <p:nvPicPr>
          <p:cNvPr id="32"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44772" y="4917156"/>
            <a:ext cx="409317" cy="463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10908" y="4958801"/>
            <a:ext cx="382138" cy="435792"/>
          </a:xfrm>
          <a:prstGeom prst="rect">
            <a:avLst/>
          </a:prstGeom>
        </p:spPr>
      </p:pic>
      <p:pic>
        <p:nvPicPr>
          <p:cNvPr id="34"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106234" y="4243139"/>
            <a:ext cx="390148" cy="445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 name="Picture 2" descr="C:\Users\liudvikas.jaskunas\Desktop\Reikalai\LK pristatymai\zenklai\Brigados Zemaitija tarnybos zenklas.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44473" y="2949992"/>
            <a:ext cx="612068" cy="69991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C:\Users\liudvikas.jaskunas\Desktop\Reikalai\LK pristatymai\zenklai\Brigados Zemaitija tarnybos zenklas.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152838" y="2816672"/>
            <a:ext cx="532524" cy="608956"/>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p:cNvSpPr/>
          <p:nvPr/>
        </p:nvSpPr>
        <p:spPr>
          <a:xfrm>
            <a:off x="6820998" y="2751818"/>
            <a:ext cx="2246943" cy="523220"/>
          </a:xfrm>
          <a:prstGeom prst="rect">
            <a:avLst/>
          </a:prstGeom>
        </p:spPr>
        <p:txBody>
          <a:bodyPr wrap="square">
            <a:spAutoFit/>
          </a:bodyPr>
          <a:lstStyle/>
          <a:p>
            <a:r>
              <a:rPr lang="lt-LT" sz="1400" dirty="0" smtClean="0">
                <a:ln w="18415" cmpd="sng">
                  <a:noFill/>
                  <a:prstDash val="solid"/>
                </a:ln>
                <a:latin typeface="Arial" pitchFamily="34" charset="0"/>
                <a:cs typeface="Arial" pitchFamily="34" charset="0"/>
              </a:rPr>
              <a:t>Motorizuotoji pėstininkų brigada „Žemaitija“</a:t>
            </a:r>
            <a:endParaRPr lang="lt-LT" sz="1400" dirty="0">
              <a:ln w="18415" cmpd="sng">
                <a:noFill/>
                <a:prstDash val="solid"/>
              </a:ln>
              <a:latin typeface="Arial" pitchFamily="34" charset="0"/>
              <a:cs typeface="Arial" pitchFamily="34" charset="0"/>
            </a:endParaRPr>
          </a:p>
        </p:txBody>
      </p:sp>
      <p:pic>
        <p:nvPicPr>
          <p:cNvPr id="43" name="Picture 9" descr="SP.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1520" y="260648"/>
            <a:ext cx="1008891"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7453285"/>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5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5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25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250"/>
                                        <p:tgtEl>
                                          <p:spTgt spid="37"/>
                                        </p:tgtEl>
                                      </p:cBhvr>
                                    </p:animEffect>
                                  </p:childTnLst>
                                </p:cTn>
                              </p:par>
                              <p:par>
                                <p:cTn id="19" presetID="10"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250"/>
                                        <p:tgtEl>
                                          <p:spTgt spid="36"/>
                                        </p:tgtEl>
                                      </p:cBhvr>
                                    </p:animEffect>
                                  </p:childTnLst>
                                </p:cTn>
                              </p:par>
                              <p:par>
                                <p:cTn id="22" presetID="10" presetClass="entr" presetSubtype="0"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250"/>
                                        <p:tgtEl>
                                          <p:spTgt spid="3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250"/>
                                        <p:tgtEl>
                                          <p:spTgt spid="2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225"/>
                                        </p:tgtEl>
                                        <p:attrNameLst>
                                          <p:attrName>style.visibility</p:attrName>
                                        </p:attrNameLst>
                                      </p:cBhvr>
                                      <p:to>
                                        <p:strVal val="visible"/>
                                      </p:to>
                                    </p:set>
                                    <p:animEffect transition="in" filter="fade">
                                      <p:cBhvr>
                                        <p:cTn id="32" dur="250"/>
                                        <p:tgtEl>
                                          <p:spTgt spid="9225"/>
                                        </p:tgtEl>
                                      </p:cBhvr>
                                    </p:animEffect>
                                  </p:childTnLst>
                                </p:cTn>
                              </p:par>
                              <p:par>
                                <p:cTn id="33" presetID="10"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250"/>
                                        <p:tgtEl>
                                          <p:spTgt spid="3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5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250"/>
                                        <p:tgtEl>
                                          <p:spTgt spid="5"/>
                                        </p:tgtEl>
                                      </p:cBhvr>
                                    </p:animEffect>
                                  </p:childTnLst>
                                </p:cTn>
                              </p:par>
                              <p:par>
                                <p:cTn id="44" presetID="10" presetClass="entr" presetSubtype="0"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25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250"/>
                                        <p:tgtEl>
                                          <p:spTgt spid="34"/>
                                        </p:tgtEl>
                                      </p:cBhvr>
                                    </p:animEffect>
                                  </p:childTnLst>
                                </p:cTn>
                              </p:par>
                              <p:par>
                                <p:cTn id="52" presetID="10" presetClass="entr" presetSubtype="0"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250"/>
                                        <p:tgtEl>
                                          <p:spTgt spid="2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222"/>
                                        </p:tgtEl>
                                        <p:attrNameLst>
                                          <p:attrName>style.visibility</p:attrName>
                                        </p:attrNameLst>
                                      </p:cBhvr>
                                      <p:to>
                                        <p:strVal val="visible"/>
                                      </p:to>
                                    </p:set>
                                    <p:animEffect transition="in" filter="fade">
                                      <p:cBhvr>
                                        <p:cTn id="57" dur="25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P spid="9225" grpId="0"/>
      <p:bldP spid="4" grpId="0"/>
      <p:bldP spid="5" grpId="0"/>
      <p:bldP spid="37" grpId="0"/>
    </p:bldLst>
  </p:timing>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cmpd="sng">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as" ma:contentTypeID="0x0101007C52349A8172E44F98FCA4C007AE7FB3" ma:contentTypeVersion="1" ma:contentTypeDescription="Kurkite naują dokumentą." ma:contentTypeScope="" ma:versionID="f438ce50edc89c0f88f99229ab01bf34">
  <xsd:schema xmlns:xsd="http://www.w3.org/2001/XMLSchema" xmlns:xs="http://www.w3.org/2001/XMLSchema" xmlns:p="http://schemas.microsoft.com/office/2006/metadata/properties" targetNamespace="http://schemas.microsoft.com/office/2006/metadata/properties" ma:root="true" ma:fieldsID="4af543eab5065ea734241d4348c710b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5BD8B0-E8E8-49AD-AC40-B9C61B0A14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F6574DE-B988-4E43-B4A6-2B4C78AD54DD}">
  <ds:schemaRefs>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E8F25D11-86ED-4477-9606-2D49389774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8820</TotalTime>
  <Words>4639</Words>
  <Application>Microsoft Office PowerPoint</Application>
  <PresentationFormat>On-screen Show (4:3)</PresentationFormat>
  <Paragraphs>579</Paragraphs>
  <Slides>48</Slides>
  <Notes>29</Notes>
  <HiddenSlides>3</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48</vt:i4>
      </vt:variant>
    </vt:vector>
  </HeadingPairs>
  <TitlesOfParts>
    <vt:vector size="57" baseType="lpstr">
      <vt:lpstr>Arial Unicode MS</vt:lpstr>
      <vt:lpstr>Arial</vt:lpstr>
      <vt:lpstr>Calibri</vt:lpstr>
      <vt:lpstr>Impact</vt:lpstr>
      <vt:lpstr>Times New Roman</vt:lpstr>
      <vt:lpstr>Wingdings</vt:lpstr>
      <vt:lpstr>Office tema</vt:lpstr>
      <vt:lpstr>1_Office Theme</vt:lpstr>
      <vt:lpstr>Bitmap Image</vt:lpstr>
      <vt:lpstr>PowerPoint Presentation</vt:lpstr>
      <vt:lpstr>Tikslas</vt:lpstr>
      <vt:lpstr>Turinys</vt:lpstr>
      <vt:lpstr>PowerPoint Presentation</vt:lpstr>
      <vt:lpstr>LK STRUKTŪRA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MOKYMO PAJĖGOS </vt:lpstr>
      <vt:lpstr>PowerPoint Presentation</vt:lpstr>
      <vt:lpstr>TEISĖS AKTAI</vt:lpstr>
      <vt:lpstr>PowerPoint Presentation</vt:lpstr>
      <vt:lpstr>LR KONSTITUCIJA</vt:lpstr>
      <vt:lpstr>PowerPoint Presentation</vt:lpstr>
      <vt:lpstr>PowerPoint Presentation</vt:lpstr>
      <vt:lpstr>PowerPoint Presentation</vt:lpstr>
      <vt:lpstr>PROFESINĖ KARO TARNYBA (PKT)</vt:lpstr>
      <vt:lpstr>KODĖL VERTA RINKTIS                             PROFESINĘ KARO TARNYBĄ? (PKT)</vt:lpstr>
      <vt:lpstr>KODĖL VERTA RINKTIS                             PROFESINĘ KARO TARNYBĄ? (PKT)</vt:lpstr>
      <vt:lpstr>NUOLATINĖ PRIVALOMOJI PRADINĖ KARO TARYBA (NPPKT)</vt:lpstr>
      <vt:lpstr>NPPKT savo noru – tai galimybė susiplanuoti savo ateitį! </vt:lpstr>
      <vt:lpstr>PowerPoint Presentation</vt:lpstr>
      <vt:lpstr>PowerPoint Presentation</vt:lpstr>
      <vt:lpstr>PowerPoint Presentation</vt:lpstr>
      <vt:lpstr>PowerPoint Presentation</vt:lpstr>
      <vt:lpstr>PowerPoint Presentation</vt:lpstr>
      <vt:lpstr>PowerPoint Presentation</vt:lpstr>
      <vt:lpstr>KRAŠTO APSAUGOS SAVANORIŲ PAJĖGOS</vt:lpstr>
      <vt:lpstr>Kodėl verta tapti kariu savanoriu? </vt:lpstr>
      <vt:lpstr>JAUNESNIŲJŲ KARININKŲ VADŲ MOKYMAI (JKVM)</vt:lpstr>
      <vt:lpstr>Kodėl verta rinktis jaunesniųjų     karininkų vadų mokymus?</vt:lpstr>
      <vt:lpstr>PowerPoint Presentation</vt:lpstr>
      <vt:lpstr>PowerPoint Presentation</vt:lpstr>
      <vt:lpstr>PowerPoint Presentation</vt:lpstr>
      <vt:lpstr>LIETUVOS ŠAULIŲ SĄJUNGA (LŠS)</vt:lpstr>
      <vt:lpstr>TEISINIS REGLAMENTAVIMAS</vt:lpstr>
      <vt:lpstr>DAUGIAU INFO: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Liudvikas Jaškūnas</dc:creator>
  <cp:lastModifiedBy>Salomėja Bitlieriūtė</cp:lastModifiedBy>
  <cp:revision>438</cp:revision>
  <cp:lastPrinted>2014-02-18T08:19:23Z</cp:lastPrinted>
  <dcterms:created xsi:type="dcterms:W3CDTF">2013-12-03T11:36:18Z</dcterms:created>
  <dcterms:modified xsi:type="dcterms:W3CDTF">2018-08-24T07:39:37Z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0x0101007C52349A8172E44F98FCA4C007AE7FB3</vt:lpwstr>
  </property>
</Properties>
</file>