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81" r:id="rId3"/>
    <p:sldId id="324" r:id="rId4"/>
    <p:sldId id="325" r:id="rId5"/>
    <p:sldId id="290" r:id="rId6"/>
    <p:sldId id="328" r:id="rId7"/>
    <p:sldId id="294" r:id="rId8"/>
    <p:sldId id="317" r:id="rId9"/>
    <p:sldId id="316" r:id="rId10"/>
    <p:sldId id="318" r:id="rId11"/>
    <p:sldId id="319" r:id="rId12"/>
    <p:sldId id="322" r:id="rId13"/>
    <p:sldId id="326" r:id="rId14"/>
    <p:sldId id="329" r:id="rId15"/>
    <p:sldId id="330" r:id="rId16"/>
    <p:sldId id="331" r:id="rId17"/>
    <p:sldId id="332" r:id="rId18"/>
    <p:sldId id="323" r:id="rId19"/>
    <p:sldId id="327" r:id="rId20"/>
    <p:sldId id="320" r:id="rId21"/>
    <p:sldId id="321" r:id="rId22"/>
    <p:sldId id="272" r:id="rId23"/>
    <p:sldId id="273" r:id="rId24"/>
  </p:sldIdLst>
  <p:sldSz cx="6019800" cy="4259263"/>
  <p:notesSz cx="6858000" cy="9144000"/>
  <p:defaultTextStyle>
    <a:defPPr>
      <a:defRPr lang="lt-LT"/>
    </a:defPPr>
    <a:lvl1pPr marL="0" algn="l" defTabSz="5873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93660" algn="l" defTabSz="5873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87319" algn="l" defTabSz="5873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880979" algn="l" defTabSz="5873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174638" algn="l" defTabSz="5873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468298" algn="l" defTabSz="5873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761957" algn="l" defTabSz="5873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055617" algn="l" defTabSz="5873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349276" algn="l" defTabSz="5873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2">
          <p15:clr>
            <a:srgbClr val="A4A3A4"/>
          </p15:clr>
        </p15:guide>
        <p15:guide id="2" pos="1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3" autoAdjust="0"/>
    <p:restoredTop sz="94660"/>
  </p:normalViewPr>
  <p:slideViewPr>
    <p:cSldViewPr>
      <p:cViewPr varScale="1">
        <p:scale>
          <a:sx n="110" d="100"/>
          <a:sy n="110" d="100"/>
        </p:scale>
        <p:origin x="1332" y="102"/>
      </p:cViewPr>
      <p:guideLst>
        <p:guide orient="horz" pos="1342"/>
        <p:guide pos="1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506B8-AD71-4A32-8F71-E6E8858B4610}" type="datetimeFigureOut">
              <a:rPr lang="en-US" smtClean="0"/>
              <a:t>2017-10-24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ABCE3-84B6-4439-9165-8C925ED97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61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1485" y="1323133"/>
            <a:ext cx="5116830" cy="9129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2970" y="2413583"/>
            <a:ext cx="4213860" cy="6521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3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87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80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74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68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61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5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49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8409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15437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64355" y="170569"/>
            <a:ext cx="1354455" cy="36341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990" y="170569"/>
            <a:ext cx="3963035" cy="36341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1398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3963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523" y="2736972"/>
            <a:ext cx="5116830" cy="845937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523" y="1805258"/>
            <a:ext cx="5116830" cy="931713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2936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8731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8097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7463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6829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6195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05561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34927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2517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990" y="617463"/>
            <a:ext cx="2658745" cy="318728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60065" y="617463"/>
            <a:ext cx="2658745" cy="318728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18947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990" y="617463"/>
            <a:ext cx="2659790" cy="397334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660" indent="0">
              <a:buNone/>
              <a:defRPr sz="1300" b="1"/>
            </a:lvl2pPr>
            <a:lvl3pPr marL="587319" indent="0">
              <a:buNone/>
              <a:defRPr sz="1200" b="1"/>
            </a:lvl3pPr>
            <a:lvl4pPr marL="880979" indent="0">
              <a:buNone/>
              <a:defRPr sz="1000" b="1"/>
            </a:lvl4pPr>
            <a:lvl5pPr marL="1174638" indent="0">
              <a:buNone/>
              <a:defRPr sz="1000" b="1"/>
            </a:lvl5pPr>
            <a:lvl6pPr marL="1468298" indent="0">
              <a:buNone/>
              <a:defRPr sz="1000" b="1"/>
            </a:lvl6pPr>
            <a:lvl7pPr marL="1761957" indent="0">
              <a:buNone/>
              <a:defRPr sz="1000" b="1"/>
            </a:lvl7pPr>
            <a:lvl8pPr marL="2055617" indent="0">
              <a:buNone/>
              <a:defRPr sz="1000" b="1"/>
            </a:lvl8pPr>
            <a:lvl9pPr marL="2349276" indent="0">
              <a:buNone/>
              <a:defRPr sz="10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990" y="1049511"/>
            <a:ext cx="2659790" cy="2755234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57977" y="617463"/>
            <a:ext cx="2660835" cy="397334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660" indent="0">
              <a:buNone/>
              <a:defRPr sz="1300" b="1"/>
            </a:lvl2pPr>
            <a:lvl3pPr marL="587319" indent="0">
              <a:buNone/>
              <a:defRPr sz="1200" b="1"/>
            </a:lvl3pPr>
            <a:lvl4pPr marL="880979" indent="0">
              <a:buNone/>
              <a:defRPr sz="1000" b="1"/>
            </a:lvl4pPr>
            <a:lvl5pPr marL="1174638" indent="0">
              <a:buNone/>
              <a:defRPr sz="1000" b="1"/>
            </a:lvl5pPr>
            <a:lvl6pPr marL="1468298" indent="0">
              <a:buNone/>
              <a:defRPr sz="1000" b="1"/>
            </a:lvl6pPr>
            <a:lvl7pPr marL="1761957" indent="0">
              <a:buNone/>
              <a:defRPr sz="1000" b="1"/>
            </a:lvl7pPr>
            <a:lvl8pPr marL="2055617" indent="0">
              <a:buNone/>
              <a:defRPr sz="1000" b="1"/>
            </a:lvl8pPr>
            <a:lvl9pPr marL="2349276" indent="0">
              <a:buNone/>
              <a:defRPr sz="10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57977" y="1049511"/>
            <a:ext cx="2660835" cy="2755234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245650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52925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66374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2" y="617463"/>
            <a:ext cx="1980473" cy="720080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3575" y="617463"/>
            <a:ext cx="3365235" cy="318728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0992" y="1337543"/>
            <a:ext cx="1980473" cy="2467204"/>
          </a:xfrm>
        </p:spPr>
        <p:txBody>
          <a:bodyPr/>
          <a:lstStyle>
            <a:lvl1pPr marL="0" indent="0">
              <a:buNone/>
              <a:defRPr sz="900"/>
            </a:lvl1pPr>
            <a:lvl2pPr marL="293660" indent="0">
              <a:buNone/>
              <a:defRPr sz="800"/>
            </a:lvl2pPr>
            <a:lvl3pPr marL="587319" indent="0">
              <a:buNone/>
              <a:defRPr sz="600"/>
            </a:lvl3pPr>
            <a:lvl4pPr marL="880979" indent="0">
              <a:buNone/>
              <a:defRPr sz="600"/>
            </a:lvl4pPr>
            <a:lvl5pPr marL="1174638" indent="0">
              <a:buNone/>
              <a:defRPr sz="600"/>
            </a:lvl5pPr>
            <a:lvl6pPr marL="1468298" indent="0">
              <a:buNone/>
              <a:defRPr sz="600"/>
            </a:lvl6pPr>
            <a:lvl7pPr marL="1761957" indent="0">
              <a:buNone/>
              <a:defRPr sz="600"/>
            </a:lvl7pPr>
            <a:lvl8pPr marL="2055617" indent="0">
              <a:buNone/>
              <a:defRPr sz="600"/>
            </a:lvl8pPr>
            <a:lvl9pPr marL="2349276" indent="0">
              <a:buNone/>
              <a:defRPr sz="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07798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923" y="2981484"/>
            <a:ext cx="3611880" cy="351982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79923" y="617463"/>
            <a:ext cx="3611880" cy="2318668"/>
          </a:xfrm>
        </p:spPr>
        <p:txBody>
          <a:bodyPr/>
          <a:lstStyle>
            <a:lvl1pPr marL="0" indent="0">
              <a:buNone/>
              <a:defRPr sz="2100"/>
            </a:lvl1pPr>
            <a:lvl2pPr marL="293660" indent="0">
              <a:buNone/>
              <a:defRPr sz="1800"/>
            </a:lvl2pPr>
            <a:lvl3pPr marL="587319" indent="0">
              <a:buNone/>
              <a:defRPr sz="1500"/>
            </a:lvl3pPr>
            <a:lvl4pPr marL="880979" indent="0">
              <a:buNone/>
              <a:defRPr sz="1300"/>
            </a:lvl4pPr>
            <a:lvl5pPr marL="1174638" indent="0">
              <a:buNone/>
              <a:defRPr sz="1300"/>
            </a:lvl5pPr>
            <a:lvl6pPr marL="1468298" indent="0">
              <a:buNone/>
              <a:defRPr sz="1300"/>
            </a:lvl6pPr>
            <a:lvl7pPr marL="1761957" indent="0">
              <a:buNone/>
              <a:defRPr sz="1300"/>
            </a:lvl7pPr>
            <a:lvl8pPr marL="2055617" indent="0">
              <a:buNone/>
              <a:defRPr sz="1300"/>
            </a:lvl8pPr>
            <a:lvl9pPr marL="2349276" indent="0">
              <a:buNone/>
              <a:defRPr sz="1300"/>
            </a:lvl9pPr>
          </a:lstStyle>
          <a:p>
            <a:r>
              <a:rPr lang="en-US" smtClean="0"/>
              <a:t>Click icon to add picture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9923" y="3333466"/>
            <a:ext cx="3611880" cy="499872"/>
          </a:xfrm>
        </p:spPr>
        <p:txBody>
          <a:bodyPr/>
          <a:lstStyle>
            <a:lvl1pPr marL="0" indent="0">
              <a:buNone/>
              <a:defRPr sz="900"/>
            </a:lvl1pPr>
            <a:lvl2pPr marL="293660" indent="0">
              <a:buNone/>
              <a:defRPr sz="800"/>
            </a:lvl2pPr>
            <a:lvl3pPr marL="587319" indent="0">
              <a:buNone/>
              <a:defRPr sz="600"/>
            </a:lvl3pPr>
            <a:lvl4pPr marL="880979" indent="0">
              <a:buNone/>
              <a:defRPr sz="600"/>
            </a:lvl4pPr>
            <a:lvl5pPr marL="1174638" indent="0">
              <a:buNone/>
              <a:defRPr sz="600"/>
            </a:lvl5pPr>
            <a:lvl6pPr marL="1468298" indent="0">
              <a:buNone/>
              <a:defRPr sz="600"/>
            </a:lvl6pPr>
            <a:lvl7pPr marL="1761957" indent="0">
              <a:buNone/>
              <a:defRPr sz="600"/>
            </a:lvl7pPr>
            <a:lvl8pPr marL="2055617" indent="0">
              <a:buNone/>
              <a:defRPr sz="600"/>
            </a:lvl8pPr>
            <a:lvl9pPr marL="2349276" indent="0">
              <a:buNone/>
              <a:defRPr sz="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D922-7832-401A-8D6D-2CFFA9481C0A}" type="datetimeFigureOut">
              <a:rPr lang="lt-LT" smtClean="0"/>
              <a:t>2017-10-24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2FE8-87B7-4FAC-8A3A-11A47C0B3D2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8277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0990" y="170570"/>
            <a:ext cx="5417820" cy="374886"/>
          </a:xfrm>
          <a:prstGeom prst="rect">
            <a:avLst/>
          </a:prstGeom>
        </p:spPr>
        <p:txBody>
          <a:bodyPr vert="horz" lIns="58732" tIns="29366" rIns="58732" bIns="2936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990" y="689471"/>
            <a:ext cx="5417820" cy="3115275"/>
          </a:xfrm>
          <a:prstGeom prst="rect">
            <a:avLst/>
          </a:prstGeom>
        </p:spPr>
        <p:txBody>
          <a:bodyPr vert="horz" lIns="58732" tIns="29366" rIns="58732" bIns="29366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0990" y="3919089"/>
            <a:ext cx="1404620" cy="226766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fld id="{E176D922-7832-401A-8D6D-2CFFA9481C0A}" type="datetimeFigureOut">
              <a:rPr lang="lt-LT" smtClean="0"/>
              <a:pPr/>
              <a:t>2017-10-24</a:t>
            </a:fld>
            <a:endParaRPr lang="lt-L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6765" y="3919089"/>
            <a:ext cx="1906270" cy="226766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endParaRPr lang="lt-L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14190" y="3929831"/>
            <a:ext cx="1404620" cy="226766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72FE8-87B7-4FAC-8A3A-11A47C0B3D21}" type="slidenum">
              <a:rPr lang="lt-LT" smtClean="0"/>
              <a:t>‹#›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73246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87319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220245" indent="-220245" algn="l" defTabSz="587319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1pPr>
      <a:lvl2pPr marL="477197" indent="-183537" algn="l" defTabSz="587319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2pPr>
      <a:lvl3pPr marL="734149" indent="-146830" algn="l" defTabSz="58731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3pPr>
      <a:lvl4pPr marL="1027808" indent="-146830" algn="l" defTabSz="587319" rtl="0" eaLnBrk="1" latinLnBrk="0" hangingPunct="1">
        <a:spcBef>
          <a:spcPct val="20000"/>
        </a:spcBef>
        <a:buFont typeface="Arial" panose="020B0604020202020204" pitchFamily="34" charset="0"/>
        <a:buChar char="–"/>
        <a:defRPr sz="13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4pPr>
      <a:lvl5pPr marL="1321468" indent="-146830" algn="l" defTabSz="587319" rtl="0" eaLnBrk="1" latinLnBrk="0" hangingPunct="1">
        <a:spcBef>
          <a:spcPct val="20000"/>
        </a:spcBef>
        <a:buFont typeface="Arial" panose="020B0604020202020204" pitchFamily="34" charset="0"/>
        <a:buChar char="»"/>
        <a:defRPr sz="13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5pPr>
      <a:lvl6pPr marL="1615128" indent="-146830" algn="l" defTabSz="587319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08787" indent="-146830" algn="l" defTabSz="587319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02447" indent="-146830" algn="l" defTabSz="587319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496106" indent="-146830" algn="l" defTabSz="587319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58731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660" algn="l" defTabSz="58731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7319" algn="l" defTabSz="58731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80979" algn="l" defTabSz="58731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4638" algn="l" defTabSz="58731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8298" algn="l" defTabSz="58731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61957" algn="l" defTabSz="58731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5617" algn="l" defTabSz="58731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9276" algn="l" defTabSz="58731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lt-LT" dirty="0">
                <a:solidFill>
                  <a:srgbClr val="C00000"/>
                </a:solidFill>
              </a:rPr>
              <a:t>Sveikatos ir lytiškumo ugdymo programų įgyvendinimo patirtis užsienio šalyse: galimybės ir perspektyvos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2970" y="2705695"/>
            <a:ext cx="4213860" cy="652152"/>
          </a:xfrm>
        </p:spPr>
        <p:txBody>
          <a:bodyPr>
            <a:normAutofit fontScale="77500" lnSpcReduction="20000"/>
          </a:bodyPr>
          <a:lstStyle/>
          <a:p>
            <a:r>
              <a:rPr lang="lt-LT" sz="2600" b="1" dirty="0" smtClean="0">
                <a:solidFill>
                  <a:schemeClr val="tx1"/>
                </a:solidFill>
              </a:rPr>
              <a:t>Prof. dr. </a:t>
            </a:r>
            <a:r>
              <a:rPr lang="lt-LT" sz="2600" b="1" dirty="0" err="1" smtClean="0">
                <a:solidFill>
                  <a:schemeClr val="tx1"/>
                </a:solidFill>
              </a:rPr>
              <a:t>Natalja</a:t>
            </a:r>
            <a:r>
              <a:rPr lang="lt-LT" sz="2600" b="1" dirty="0" smtClean="0">
                <a:solidFill>
                  <a:schemeClr val="tx1"/>
                </a:solidFill>
              </a:rPr>
              <a:t> </a:t>
            </a:r>
            <a:r>
              <a:rPr lang="lt-LT" sz="2600" b="1" dirty="0" err="1" smtClean="0">
                <a:solidFill>
                  <a:schemeClr val="tx1"/>
                </a:solidFill>
              </a:rPr>
              <a:t>Fatkulina</a:t>
            </a:r>
            <a:r>
              <a:rPr lang="lt-LT" sz="2600" b="1" dirty="0" smtClean="0">
                <a:solidFill>
                  <a:schemeClr val="tx1"/>
                </a:solidFill>
              </a:rPr>
              <a:t> (Istomina)</a:t>
            </a:r>
          </a:p>
          <a:p>
            <a:r>
              <a:rPr lang="lt-LT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047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" y="170569"/>
            <a:ext cx="5417820" cy="590909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“</a:t>
            </a:r>
            <a:r>
              <a:rPr lang="lt-LT" sz="1800" dirty="0" smtClean="0">
                <a:solidFill>
                  <a:srgbClr val="C00000"/>
                </a:solidFill>
              </a:rPr>
              <a:t>FIFA </a:t>
            </a:r>
            <a:r>
              <a:rPr lang="en-US" sz="1800" dirty="0" smtClean="0">
                <a:solidFill>
                  <a:srgbClr val="C00000"/>
                </a:solidFill>
              </a:rPr>
              <a:t>11 for Health” </a:t>
            </a:r>
            <a:r>
              <a:rPr lang="en-US" sz="1800" dirty="0" err="1" smtClean="0">
                <a:solidFill>
                  <a:srgbClr val="C00000"/>
                </a:solidFill>
              </a:rPr>
              <a:t>Europoje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</a:rPr>
              <a:t>efektyvumo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</a:rPr>
              <a:t>vertinimas</a:t>
            </a:r>
            <a:r>
              <a:rPr lang="en-US" sz="1800" dirty="0" smtClean="0">
                <a:solidFill>
                  <a:srgbClr val="C00000"/>
                </a:solidFill>
              </a:rPr>
              <a:t> 10-12 m. </a:t>
            </a:r>
            <a:r>
              <a:rPr lang="en-US" sz="1800" dirty="0" err="1" smtClean="0">
                <a:solidFill>
                  <a:srgbClr val="C00000"/>
                </a:solidFill>
              </a:rPr>
              <a:t>Danijos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</a:rPr>
              <a:t>vaikams</a:t>
            </a:r>
            <a:r>
              <a:rPr lang="en-US" sz="1800" dirty="0" smtClean="0">
                <a:solidFill>
                  <a:srgbClr val="C00000"/>
                </a:solidFill>
              </a:rPr>
              <a:t> (Fuller </a:t>
            </a:r>
            <a:r>
              <a:rPr lang="en-US" sz="1800" dirty="0" err="1" smtClean="0">
                <a:solidFill>
                  <a:srgbClr val="C00000"/>
                </a:solidFill>
              </a:rPr>
              <a:t>ir</a:t>
            </a:r>
            <a:r>
              <a:rPr lang="en-US" sz="1800" dirty="0" smtClean="0">
                <a:solidFill>
                  <a:srgbClr val="C00000"/>
                </a:solidFill>
              </a:rPr>
              <a:t> kt., 2016)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990" y="761478"/>
            <a:ext cx="5417820" cy="3409852"/>
          </a:xfrm>
        </p:spPr>
        <p:txBody>
          <a:bodyPr/>
          <a:lstStyle/>
          <a:p>
            <a:r>
              <a:rPr lang="en-US" dirty="0" err="1" smtClean="0"/>
              <a:t>Galimyb</a:t>
            </a:r>
            <a:r>
              <a:rPr lang="lt-LT" dirty="0" smtClean="0"/>
              <a:t>ė mirti nuo LNL (širdies-kraujagyslių, onkologinių, LPL, </a:t>
            </a:r>
            <a:r>
              <a:rPr lang="en-US" dirty="0" smtClean="0"/>
              <a:t> </a:t>
            </a:r>
            <a:r>
              <a:rPr lang="lt-LT" dirty="0" smtClean="0"/>
              <a:t>diabeto) </a:t>
            </a:r>
            <a:r>
              <a:rPr lang="en-US" dirty="0" smtClean="0"/>
              <a:t>68 proc. , </a:t>
            </a:r>
            <a:r>
              <a:rPr lang="en-US" dirty="0" err="1" smtClean="0"/>
              <a:t>vyr</a:t>
            </a:r>
            <a:r>
              <a:rPr lang="lt-LT" dirty="0" smtClean="0"/>
              <a:t>ų jaunesnių nei </a:t>
            </a:r>
            <a:r>
              <a:rPr lang="ru-RU" dirty="0" smtClean="0"/>
              <a:t>20 </a:t>
            </a:r>
            <a:r>
              <a:rPr lang="en-US" dirty="0" smtClean="0"/>
              <a:t>m. 24.2 proc., </a:t>
            </a:r>
            <a:r>
              <a:rPr lang="en-US" dirty="0" err="1" smtClean="0"/>
              <a:t>jaun</a:t>
            </a:r>
            <a:r>
              <a:rPr lang="lt-LT" dirty="0" smtClean="0"/>
              <a:t>ų moterų </a:t>
            </a:r>
            <a:r>
              <a:rPr lang="en-US" dirty="0" smtClean="0"/>
              <a:t>22 proc. </a:t>
            </a:r>
          </a:p>
          <a:p>
            <a:r>
              <a:rPr lang="en-US" dirty="0" err="1" smtClean="0"/>
              <a:t>Programa</a:t>
            </a:r>
            <a:r>
              <a:rPr lang="en-US" dirty="0" smtClean="0"/>
              <a:t> “FIFA 11 for Health” </a:t>
            </a:r>
            <a:r>
              <a:rPr lang="lt-LT" dirty="0" smtClean="0"/>
              <a:t>buvo modifikuota ir pritaikyta Danijos mokiniams: </a:t>
            </a:r>
          </a:p>
          <a:p>
            <a:r>
              <a:rPr lang="en-US" b="1" dirty="0" smtClean="0"/>
              <a:t>90 min </a:t>
            </a:r>
            <a:r>
              <a:rPr lang="lt-LT" b="1" dirty="0" smtClean="0"/>
              <a:t>užsiėmimai</a:t>
            </a:r>
            <a:r>
              <a:rPr lang="en-US" b="1" dirty="0" smtClean="0"/>
              <a:t>: </a:t>
            </a:r>
            <a:r>
              <a:rPr lang="en-US" dirty="0" smtClean="0"/>
              <a:t>45 </a:t>
            </a:r>
            <a:r>
              <a:rPr lang="lt-LT" dirty="0" smtClean="0"/>
              <a:t>min vaikų futbolo žaidimas ir </a:t>
            </a:r>
            <a:r>
              <a:rPr lang="en-US" dirty="0" smtClean="0"/>
              <a:t>45 min </a:t>
            </a:r>
            <a:r>
              <a:rPr lang="lt-LT" dirty="0" smtClean="0"/>
              <a:t>sveikos gyvensenos formavimo pamokos (teorinės pamokos aktualumas skiriasi Europai ir kitiems regionams)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021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" y="185415"/>
            <a:ext cx="5417820" cy="374886"/>
          </a:xfrm>
        </p:spPr>
        <p:txBody>
          <a:bodyPr>
            <a:noAutofit/>
          </a:bodyPr>
          <a:lstStyle/>
          <a:p>
            <a:r>
              <a:rPr lang="lt-LT" sz="2000" dirty="0" smtClean="0">
                <a:solidFill>
                  <a:srgbClr val="C00000"/>
                </a:solidFill>
              </a:rPr>
              <a:t>Programos </a:t>
            </a:r>
            <a:r>
              <a:rPr lang="en-US" sz="2000" dirty="0">
                <a:solidFill>
                  <a:srgbClr val="C00000"/>
                </a:solidFill>
              </a:rPr>
              <a:t>“FIFA 11 for Health”</a:t>
            </a:r>
            <a:r>
              <a:rPr lang="lt-LT" sz="2000" dirty="0" smtClean="0">
                <a:solidFill>
                  <a:srgbClr val="C00000"/>
                </a:solidFill>
              </a:rPr>
              <a:t> </a:t>
            </a:r>
            <a:r>
              <a:rPr lang="lt-LT" sz="2000" dirty="0">
                <a:solidFill>
                  <a:srgbClr val="C00000"/>
                </a:solidFill>
              </a:rPr>
              <a:t>pritaikymo </a:t>
            </a:r>
            <a:r>
              <a:rPr lang="lt-LT" sz="2000" dirty="0" smtClean="0">
                <a:solidFill>
                  <a:srgbClr val="C00000"/>
                </a:solidFill>
              </a:rPr>
              <a:t>procesas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t-LT" dirty="0" smtClean="0"/>
              <a:t>Mokytojų apmokymo kursas</a:t>
            </a:r>
          </a:p>
          <a:p>
            <a:r>
              <a:rPr lang="lt-LT" dirty="0" smtClean="0"/>
              <a:t>Pirminis žinių (</a:t>
            </a:r>
            <a:r>
              <a:rPr lang="ru-RU" dirty="0" smtClean="0"/>
              <a:t>34</a:t>
            </a:r>
            <a:r>
              <a:rPr lang="en-US" dirty="0" smtClean="0"/>
              <a:t> </a:t>
            </a:r>
            <a:r>
              <a:rPr lang="en-US" dirty="0" err="1" smtClean="0"/>
              <a:t>dalyk</a:t>
            </a:r>
            <a:r>
              <a:rPr lang="lt-LT" dirty="0" smtClean="0"/>
              <a:t>ų) ir gerovės įvertinimas</a:t>
            </a:r>
          </a:p>
          <a:p>
            <a:r>
              <a:rPr lang="ru-RU" dirty="0" smtClean="0"/>
              <a:t>11</a:t>
            </a:r>
            <a:r>
              <a:rPr lang="en-US" dirty="0" smtClean="0"/>
              <a:t> </a:t>
            </a:r>
            <a:r>
              <a:rPr lang="en-US" dirty="0" err="1" smtClean="0"/>
              <a:t>savai</a:t>
            </a:r>
            <a:r>
              <a:rPr lang="lt-LT" dirty="0" err="1" smtClean="0"/>
              <a:t>čių</a:t>
            </a:r>
            <a:r>
              <a:rPr lang="lt-LT" dirty="0" smtClean="0"/>
              <a:t> intervencija ir kontrolės periodas</a:t>
            </a:r>
          </a:p>
          <a:p>
            <a:r>
              <a:rPr lang="lt-LT" dirty="0" smtClean="0"/>
              <a:t>Antrinis-galutinis žinių (</a:t>
            </a:r>
            <a:r>
              <a:rPr lang="ru-RU" dirty="0" smtClean="0"/>
              <a:t>34</a:t>
            </a:r>
            <a:r>
              <a:rPr lang="en-US" dirty="0" smtClean="0"/>
              <a:t> </a:t>
            </a:r>
            <a:r>
              <a:rPr lang="en-US" dirty="0" err="1" smtClean="0"/>
              <a:t>dalyk</a:t>
            </a:r>
            <a:r>
              <a:rPr lang="lt-LT" dirty="0" smtClean="0"/>
              <a:t>ų) ir gerovės įvertinimas</a:t>
            </a:r>
          </a:p>
          <a:p>
            <a:endParaRPr lang="lt-LT" dirty="0" smtClean="0"/>
          </a:p>
          <a:p>
            <a:r>
              <a:rPr lang="lt-LT" dirty="0" smtClean="0"/>
              <a:t>Vienas mokytojas dirba su </a:t>
            </a:r>
            <a:r>
              <a:rPr lang="ru-RU" dirty="0" smtClean="0"/>
              <a:t>20-25 </a:t>
            </a:r>
            <a:r>
              <a:rPr lang="en-US" dirty="0" err="1" smtClean="0"/>
              <a:t>vaikais</a:t>
            </a:r>
            <a:r>
              <a:rPr lang="en-US" dirty="0" smtClean="0"/>
              <a:t> (10-12 m)</a:t>
            </a:r>
            <a:endParaRPr lang="lt-LT" dirty="0" smtClean="0"/>
          </a:p>
          <a:p>
            <a:r>
              <a:rPr lang="lt-LT" dirty="0" smtClean="0"/>
              <a:t>Dalyvavo </a:t>
            </a:r>
            <a:r>
              <a:rPr lang="en-US" dirty="0" smtClean="0"/>
              <a:t>546 </a:t>
            </a:r>
            <a:r>
              <a:rPr lang="lt-LT" dirty="0" smtClean="0"/>
              <a:t>mokinių, </a:t>
            </a:r>
            <a:r>
              <a:rPr lang="en-US" dirty="0" smtClean="0"/>
              <a:t>26 </a:t>
            </a:r>
            <a:r>
              <a:rPr lang="lt-LT" dirty="0" smtClean="0"/>
              <a:t>klasių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870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508" y="329431"/>
            <a:ext cx="5417820" cy="374886"/>
          </a:xfrm>
        </p:spPr>
        <p:txBody>
          <a:bodyPr>
            <a:normAutofit fontScale="90000"/>
          </a:bodyPr>
          <a:lstStyle/>
          <a:p>
            <a:r>
              <a:rPr lang="lt-LT" dirty="0">
                <a:solidFill>
                  <a:srgbClr val="C00000"/>
                </a:solidFill>
              </a:rPr>
              <a:t>Programos </a:t>
            </a:r>
            <a:r>
              <a:rPr lang="en-US" dirty="0">
                <a:solidFill>
                  <a:srgbClr val="C00000"/>
                </a:solidFill>
              </a:rPr>
              <a:t>“FIFA 11 for Health”</a:t>
            </a:r>
            <a:r>
              <a:rPr lang="lt-LT" dirty="0">
                <a:solidFill>
                  <a:srgbClr val="C00000"/>
                </a:solidFill>
              </a:rPr>
              <a:t> pritaikymo </a:t>
            </a:r>
            <a:r>
              <a:rPr lang="lt-LT" dirty="0" smtClean="0">
                <a:solidFill>
                  <a:srgbClr val="C00000"/>
                </a:solidFill>
              </a:rPr>
              <a:t>rezultatai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508" y="833487"/>
            <a:ext cx="5417820" cy="3115275"/>
          </a:xfrm>
        </p:spPr>
        <p:txBody>
          <a:bodyPr/>
          <a:lstStyle/>
          <a:p>
            <a:r>
              <a:rPr lang="en-US" dirty="0" smtClean="0"/>
              <a:t>68.1 proc. </a:t>
            </a:r>
            <a:r>
              <a:rPr lang="lt-LT" dirty="0" err="1"/>
              <a:t>m</a:t>
            </a:r>
            <a:r>
              <a:rPr lang="en-US" dirty="0" err="1" smtClean="0"/>
              <a:t>okini</a:t>
            </a:r>
            <a:r>
              <a:rPr lang="lt-LT" dirty="0" smtClean="0"/>
              <a:t>ų įvertino pozityviai futbolą</a:t>
            </a:r>
          </a:p>
          <a:p>
            <a:r>
              <a:rPr lang="en-US" dirty="0" smtClean="0"/>
              <a:t>73.9 </a:t>
            </a:r>
            <a:r>
              <a:rPr lang="lt-LT" dirty="0" smtClean="0"/>
              <a:t>proc. mokinių pozityviai įvertino sveikatos mokymą</a:t>
            </a:r>
          </a:p>
          <a:p>
            <a:r>
              <a:rPr lang="en-US" dirty="0" smtClean="0"/>
              <a:t>72.4proc. </a:t>
            </a:r>
            <a:r>
              <a:rPr lang="lt-LT" dirty="0"/>
              <a:t>mokinių pozityviai įvertino </a:t>
            </a:r>
            <a:r>
              <a:rPr lang="en-US" dirty="0" smtClean="0"/>
              <a:t>vis</a:t>
            </a:r>
            <a:r>
              <a:rPr lang="lt-LT" dirty="0" smtClean="0"/>
              <a:t>ą programą</a:t>
            </a:r>
          </a:p>
          <a:p>
            <a:r>
              <a:rPr lang="lt-LT" dirty="0" smtClean="0"/>
              <a:t>Sveikatos žinios pagerėjo </a:t>
            </a:r>
            <a:r>
              <a:rPr lang="en-US" dirty="0" smtClean="0"/>
              <a:t>11.9 proc.</a:t>
            </a:r>
          </a:p>
          <a:p>
            <a:pPr marL="0" indent="0">
              <a:buNone/>
            </a:pPr>
            <a:endParaRPr lang="lt-LT" dirty="0"/>
          </a:p>
          <a:p>
            <a:endParaRPr lang="lt-LT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333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/>
              <a:t>Lytiškumo ugdymas</a:t>
            </a:r>
            <a:endParaRPr lang="en-US" dirty="0"/>
          </a:p>
        </p:txBody>
      </p:sp>
      <p:pic>
        <p:nvPicPr>
          <p:cNvPr id="4" name="Content Placeholder 3" descr="uriopenminds - effectiveness of alternative styles of &lt;strong&gt;sexual education&lt;/strong&gt;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85" y="689471"/>
            <a:ext cx="5589230" cy="354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92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C00000"/>
                </a:solidFill>
              </a:rPr>
              <a:t>Lytiškumo ugdymas. Esminiai klausimai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t-LT" b="1" dirty="0" smtClean="0"/>
              <a:t>Kam reikia? Dėl kokių problemų?</a:t>
            </a:r>
          </a:p>
          <a:p>
            <a:endParaRPr lang="lt-LT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lt-LT" b="1" dirty="0" smtClean="0"/>
              <a:t>Pažeidžiamos grupės </a:t>
            </a:r>
            <a:r>
              <a:rPr lang="lt-LT" sz="1400" dirty="0" smtClean="0"/>
              <a:t>(benamiai, ŽIV infekuoti, neįgalieji, </a:t>
            </a:r>
            <a:r>
              <a:rPr lang="lt-LT" sz="1400" dirty="0" err="1" smtClean="0"/>
              <a:t>intraveniai</a:t>
            </a:r>
            <a:r>
              <a:rPr lang="lt-LT" sz="1400" dirty="0" smtClean="0"/>
              <a:t> priklausomieji, kitos orientacijos, sekso-darbuotojai ir kt.)</a:t>
            </a:r>
          </a:p>
          <a:p>
            <a:r>
              <a:rPr lang="lt-LT" b="1" dirty="0" smtClean="0"/>
              <a:t>Miestas/rajonas</a:t>
            </a:r>
          </a:p>
          <a:p>
            <a:r>
              <a:rPr lang="lt-LT" b="1" dirty="0" smtClean="0"/>
              <a:t>Susituokę/išsituokę</a:t>
            </a:r>
          </a:p>
          <a:p>
            <a:r>
              <a:rPr lang="lt-LT" b="1" dirty="0" smtClean="0"/>
              <a:t>Mokiniai/nemokiniai</a:t>
            </a:r>
          </a:p>
          <a:p>
            <a:r>
              <a:rPr lang="lt-LT" b="1" dirty="0" smtClean="0"/>
              <a:t>Berniukai/mergaitės</a:t>
            </a:r>
            <a:endParaRPr lang="en-US" b="1" dirty="0"/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20" y="1481559"/>
            <a:ext cx="2701294" cy="189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58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>
                <a:solidFill>
                  <a:srgbClr val="C00000"/>
                </a:solidFill>
              </a:rPr>
              <a:t>Lytiškumo ugdymas. Esminiai klausimai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t-LT" b="1" dirty="0" smtClean="0"/>
              <a:t>Kur? Aplinka?</a:t>
            </a:r>
          </a:p>
          <a:p>
            <a:endParaRPr lang="lt-LT" b="1" dirty="0"/>
          </a:p>
          <a:p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t-LT" b="1" i="1" dirty="0" smtClean="0"/>
              <a:t>Specializuota aplinka:</a:t>
            </a:r>
          </a:p>
          <a:p>
            <a:r>
              <a:rPr lang="lt-LT" dirty="0" smtClean="0"/>
              <a:t>Klinikos, ligoninės</a:t>
            </a:r>
          </a:p>
          <a:p>
            <a:r>
              <a:rPr lang="lt-LT" dirty="0" smtClean="0"/>
              <a:t>PSPC</a:t>
            </a:r>
          </a:p>
          <a:p>
            <a:r>
              <a:rPr lang="lt-LT" dirty="0" smtClean="0"/>
              <a:t>NVO</a:t>
            </a:r>
          </a:p>
          <a:p>
            <a:r>
              <a:rPr lang="lt-LT" b="1" i="1" dirty="0" smtClean="0"/>
              <a:t>Nespecializuota aplinka:</a:t>
            </a:r>
            <a:endParaRPr lang="lt-LT" b="1" i="1" dirty="0"/>
          </a:p>
          <a:p>
            <a:r>
              <a:rPr lang="lt-LT" b="1" dirty="0" smtClean="0"/>
              <a:t>Mokyklos</a:t>
            </a:r>
            <a:endParaRPr lang="lt-LT" dirty="0"/>
          </a:p>
          <a:p>
            <a:r>
              <a:rPr lang="lt-LT" b="1" dirty="0" smtClean="0"/>
              <a:t>Bendruomenės</a:t>
            </a:r>
          </a:p>
          <a:p>
            <a:r>
              <a:rPr lang="lt-LT" dirty="0" smtClean="0"/>
              <a:t>Namai, gatvės, parkai, prekybos centrai</a:t>
            </a:r>
          </a:p>
          <a:p>
            <a:r>
              <a:rPr lang="lt-LT" dirty="0" smtClean="0"/>
              <a:t>Neformalusis sveikatos sektorius</a:t>
            </a:r>
          </a:p>
          <a:p>
            <a:r>
              <a:rPr lang="lt-LT" b="1" dirty="0" smtClean="0"/>
              <a:t>Jaunimo centrai</a:t>
            </a:r>
          </a:p>
          <a:p>
            <a:endParaRPr lang="lt-LT" dirty="0"/>
          </a:p>
          <a:p>
            <a:endParaRPr lang="en-US" dirty="0"/>
          </a:p>
        </p:txBody>
      </p:sp>
      <p:pic>
        <p:nvPicPr>
          <p:cNvPr id="6" name="Picture 5" descr="&lt;strong&gt;Sex&lt;/strong&gt; &lt;strong&gt;education&lt;/strong&gt; in India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50" y="1193527"/>
            <a:ext cx="2044824" cy="153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34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>
                <a:solidFill>
                  <a:srgbClr val="C00000"/>
                </a:solidFill>
              </a:rPr>
              <a:t>Lytiškumo ugdymas. Esminiai klausimai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lt-LT" b="1" dirty="0" smtClean="0"/>
              <a:t>Kas? </a:t>
            </a:r>
          </a:p>
          <a:p>
            <a:endParaRPr lang="lt-LT" b="1" dirty="0"/>
          </a:p>
          <a:p>
            <a:endParaRPr lang="lt-LT" b="1" dirty="0" smtClean="0"/>
          </a:p>
          <a:p>
            <a:endParaRPr lang="lt-LT" b="1" dirty="0"/>
          </a:p>
          <a:p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lt-LT" b="1" i="1" dirty="0" smtClean="0"/>
              <a:t>Gydytojai, akušeriai, slaugytojai, patarėjai</a:t>
            </a:r>
          </a:p>
          <a:p>
            <a:endParaRPr lang="lt-LT" b="1" i="1" dirty="0" smtClean="0"/>
          </a:p>
          <a:p>
            <a:r>
              <a:rPr lang="lt-LT" b="1" i="1" dirty="0" smtClean="0"/>
              <a:t>Visuomenės sveikatos specialistai</a:t>
            </a:r>
          </a:p>
          <a:p>
            <a:endParaRPr lang="lt-LT" b="1" i="1" dirty="0" smtClean="0"/>
          </a:p>
          <a:p>
            <a:r>
              <a:rPr lang="lt-LT" b="1" i="1" dirty="0" smtClean="0"/>
              <a:t>Farmacininkai</a:t>
            </a:r>
          </a:p>
          <a:p>
            <a:pPr marL="0" indent="0">
              <a:buNone/>
            </a:pPr>
            <a:endParaRPr lang="lt-LT" b="1" i="1" dirty="0" smtClean="0"/>
          </a:p>
          <a:p>
            <a:r>
              <a:rPr lang="lt-LT" b="1" i="1" dirty="0" smtClean="0"/>
              <a:t>Verslininkai </a:t>
            </a:r>
            <a:endParaRPr lang="lt-LT" b="1" dirty="0" smtClean="0"/>
          </a:p>
          <a:p>
            <a:endParaRPr lang="lt-LT" dirty="0"/>
          </a:p>
          <a:p>
            <a:endParaRPr lang="en-US" dirty="0"/>
          </a:p>
        </p:txBody>
      </p:sp>
      <p:pic>
        <p:nvPicPr>
          <p:cNvPr id="5" name="Picture 4" descr="File:US Navy 100622-N-4044H-013 Kayla Hamrick blows bubbles for a &lt;strong&gt;child&lt;/strong&gt; in the pediatric ward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62" y="1193527"/>
            <a:ext cx="2546599" cy="181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37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>
                <a:solidFill>
                  <a:srgbClr val="C00000"/>
                </a:solidFill>
              </a:rPr>
              <a:t>Lytiškumo ugdymas. Esminiai klausimai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lt-LT" b="1" dirty="0" smtClean="0"/>
              <a:t>Apie ką? Turinys? </a:t>
            </a:r>
          </a:p>
          <a:p>
            <a:endParaRPr lang="lt-LT" b="1" dirty="0"/>
          </a:p>
          <a:p>
            <a:endParaRPr lang="lt-LT" b="1" dirty="0" smtClean="0"/>
          </a:p>
          <a:p>
            <a:endParaRPr lang="lt-LT" b="1" dirty="0"/>
          </a:p>
          <a:p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lt-LT" dirty="0" smtClean="0"/>
              <a:t>ŽIV, AIDS testavimas, pagalba, gydymas</a:t>
            </a:r>
          </a:p>
          <a:p>
            <a:r>
              <a:rPr lang="lt-LT" dirty="0" smtClean="0"/>
              <a:t>LKPL patarimai, tyrimai, gydymas</a:t>
            </a:r>
          </a:p>
          <a:p>
            <a:r>
              <a:rPr lang="lt-LT" dirty="0" smtClean="0"/>
              <a:t>Kontracepcija</a:t>
            </a:r>
          </a:p>
          <a:p>
            <a:r>
              <a:rPr lang="lt-LT" dirty="0" smtClean="0"/>
              <a:t>Neštumo planavimas</a:t>
            </a:r>
          </a:p>
          <a:p>
            <a:r>
              <a:rPr lang="lt-LT" dirty="0" smtClean="0"/>
              <a:t>Motinystė ir vaiko priežiūra</a:t>
            </a:r>
          </a:p>
          <a:p>
            <a:r>
              <a:rPr lang="lt-LT" dirty="0" smtClean="0"/>
              <a:t>Neštumo nutraukimas</a:t>
            </a:r>
          </a:p>
          <a:p>
            <a:r>
              <a:rPr lang="lt-LT" dirty="0" smtClean="0"/>
              <a:t>Sveikatos priežiūra ir pasekmės po neštumo nutraukimo</a:t>
            </a:r>
          </a:p>
          <a:p>
            <a:r>
              <a:rPr lang="lt-LT" dirty="0" smtClean="0"/>
              <a:t>Seksualinė prievarta ir pagalba</a:t>
            </a:r>
          </a:p>
          <a:p>
            <a:r>
              <a:rPr lang="lt-LT" dirty="0" smtClean="0"/>
              <a:t>Vyrų/moterų sveikatos žalojimas</a:t>
            </a:r>
          </a:p>
          <a:p>
            <a:r>
              <a:rPr lang="lt-LT" dirty="0" smtClean="0"/>
              <a:t>Imunizacija</a:t>
            </a:r>
          </a:p>
          <a:p>
            <a:endParaRPr lang="lt-LT" dirty="0" smtClean="0"/>
          </a:p>
          <a:p>
            <a:endParaRPr lang="lt-LT" dirty="0"/>
          </a:p>
          <a:p>
            <a:endParaRPr lang="en-US" dirty="0"/>
          </a:p>
        </p:txBody>
      </p:sp>
      <p:pic>
        <p:nvPicPr>
          <p:cNvPr id="6" name="Picture 5" descr="How to Keep your Kids SAFE During Cough, Cold and Flu Season - My Life and Kid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88" y="1337543"/>
            <a:ext cx="2563948" cy="202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589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610" y="257423"/>
            <a:ext cx="5417820" cy="374886"/>
          </a:xfrm>
        </p:spPr>
        <p:txBody>
          <a:bodyPr>
            <a:noAutofit/>
          </a:bodyPr>
          <a:lstStyle/>
          <a:p>
            <a:r>
              <a:rPr lang="en-US" sz="1800" dirty="0" err="1" smtClean="0">
                <a:solidFill>
                  <a:srgbClr val="C00000"/>
                </a:solidFill>
              </a:rPr>
              <a:t>Lyti</a:t>
            </a:r>
            <a:r>
              <a:rPr lang="lt-LT" sz="1800" dirty="0" err="1" smtClean="0">
                <a:solidFill>
                  <a:srgbClr val="C00000"/>
                </a:solidFill>
              </a:rPr>
              <a:t>škumo</a:t>
            </a:r>
            <a:r>
              <a:rPr lang="lt-LT" sz="1800" dirty="0" smtClean="0">
                <a:solidFill>
                  <a:srgbClr val="C00000"/>
                </a:solidFill>
              </a:rPr>
              <a:t> ugdymo programos </a:t>
            </a:r>
            <a:r>
              <a:rPr lang="en-US" sz="1800" dirty="0" smtClean="0">
                <a:solidFill>
                  <a:srgbClr val="C00000"/>
                </a:solidFill>
              </a:rPr>
              <a:t>“Long Live Love+”</a:t>
            </a:r>
            <a:r>
              <a:rPr lang="lt-LT" sz="1800" dirty="0" smtClean="0">
                <a:solidFill>
                  <a:srgbClr val="C00000"/>
                </a:solidFill>
              </a:rPr>
              <a:t>vertinimas ir pritaikymas Nyderlanduose (</a:t>
            </a:r>
            <a:r>
              <a:rPr lang="lt-LT" sz="1800" dirty="0" err="1" smtClean="0">
                <a:solidFill>
                  <a:srgbClr val="C00000"/>
                </a:solidFill>
              </a:rPr>
              <a:t>van</a:t>
            </a:r>
            <a:r>
              <a:rPr lang="lt-LT" sz="1800" dirty="0" smtClean="0">
                <a:solidFill>
                  <a:srgbClr val="C00000"/>
                </a:solidFill>
              </a:rPr>
              <a:t> </a:t>
            </a:r>
            <a:r>
              <a:rPr lang="lt-LT" sz="1800" dirty="0" err="1" smtClean="0">
                <a:solidFill>
                  <a:srgbClr val="C00000"/>
                </a:solidFill>
              </a:rPr>
              <a:t>Lieshout</a:t>
            </a:r>
            <a:r>
              <a:rPr lang="lt-LT" sz="1800" dirty="0" smtClean="0">
                <a:solidFill>
                  <a:srgbClr val="C00000"/>
                </a:solidFill>
              </a:rPr>
              <a:t> ir kt. </a:t>
            </a:r>
            <a:r>
              <a:rPr lang="en-US" sz="1800" dirty="0" smtClean="0">
                <a:solidFill>
                  <a:srgbClr val="C00000"/>
                </a:solidFill>
              </a:rPr>
              <a:t>2017)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610" y="833487"/>
            <a:ext cx="5417820" cy="3115275"/>
          </a:xfrm>
        </p:spPr>
        <p:txBody>
          <a:bodyPr/>
          <a:lstStyle/>
          <a:p>
            <a:r>
              <a:rPr lang="en-US" dirty="0" err="1" smtClean="0"/>
              <a:t>Skirta</a:t>
            </a:r>
            <a:r>
              <a:rPr lang="en-US" dirty="0" smtClean="0"/>
              <a:t> 15-17 m. </a:t>
            </a:r>
            <a:r>
              <a:rPr lang="en-US" dirty="0" err="1" smtClean="0"/>
              <a:t>vaikams</a:t>
            </a:r>
            <a:endParaRPr lang="lt-LT" dirty="0" smtClean="0"/>
          </a:p>
          <a:p>
            <a:r>
              <a:rPr lang="lt-LT" dirty="0" smtClean="0"/>
              <a:t>Tyrimo tikslas – įvertinti mokymo procesą ir mokytojų/mokinių kompetencijų lygius, identifikuoti veiksnius įtakojančius programos įgyvendinimą</a:t>
            </a:r>
          </a:p>
          <a:p>
            <a:r>
              <a:rPr lang="lt-LT" dirty="0" smtClean="0"/>
              <a:t>Imtis: </a:t>
            </a:r>
            <a:r>
              <a:rPr lang="ru-RU" dirty="0" smtClean="0"/>
              <a:t>16 </a:t>
            </a:r>
            <a:r>
              <a:rPr lang="en-US" dirty="0" err="1" smtClean="0"/>
              <a:t>biologijos</a:t>
            </a:r>
            <a:r>
              <a:rPr lang="en-US" dirty="0" smtClean="0"/>
              <a:t> </a:t>
            </a:r>
            <a:r>
              <a:rPr lang="lt-LT" dirty="0" smtClean="0"/>
              <a:t>mokytojų iš </a:t>
            </a:r>
            <a:r>
              <a:rPr lang="en-US" dirty="0" smtClean="0"/>
              <a:t>9 </a:t>
            </a:r>
            <a:r>
              <a:rPr lang="en-US" dirty="0" err="1" smtClean="0"/>
              <a:t>mokykl</a:t>
            </a:r>
            <a:r>
              <a:rPr lang="lt-LT" dirty="0" smtClean="0"/>
              <a:t>ų interviu ir </a:t>
            </a:r>
            <a:r>
              <a:rPr lang="ru-RU" dirty="0" smtClean="0"/>
              <a:t>60 </a:t>
            </a:r>
            <a:r>
              <a:rPr lang="en-US" dirty="0" err="1" smtClean="0"/>
              <a:t>mokini</a:t>
            </a:r>
            <a:r>
              <a:rPr lang="lt-LT" dirty="0" smtClean="0"/>
              <a:t>ų dalyvavusių </a:t>
            </a:r>
            <a:r>
              <a:rPr lang="ru-RU" dirty="0" smtClean="0"/>
              <a:t>13 </a:t>
            </a:r>
            <a:r>
              <a:rPr lang="lt-LT" dirty="0" smtClean="0"/>
              <a:t>fokus- grupių diskusijose.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558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" y="257423"/>
            <a:ext cx="5417820" cy="374886"/>
          </a:xfrm>
        </p:spPr>
        <p:txBody>
          <a:bodyPr>
            <a:noAutofit/>
          </a:bodyPr>
          <a:lstStyle/>
          <a:p>
            <a:r>
              <a:rPr lang="en-US" sz="1800" dirty="0" err="1">
                <a:solidFill>
                  <a:srgbClr val="C00000"/>
                </a:solidFill>
              </a:rPr>
              <a:t>Lyti</a:t>
            </a:r>
            <a:r>
              <a:rPr lang="lt-LT" sz="1800" dirty="0" err="1">
                <a:solidFill>
                  <a:srgbClr val="C00000"/>
                </a:solidFill>
              </a:rPr>
              <a:t>škumo</a:t>
            </a:r>
            <a:r>
              <a:rPr lang="lt-LT" sz="1800" dirty="0">
                <a:solidFill>
                  <a:srgbClr val="C00000"/>
                </a:solidFill>
              </a:rPr>
              <a:t> ugdymo programos </a:t>
            </a:r>
            <a:r>
              <a:rPr lang="en-US" sz="1800" dirty="0">
                <a:solidFill>
                  <a:srgbClr val="C00000"/>
                </a:solidFill>
              </a:rPr>
              <a:t>“Long Live Love+”</a:t>
            </a:r>
            <a:r>
              <a:rPr lang="lt-LT" sz="1800" dirty="0">
                <a:solidFill>
                  <a:srgbClr val="C00000"/>
                </a:solidFill>
              </a:rPr>
              <a:t>vertinimas ir pritaikymas Nyderlanduose (</a:t>
            </a:r>
            <a:r>
              <a:rPr lang="lt-LT" sz="1800" dirty="0" err="1">
                <a:solidFill>
                  <a:srgbClr val="C00000"/>
                </a:solidFill>
              </a:rPr>
              <a:t>van</a:t>
            </a:r>
            <a:r>
              <a:rPr lang="lt-LT" sz="1800" dirty="0">
                <a:solidFill>
                  <a:srgbClr val="C00000"/>
                </a:solidFill>
              </a:rPr>
              <a:t> </a:t>
            </a:r>
            <a:r>
              <a:rPr lang="lt-LT" sz="1800" dirty="0" err="1">
                <a:solidFill>
                  <a:srgbClr val="C00000"/>
                </a:solidFill>
              </a:rPr>
              <a:t>Lieshout</a:t>
            </a:r>
            <a:r>
              <a:rPr lang="lt-LT" sz="1800" dirty="0">
                <a:solidFill>
                  <a:srgbClr val="C00000"/>
                </a:solidFill>
              </a:rPr>
              <a:t> ir kt. </a:t>
            </a:r>
            <a:r>
              <a:rPr lang="en-US" sz="1800" dirty="0">
                <a:solidFill>
                  <a:srgbClr val="C00000"/>
                </a:solidFill>
              </a:rPr>
              <a:t>2017</a:t>
            </a:r>
            <a:r>
              <a:rPr lang="en-US" sz="1800" dirty="0" smtClean="0">
                <a:solidFill>
                  <a:srgbClr val="C00000"/>
                </a:solidFill>
              </a:rPr>
              <a:t>)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990" y="833487"/>
            <a:ext cx="5417820" cy="3115275"/>
          </a:xfrm>
        </p:spPr>
        <p:txBody>
          <a:bodyPr/>
          <a:lstStyle/>
          <a:p>
            <a:r>
              <a:rPr lang="lt-LT" i="1" dirty="0" smtClean="0"/>
              <a:t>Santykiai</a:t>
            </a:r>
            <a:r>
              <a:rPr lang="lt-LT" dirty="0" smtClean="0"/>
              <a:t>: įvadas į santykius; siekiai ir fantazijos; norai</a:t>
            </a:r>
          </a:p>
          <a:p>
            <a:r>
              <a:rPr lang="lt-LT" i="1" dirty="0" smtClean="0"/>
              <a:t>(Ne)Saugus lytiniai santykiai ir kontracepcija: </a:t>
            </a:r>
            <a:r>
              <a:rPr lang="lt-LT" dirty="0" smtClean="0"/>
              <a:t>kūno dalys, </a:t>
            </a:r>
            <a:r>
              <a:rPr lang="lt-LT" dirty="0" err="1" smtClean="0"/>
              <a:t>menarinis</a:t>
            </a:r>
            <a:r>
              <a:rPr lang="lt-LT" dirty="0" smtClean="0"/>
              <a:t> amžius ir ciklai, koncepcijos; saugūs santykiai prieš nesaugius; kontracepcija; </a:t>
            </a:r>
            <a:r>
              <a:rPr lang="lt-LT" dirty="0" err="1" smtClean="0"/>
              <a:t>hormininė</a:t>
            </a:r>
            <a:r>
              <a:rPr lang="lt-LT" dirty="0" smtClean="0"/>
              <a:t> kontracepcija</a:t>
            </a:r>
          </a:p>
          <a:p>
            <a:r>
              <a:rPr lang="lt-LT" dirty="0" smtClean="0"/>
              <a:t>(</a:t>
            </a:r>
            <a:r>
              <a:rPr lang="lt-LT" i="1" dirty="0" smtClean="0"/>
              <a:t>Ne)Saugus lytiniai santykiai ir LKPL</a:t>
            </a:r>
          </a:p>
          <a:p>
            <a:r>
              <a:rPr lang="lt-LT" i="1" dirty="0" smtClean="0"/>
              <a:t>Seksualinė įvairovė</a:t>
            </a:r>
          </a:p>
          <a:p>
            <a:endParaRPr lang="lt-LT" dirty="0" smtClean="0"/>
          </a:p>
          <a:p>
            <a:endParaRPr lang="lt-LT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328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C00000"/>
                </a:solidFill>
              </a:rPr>
              <a:t>Įvadas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990" y="689471"/>
            <a:ext cx="5417820" cy="3384376"/>
          </a:xfrm>
        </p:spPr>
        <p:txBody>
          <a:bodyPr>
            <a:normAutofit/>
          </a:bodyPr>
          <a:lstStyle/>
          <a:p>
            <a:pPr algn="just"/>
            <a:r>
              <a:rPr lang="lt-LT" b="1" dirty="0" smtClean="0"/>
              <a:t>Sveikatos ugdymo programos </a:t>
            </a:r>
            <a:r>
              <a:rPr lang="lt-LT" dirty="0" smtClean="0"/>
              <a:t>mokyklose taikomos pažangiose švietimo sistemose beveik visose pasaulio šalyse</a:t>
            </a:r>
          </a:p>
          <a:p>
            <a:pPr algn="just"/>
            <a:endParaRPr lang="lt-LT" dirty="0"/>
          </a:p>
          <a:p>
            <a:pPr algn="just"/>
            <a:r>
              <a:rPr lang="lt-LT" b="1" dirty="0" smtClean="0"/>
              <a:t>Lytiškumo ugdymo programos </a:t>
            </a:r>
            <a:r>
              <a:rPr lang="lt-LT" dirty="0" smtClean="0"/>
              <a:t>nėra dėstomos  visose švietimo sistemose.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58" y="401439"/>
            <a:ext cx="5417820" cy="374886"/>
          </a:xfrm>
        </p:spPr>
        <p:txBody>
          <a:bodyPr>
            <a:noAutofit/>
          </a:bodyPr>
          <a:lstStyle/>
          <a:p>
            <a:r>
              <a:rPr lang="lt-LT" sz="1800" b="1" dirty="0" smtClean="0">
                <a:solidFill>
                  <a:srgbClr val="FF0000"/>
                </a:solidFill>
              </a:rPr>
              <a:t>Vienos mokyklos strategijos pavyzdys (JAV). </a:t>
            </a:r>
            <a:br>
              <a:rPr lang="lt-LT" sz="1800" b="1" dirty="0" smtClean="0">
                <a:solidFill>
                  <a:srgbClr val="FF0000"/>
                </a:solidFill>
              </a:rPr>
            </a:br>
            <a:r>
              <a:rPr lang="lt-LT" sz="1800" b="1" dirty="0" smtClean="0">
                <a:solidFill>
                  <a:srgbClr val="FF0000"/>
                </a:solidFill>
              </a:rPr>
              <a:t>Suderinta ir patvirtintas </a:t>
            </a:r>
            <a:r>
              <a:rPr lang="lt-LT" sz="1800" b="1" dirty="0" err="1" smtClean="0">
                <a:solidFill>
                  <a:srgbClr val="FF0000"/>
                </a:solidFill>
              </a:rPr>
              <a:t>The</a:t>
            </a:r>
            <a:r>
              <a:rPr lang="lt-LT" sz="1800" b="1" dirty="0" smtClean="0">
                <a:solidFill>
                  <a:srgbClr val="FF0000"/>
                </a:solidFill>
              </a:rPr>
              <a:t> </a:t>
            </a:r>
            <a:r>
              <a:rPr lang="lt-LT" sz="1800" b="1" dirty="0" err="1" smtClean="0">
                <a:solidFill>
                  <a:srgbClr val="FF0000"/>
                </a:solidFill>
              </a:rPr>
              <a:t>Centers</a:t>
            </a:r>
            <a:r>
              <a:rPr lang="lt-LT" sz="1800" b="1" dirty="0" smtClean="0">
                <a:solidFill>
                  <a:srgbClr val="FF0000"/>
                </a:solidFill>
              </a:rPr>
              <a:t> </a:t>
            </a:r>
            <a:r>
              <a:rPr lang="lt-LT" sz="1800" b="1" dirty="0" err="1" smtClean="0">
                <a:solidFill>
                  <a:srgbClr val="FF0000"/>
                </a:solidFill>
              </a:rPr>
              <a:t>Disease</a:t>
            </a:r>
            <a:r>
              <a:rPr lang="lt-LT" sz="1800" b="1" dirty="0" smtClean="0">
                <a:solidFill>
                  <a:srgbClr val="FF0000"/>
                </a:solidFill>
              </a:rPr>
              <a:t> </a:t>
            </a:r>
            <a:r>
              <a:rPr lang="lt-LT" sz="1800" b="1" dirty="0" err="1" smtClean="0">
                <a:solidFill>
                  <a:srgbClr val="FF0000"/>
                </a:solidFill>
              </a:rPr>
              <a:t>Control</a:t>
            </a:r>
            <a:r>
              <a:rPr lang="lt-LT" sz="1800" b="1" dirty="0" smtClean="0">
                <a:solidFill>
                  <a:srgbClr val="FF0000"/>
                </a:solidFill>
              </a:rPr>
              <a:t> </a:t>
            </a:r>
            <a:r>
              <a:rPr lang="lt-LT" sz="1800" b="1" dirty="0" err="1" smtClean="0">
                <a:solidFill>
                  <a:srgbClr val="FF0000"/>
                </a:solidFill>
              </a:rPr>
              <a:t>and</a:t>
            </a:r>
            <a:r>
              <a:rPr lang="lt-LT" sz="1800" b="1" dirty="0" smtClean="0">
                <a:solidFill>
                  <a:srgbClr val="FF0000"/>
                </a:solidFill>
              </a:rPr>
              <a:t> </a:t>
            </a:r>
            <a:r>
              <a:rPr lang="lt-LT" sz="1800" b="1" dirty="0" err="1" smtClean="0">
                <a:solidFill>
                  <a:srgbClr val="FF0000"/>
                </a:solidFill>
              </a:rPr>
              <a:t>Prevention</a:t>
            </a:r>
            <a:r>
              <a:rPr lang="lt-LT" sz="1800" b="1" dirty="0" smtClean="0">
                <a:solidFill>
                  <a:srgbClr val="FF0000"/>
                </a:solidFill>
              </a:rPr>
              <a:t> (CDC)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95" y="977503"/>
            <a:ext cx="5417820" cy="3115275"/>
          </a:xfrm>
        </p:spPr>
        <p:txBody>
          <a:bodyPr/>
          <a:lstStyle/>
          <a:p>
            <a:r>
              <a:rPr lang="lt-LT" dirty="0" smtClean="0"/>
              <a:t>Faktai apie </a:t>
            </a:r>
            <a:r>
              <a:rPr lang="en-US" dirty="0" err="1" smtClean="0"/>
              <a:t>sveikat</a:t>
            </a:r>
            <a:r>
              <a:rPr lang="lt-LT" dirty="0" smtClean="0"/>
              <a:t>ą (sveikatos problemos, </a:t>
            </a:r>
            <a:r>
              <a:rPr lang="en-US" dirty="0" smtClean="0"/>
              <a:t>7</a:t>
            </a:r>
            <a:r>
              <a:rPr lang="lt-LT" dirty="0" smtClean="0"/>
              <a:t>0 proc. nutukusių vaikų turi nutukimą tapę suaugę, kiti skaičiai)</a:t>
            </a:r>
          </a:p>
          <a:p>
            <a:r>
              <a:rPr lang="lt-LT" dirty="0" smtClean="0"/>
              <a:t>Mokyklos vaidmuo (</a:t>
            </a:r>
            <a:r>
              <a:rPr lang="en-US" dirty="0" smtClean="0"/>
              <a:t>95 proc. </a:t>
            </a:r>
            <a:r>
              <a:rPr lang="en-US" dirty="0" err="1"/>
              <a:t>l</a:t>
            </a:r>
            <a:r>
              <a:rPr lang="en-US" dirty="0" err="1" smtClean="0"/>
              <a:t>anko</a:t>
            </a:r>
            <a:r>
              <a:rPr lang="en-US" dirty="0" smtClean="0"/>
              <a:t> </a:t>
            </a:r>
            <a:r>
              <a:rPr lang="en-US" dirty="0" err="1" smtClean="0"/>
              <a:t>mokyklas</a:t>
            </a:r>
            <a:r>
              <a:rPr lang="en-US" dirty="0" smtClean="0"/>
              <a:t>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10 </a:t>
            </a:r>
            <a:r>
              <a:rPr lang="lt-LT" b="1" dirty="0" smtClean="0">
                <a:solidFill>
                  <a:srgbClr val="FF0000"/>
                </a:solidFill>
              </a:rPr>
              <a:t>strategijų: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1-4 </a:t>
            </a:r>
            <a:r>
              <a:rPr lang="en-US" b="1" dirty="0" err="1" smtClean="0"/>
              <a:t>parengiamieji</a:t>
            </a:r>
            <a:r>
              <a:rPr lang="en-US" b="1" dirty="0" smtClean="0"/>
              <a:t> </a:t>
            </a:r>
            <a:r>
              <a:rPr lang="en-US" b="1" dirty="0" err="1" smtClean="0"/>
              <a:t>etapai</a:t>
            </a:r>
            <a:endParaRPr lang="lt-LT" b="1" dirty="0" smtClean="0"/>
          </a:p>
          <a:p>
            <a:r>
              <a:rPr lang="en-US" b="1" dirty="0" smtClean="0"/>
              <a:t>5-10 </a:t>
            </a:r>
            <a:r>
              <a:rPr lang="lt-LT" b="1" dirty="0" smtClean="0"/>
              <a:t>aktyvūs </a:t>
            </a:r>
            <a:r>
              <a:rPr lang="en-US" b="1" dirty="0" err="1" smtClean="0"/>
              <a:t>veiksm</a:t>
            </a:r>
            <a:r>
              <a:rPr lang="lt-LT" b="1" dirty="0" smtClean="0"/>
              <a:t>ai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76591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266" y="329431"/>
            <a:ext cx="5417820" cy="374886"/>
          </a:xfrm>
        </p:spPr>
        <p:txBody>
          <a:bodyPr>
            <a:noAutofit/>
          </a:bodyPr>
          <a:lstStyle/>
          <a:p>
            <a:r>
              <a:rPr lang="lt-LT" sz="1800" b="1" dirty="0">
                <a:solidFill>
                  <a:srgbClr val="FF0000"/>
                </a:solidFill>
              </a:rPr>
              <a:t>Vienos mokyklos strategijos pavyzdys (JAV). Suderinta ir patvirtintas </a:t>
            </a:r>
            <a:r>
              <a:rPr lang="lt-LT" sz="1800" b="1" dirty="0" err="1">
                <a:solidFill>
                  <a:srgbClr val="FF0000"/>
                </a:solidFill>
              </a:rPr>
              <a:t>The</a:t>
            </a:r>
            <a:r>
              <a:rPr lang="lt-LT" sz="1800" b="1" dirty="0">
                <a:solidFill>
                  <a:srgbClr val="FF0000"/>
                </a:solidFill>
              </a:rPr>
              <a:t> </a:t>
            </a:r>
            <a:r>
              <a:rPr lang="lt-LT" sz="1800" b="1" dirty="0" err="1">
                <a:solidFill>
                  <a:srgbClr val="FF0000"/>
                </a:solidFill>
              </a:rPr>
              <a:t>Centers</a:t>
            </a:r>
            <a:r>
              <a:rPr lang="lt-LT" sz="1800" b="1" dirty="0">
                <a:solidFill>
                  <a:srgbClr val="FF0000"/>
                </a:solidFill>
              </a:rPr>
              <a:t> </a:t>
            </a:r>
            <a:r>
              <a:rPr lang="lt-LT" sz="1800" b="1" dirty="0" err="1">
                <a:solidFill>
                  <a:srgbClr val="FF0000"/>
                </a:solidFill>
              </a:rPr>
              <a:t>Disease</a:t>
            </a:r>
            <a:r>
              <a:rPr lang="lt-LT" sz="1800" b="1" dirty="0">
                <a:solidFill>
                  <a:srgbClr val="FF0000"/>
                </a:solidFill>
              </a:rPr>
              <a:t> </a:t>
            </a:r>
            <a:r>
              <a:rPr lang="lt-LT" sz="1800" b="1" dirty="0" err="1">
                <a:solidFill>
                  <a:srgbClr val="FF0000"/>
                </a:solidFill>
              </a:rPr>
              <a:t>Control</a:t>
            </a:r>
            <a:r>
              <a:rPr lang="lt-LT" sz="1800" b="1" dirty="0">
                <a:solidFill>
                  <a:srgbClr val="FF0000"/>
                </a:solidFill>
              </a:rPr>
              <a:t> </a:t>
            </a:r>
            <a:r>
              <a:rPr lang="lt-LT" sz="1800" b="1" dirty="0" err="1">
                <a:solidFill>
                  <a:srgbClr val="FF0000"/>
                </a:solidFill>
              </a:rPr>
              <a:t>and</a:t>
            </a:r>
            <a:r>
              <a:rPr lang="lt-LT" sz="1800" b="1" dirty="0">
                <a:solidFill>
                  <a:srgbClr val="FF0000"/>
                </a:solidFill>
              </a:rPr>
              <a:t> </a:t>
            </a:r>
            <a:r>
              <a:rPr lang="lt-LT" sz="1800" b="1" dirty="0" err="1">
                <a:solidFill>
                  <a:srgbClr val="FF0000"/>
                </a:solidFill>
              </a:rPr>
              <a:t>Prevention</a:t>
            </a:r>
            <a:r>
              <a:rPr lang="lt-LT" sz="1800" b="1" dirty="0">
                <a:solidFill>
                  <a:srgbClr val="FF0000"/>
                </a:solidFill>
              </a:rPr>
              <a:t> (CDC)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990" y="816130"/>
            <a:ext cx="2659790" cy="397334"/>
          </a:xfrm>
        </p:spPr>
        <p:txBody>
          <a:bodyPr/>
          <a:lstStyle/>
          <a:p>
            <a:r>
              <a:rPr lang="en-US" dirty="0"/>
              <a:t>1-4 </a:t>
            </a:r>
            <a:r>
              <a:rPr lang="en-US" dirty="0" err="1"/>
              <a:t>parengiamieji</a:t>
            </a:r>
            <a:r>
              <a:rPr lang="en-US" dirty="0"/>
              <a:t> </a:t>
            </a:r>
            <a:r>
              <a:rPr lang="en-US" dirty="0" err="1" smtClean="0"/>
              <a:t>etapai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990" y="1265535"/>
            <a:ext cx="2659790" cy="2755234"/>
          </a:xfrm>
        </p:spPr>
        <p:txBody>
          <a:bodyPr>
            <a:normAutofit fontScale="92500" lnSpcReduction="20000"/>
          </a:bodyPr>
          <a:lstStyle/>
          <a:p>
            <a:r>
              <a:rPr lang="lt-LT" dirty="0" smtClean="0"/>
              <a:t>Fizinio aktyvumo </a:t>
            </a:r>
            <a:r>
              <a:rPr lang="lt-LT" dirty="0"/>
              <a:t>ir mitybos </a:t>
            </a:r>
            <a:r>
              <a:rPr lang="lt-LT" dirty="0" smtClean="0"/>
              <a:t>suderinamumas su Sveikatos ugdymo programa</a:t>
            </a:r>
          </a:p>
          <a:p>
            <a:r>
              <a:rPr lang="lt-LT" dirty="0" smtClean="0"/>
              <a:t>Aktyvios mokyklos sveikatos tarybos steigimas ir sveikatos koordinatoriaus paskyrimas</a:t>
            </a:r>
          </a:p>
          <a:p>
            <a:r>
              <a:rPr lang="lt-LT" dirty="0" smtClean="0"/>
              <a:t>Mokyklos sveikatos politikos ir programų pamatavimas bei vertinimas ir tobulinimo plano parengimas</a:t>
            </a:r>
          </a:p>
          <a:p>
            <a:r>
              <a:rPr lang="lt-LT" dirty="0" smtClean="0"/>
              <a:t>Mokyklos mitybos ir fizinio aktyvumo politikos sustiprinimas (vertinimo instrumentai pateikiami)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17290" y="816130"/>
            <a:ext cx="2660835" cy="397334"/>
          </a:xfrm>
        </p:spPr>
        <p:txBody>
          <a:bodyPr/>
          <a:lstStyle/>
          <a:p>
            <a:r>
              <a:rPr lang="en-US" dirty="0"/>
              <a:t>5-10 </a:t>
            </a:r>
            <a:r>
              <a:rPr lang="lt-LT" dirty="0" smtClean="0"/>
              <a:t>aktyvus </a:t>
            </a:r>
            <a:r>
              <a:rPr lang="en-US" dirty="0" err="1" smtClean="0"/>
              <a:t>veiksm</a:t>
            </a:r>
            <a:r>
              <a:rPr lang="lt-LT" dirty="0" smtClean="0"/>
              <a:t>ai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07912" y="1121519"/>
            <a:ext cx="2660835" cy="2755234"/>
          </a:xfrm>
        </p:spPr>
        <p:txBody>
          <a:bodyPr>
            <a:normAutofit fontScale="77500" lnSpcReduction="20000"/>
          </a:bodyPr>
          <a:lstStyle/>
          <a:p>
            <a:r>
              <a:rPr lang="lt-LT" dirty="0" smtClean="0"/>
              <a:t>Aukštos kokybės sveikatos programos pateikimas ir apmokymas visų mokyklos darbuotojų</a:t>
            </a:r>
          </a:p>
          <a:p>
            <a:r>
              <a:rPr lang="lt-LT" dirty="0" smtClean="0"/>
              <a:t>Aukštos kokybės formalaus sveikatos ugdymo kurso parengimas ir pateikimas</a:t>
            </a:r>
          </a:p>
          <a:p>
            <a:r>
              <a:rPr lang="lt-LT" dirty="0" smtClean="0"/>
              <a:t>Aukštos kokybės fizinio aktyvumo kursas</a:t>
            </a:r>
          </a:p>
          <a:p>
            <a:r>
              <a:rPr lang="lt-LT" dirty="0" smtClean="0"/>
              <a:t>Galimybės turėti papildomo fizinio aktyvumo mokykloje</a:t>
            </a:r>
          </a:p>
          <a:p>
            <a:r>
              <a:rPr lang="lt-LT" dirty="0" smtClean="0"/>
              <a:t>Kokybiško maisto ir mitybos programos integravimas mokykloje (aplinka svarbi)</a:t>
            </a:r>
          </a:p>
          <a:p>
            <a:r>
              <a:rPr lang="lt-LT" dirty="0" smtClean="0"/>
              <a:t> Įsitikinimas, kad visi mokiniai turi galimybė rinktis sveiką kokybišką maistą ir gėrimus už mokyklos ribų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5813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" y="170569"/>
            <a:ext cx="5417820" cy="878942"/>
          </a:xfrm>
        </p:spPr>
        <p:txBody>
          <a:bodyPr>
            <a:normAutofit fontScale="90000"/>
          </a:bodyPr>
          <a:lstStyle/>
          <a:p>
            <a:r>
              <a:rPr lang="lt-LT" sz="2400" b="1" dirty="0">
                <a:solidFill>
                  <a:srgbClr val="FF0000"/>
                </a:solidFill>
              </a:rPr>
              <a:t>Išskirtinis </a:t>
            </a:r>
            <a:r>
              <a:rPr lang="lt-LT" sz="2400" b="1" dirty="0" smtClean="0">
                <a:solidFill>
                  <a:srgbClr val="FF0000"/>
                </a:solidFill>
              </a:rPr>
              <a:t>dėmesys, įgyvendinant sveikatos ir lytiškumo  ugdymo programas turi būti skiriamas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260" y="1265535"/>
            <a:ext cx="5417820" cy="3115275"/>
          </a:xfrm>
        </p:spPr>
        <p:txBody>
          <a:bodyPr/>
          <a:lstStyle/>
          <a:p>
            <a:pPr lvl="0" algn="just"/>
            <a:r>
              <a:rPr lang="lt-LT" dirty="0" smtClean="0"/>
              <a:t>Naujausių sveikatos </a:t>
            </a:r>
            <a:r>
              <a:rPr lang="lt-LT" dirty="0"/>
              <a:t>žinių ir </a:t>
            </a:r>
            <a:r>
              <a:rPr lang="lt-LT" dirty="0" smtClean="0"/>
              <a:t>ugdymo metodų </a:t>
            </a:r>
            <a:r>
              <a:rPr lang="lt-LT" dirty="0"/>
              <a:t>kūrimu bei taikymu </a:t>
            </a:r>
            <a:r>
              <a:rPr lang="lt-LT" dirty="0" smtClean="0"/>
              <a:t>praktiškai mokykloje </a:t>
            </a:r>
            <a:endParaRPr lang="en-US" dirty="0"/>
          </a:p>
          <a:p>
            <a:pPr lvl="0" algn="just"/>
            <a:r>
              <a:rPr lang="lt-LT" dirty="0" smtClean="0"/>
              <a:t>Analitinio-kritinio mąstymo </a:t>
            </a:r>
            <a:r>
              <a:rPr lang="lt-LT" dirty="0"/>
              <a:t>skatinimui ir sprendimo priėmimo </a:t>
            </a:r>
            <a:r>
              <a:rPr lang="lt-LT" dirty="0" smtClean="0"/>
              <a:t>dėl savo ir kitų sveikatos </a:t>
            </a:r>
          </a:p>
          <a:p>
            <a:pPr lvl="0" algn="just"/>
            <a:r>
              <a:rPr lang="lt-LT" dirty="0" smtClean="0"/>
              <a:t>Mokytojų ir mokinių konsultavimo, </a:t>
            </a:r>
            <a:r>
              <a:rPr lang="lt-LT" dirty="0"/>
              <a:t>bendradarbiavimo </a:t>
            </a:r>
            <a:r>
              <a:rPr lang="lt-LT" dirty="0" smtClean="0"/>
              <a:t>ugdymui, </a:t>
            </a:r>
            <a:r>
              <a:rPr lang="lt-LT" b="1" dirty="0" smtClean="0"/>
              <a:t>siekiant bendrų tikslų – visapusiškos sveikatos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51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635" y="617463"/>
            <a:ext cx="5116830" cy="912981"/>
          </a:xfrm>
        </p:spPr>
        <p:txBody>
          <a:bodyPr/>
          <a:lstStyle/>
          <a:p>
            <a:r>
              <a:rPr lang="lt-LT" dirty="0" smtClean="0">
                <a:solidFill>
                  <a:srgbClr val="FF0000"/>
                </a:solidFill>
              </a:rPr>
              <a:t>Dėkoju už dėmesį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70" y="1337543"/>
            <a:ext cx="4522068" cy="254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28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80" y="342205"/>
            <a:ext cx="5417820" cy="374886"/>
          </a:xfrm>
        </p:spPr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C00000"/>
                </a:solidFill>
              </a:rPr>
              <a:t>Programų turinys ir pritaikymas priklauso nuo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596" y="833487"/>
            <a:ext cx="5417820" cy="3115275"/>
          </a:xfrm>
        </p:spPr>
        <p:txBody>
          <a:bodyPr/>
          <a:lstStyle/>
          <a:p>
            <a:r>
              <a:rPr lang="lt-LT" dirty="0"/>
              <a:t>v</a:t>
            </a:r>
            <a:r>
              <a:rPr lang="lt-LT" dirty="0" smtClean="0"/>
              <a:t>aikų amžiaus,</a:t>
            </a:r>
          </a:p>
          <a:p>
            <a:r>
              <a:rPr lang="lt-LT" dirty="0"/>
              <a:t>š</a:t>
            </a:r>
            <a:r>
              <a:rPr lang="lt-LT" dirty="0" smtClean="0"/>
              <a:t>alies geografinės padėties,</a:t>
            </a:r>
          </a:p>
          <a:p>
            <a:r>
              <a:rPr lang="lt-LT" dirty="0" smtClean="0"/>
              <a:t>kultūrinių</a:t>
            </a:r>
            <a:r>
              <a:rPr lang="lt-LT" dirty="0"/>
              <a:t>, </a:t>
            </a:r>
            <a:endParaRPr lang="lt-LT" dirty="0" smtClean="0"/>
          </a:p>
          <a:p>
            <a:r>
              <a:rPr lang="lt-LT" dirty="0" smtClean="0"/>
              <a:t>socialinių</a:t>
            </a:r>
            <a:r>
              <a:rPr lang="lt-LT" dirty="0"/>
              <a:t>, </a:t>
            </a:r>
            <a:endParaRPr lang="lt-LT" dirty="0" smtClean="0"/>
          </a:p>
          <a:p>
            <a:r>
              <a:rPr lang="lt-LT" dirty="0" smtClean="0"/>
              <a:t>politikos</a:t>
            </a:r>
            <a:r>
              <a:rPr lang="lt-LT" dirty="0"/>
              <a:t>, </a:t>
            </a:r>
            <a:endParaRPr lang="lt-LT" dirty="0" smtClean="0"/>
          </a:p>
          <a:p>
            <a:r>
              <a:rPr lang="lt-LT" dirty="0" smtClean="0"/>
              <a:t>ekonomikos </a:t>
            </a:r>
            <a:r>
              <a:rPr lang="lt-LT" dirty="0"/>
              <a:t>ir </a:t>
            </a:r>
            <a:endParaRPr lang="lt-LT" dirty="0" smtClean="0"/>
          </a:p>
          <a:p>
            <a:r>
              <a:rPr lang="lt-LT" dirty="0" smtClean="0"/>
              <a:t>kitų veiksnių..... </a:t>
            </a:r>
            <a:endParaRPr lang="lt-LT" dirty="0"/>
          </a:p>
          <a:p>
            <a:endParaRPr lang="en-US" dirty="0"/>
          </a:p>
        </p:txBody>
      </p:sp>
      <p:pic>
        <p:nvPicPr>
          <p:cNvPr id="4" name="Picture 3" descr="Poverty - Simple English Wikipedia, the free encyclo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828" y="1553566"/>
            <a:ext cx="3334381" cy="250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4" name="Content Placeholder 3" descr="TeenPregnancy315 - hom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4" y="170570"/>
            <a:ext cx="6075675" cy="397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622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067" y="265685"/>
            <a:ext cx="5417820" cy="374886"/>
          </a:xfrm>
        </p:spPr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C00000"/>
                </a:solidFill>
              </a:rPr>
              <a:t>Mokslinių straipsnių paieškos rezultatai 2013-2017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dirty="0"/>
              <a:t>Sveikatos ugdymo programos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lt-LT" b="1" dirty="0" smtClean="0"/>
              <a:t>virš </a:t>
            </a:r>
            <a:r>
              <a:rPr lang="lt-LT" b="1" dirty="0"/>
              <a:t>122 000 </a:t>
            </a:r>
            <a:r>
              <a:rPr lang="lt-LT" dirty="0"/>
              <a:t>straipsnių apie sveikatos ugdymo programos mokyklose </a:t>
            </a:r>
            <a:r>
              <a:rPr lang="lt-LT" dirty="0" smtClean="0"/>
              <a:t>pritaikymą </a:t>
            </a:r>
            <a:endParaRPr lang="lt-LT" dirty="0"/>
          </a:p>
          <a:p>
            <a:pPr algn="just"/>
            <a:endParaRPr lang="lt-LT" dirty="0" smtClean="0"/>
          </a:p>
          <a:p>
            <a:pPr algn="just"/>
            <a:endParaRPr lang="lt-LT" dirty="0"/>
          </a:p>
          <a:p>
            <a:pPr algn="just"/>
            <a:endParaRPr lang="lt-LT" dirty="0" smtClean="0"/>
          </a:p>
          <a:p>
            <a:pPr algn="just"/>
            <a:endParaRPr lang="lt-LT" dirty="0"/>
          </a:p>
          <a:p>
            <a:pPr algn="just"/>
            <a:r>
              <a:rPr lang="lt-LT" b="1" dirty="0" smtClean="0"/>
              <a:t>Apie 10 000 </a:t>
            </a:r>
            <a:r>
              <a:rPr lang="lt-LT" b="1" dirty="0" smtClean="0">
                <a:solidFill>
                  <a:srgbClr val="C00000"/>
                </a:solidFill>
              </a:rPr>
              <a:t>šaltinių apie sveikatos ir lytiškumo ugdymo programos pritaikymą bendrojo ugdymo mokyklose</a:t>
            </a:r>
          </a:p>
          <a:p>
            <a:pPr algn="just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lt-LT" dirty="0" smtClean="0"/>
              <a:t>Lytiškumo ugdymo programos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lt-LT" b="1" dirty="0" smtClean="0"/>
              <a:t>17 100 </a:t>
            </a:r>
            <a:r>
              <a:rPr lang="lt-LT" dirty="0" smtClean="0"/>
              <a:t>mokslo šaltinių apie lytiškumo ugdymo programas bendrai</a:t>
            </a:r>
          </a:p>
          <a:p>
            <a:endParaRPr lang="lt-LT" dirty="0"/>
          </a:p>
          <a:p>
            <a:r>
              <a:rPr lang="lt-LT" b="1" dirty="0" smtClean="0"/>
              <a:t>15 000 </a:t>
            </a:r>
            <a:r>
              <a:rPr lang="lt-LT" dirty="0" smtClean="0"/>
              <a:t>apie lytiškumo ugdymo programos pritaikymą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20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C00000"/>
                </a:solidFill>
              </a:rPr>
              <a:t>Sveikatos ir lytiškumo ugdymo programos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t-LT" i="1" dirty="0"/>
              <a:t>Daugiausiai </a:t>
            </a:r>
            <a:r>
              <a:rPr lang="lt-LT" i="1" dirty="0" smtClean="0"/>
              <a:t>orientuotos </a:t>
            </a:r>
            <a:r>
              <a:rPr lang="lt-LT" i="1" dirty="0"/>
              <a:t>į </a:t>
            </a:r>
            <a:endParaRPr lang="lt-LT" i="1" dirty="0" smtClean="0"/>
          </a:p>
          <a:p>
            <a:r>
              <a:rPr lang="lt-LT" dirty="0" smtClean="0"/>
              <a:t>Sveiką </a:t>
            </a:r>
            <a:r>
              <a:rPr lang="lt-LT" dirty="0"/>
              <a:t>mitybą, </a:t>
            </a:r>
            <a:endParaRPr lang="lt-LT" dirty="0" smtClean="0"/>
          </a:p>
          <a:p>
            <a:r>
              <a:rPr lang="lt-LT" dirty="0"/>
              <a:t>F</a:t>
            </a:r>
            <a:r>
              <a:rPr lang="lt-LT" dirty="0" smtClean="0"/>
              <a:t>izinį </a:t>
            </a:r>
            <a:r>
              <a:rPr lang="lt-LT" dirty="0"/>
              <a:t>aktyvumą, </a:t>
            </a:r>
            <a:endParaRPr lang="lt-LT" dirty="0" smtClean="0"/>
          </a:p>
          <a:p>
            <a:r>
              <a:rPr lang="lt-LT" dirty="0"/>
              <a:t>Ž</a:t>
            </a:r>
            <a:r>
              <a:rPr lang="lt-LT" dirty="0" smtClean="0"/>
              <a:t>alingų </a:t>
            </a:r>
            <a:r>
              <a:rPr lang="lt-LT" dirty="0"/>
              <a:t>įpročių </a:t>
            </a:r>
            <a:r>
              <a:rPr lang="lt-LT" dirty="0" smtClean="0"/>
              <a:t>ir streso/patyčių prevenciją</a:t>
            </a:r>
            <a:r>
              <a:rPr lang="lt-LT" dirty="0"/>
              <a:t>, </a:t>
            </a:r>
            <a:endParaRPr lang="lt-LT" dirty="0" smtClean="0"/>
          </a:p>
          <a:p>
            <a:r>
              <a:rPr lang="lt-LT" dirty="0" smtClean="0"/>
              <a:t>Užimtumo ir poilsio režimo organizavimo</a:t>
            </a:r>
          </a:p>
          <a:p>
            <a:r>
              <a:rPr lang="lt-LT" dirty="0" smtClean="0"/>
              <a:t>Lyties raišką ir lytiškumo ugdymą, tačiau</a:t>
            </a:r>
          </a:p>
          <a:p>
            <a:endParaRPr lang="lt-LT" dirty="0"/>
          </a:p>
          <a:p>
            <a:r>
              <a:rPr lang="lt-LT" dirty="0" smtClean="0">
                <a:solidFill>
                  <a:srgbClr val="C00000"/>
                </a:solidFill>
              </a:rPr>
              <a:t>Dažnai akcentuojama pritaikomumo efektyvumo stoka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484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612" y="257423"/>
            <a:ext cx="5417820" cy="374886"/>
          </a:xfrm>
        </p:spPr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C00000"/>
                </a:solidFill>
              </a:rPr>
              <a:t>Sveikatos ir lytiškumo ugdymo programų išskirtinumas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b="1" dirty="0" smtClean="0">
                <a:solidFill>
                  <a:srgbClr val="FF0000"/>
                </a:solidFill>
              </a:rPr>
              <a:t>Orientacija į pirminę prevenciją </a:t>
            </a:r>
            <a:endParaRPr lang="lt-LT" dirty="0" smtClean="0"/>
          </a:p>
          <a:p>
            <a:r>
              <a:rPr lang="lt-LT" dirty="0" smtClean="0"/>
              <a:t>remiantis statistiniais duomenimis (šalių rodikliai) nustatomi  prioritetai: </a:t>
            </a:r>
          </a:p>
          <a:p>
            <a:r>
              <a:rPr lang="lt-LT" dirty="0" smtClean="0"/>
              <a:t>Nutukimo prevencijos strategija</a:t>
            </a:r>
          </a:p>
          <a:p>
            <a:r>
              <a:rPr lang="lt-LT" dirty="0" smtClean="0"/>
              <a:t>Lietinių neinfekcinių ligų prevencija</a:t>
            </a:r>
          </a:p>
          <a:p>
            <a:r>
              <a:rPr lang="lt-LT" dirty="0" smtClean="0"/>
              <a:t>Ankstyvų nėštumų ir LKPL (lytiniu keliu plintančių ligų) prevencija</a:t>
            </a:r>
          </a:p>
          <a:p>
            <a:endParaRPr lang="lt-LT" dirty="0" smtClean="0"/>
          </a:p>
          <a:p>
            <a:endParaRPr lang="lt-LT" dirty="0" smtClean="0"/>
          </a:p>
          <a:p>
            <a:endParaRPr lang="lt-LT" dirty="0"/>
          </a:p>
          <a:p>
            <a:endParaRPr lang="lt-L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94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C00000"/>
                </a:solidFill>
              </a:rPr>
              <a:t>Naujausių mokslinių tyrimų vertinančių sveikatos ir/ar lytiškumo ugdymo programas, apžvalga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90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4472" y="257423"/>
            <a:ext cx="5417820" cy="504056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4-6 met</a:t>
            </a:r>
            <a:r>
              <a:rPr lang="lt-LT" sz="2000" dirty="0" smtClean="0">
                <a:solidFill>
                  <a:srgbClr val="C00000"/>
                </a:solidFill>
              </a:rPr>
              <a:t>ų vaikų </a:t>
            </a:r>
            <a:r>
              <a:rPr lang="lt-LT" sz="2000" dirty="0" err="1" smtClean="0">
                <a:solidFill>
                  <a:srgbClr val="C00000"/>
                </a:solidFill>
              </a:rPr>
              <a:t>Toy-box</a:t>
            </a:r>
            <a:r>
              <a:rPr lang="lt-LT" sz="2000" dirty="0" smtClean="0">
                <a:solidFill>
                  <a:srgbClr val="C00000"/>
                </a:solidFill>
              </a:rPr>
              <a:t> naudojimo įtaka elgesiui ir fiziniam aktyvumui (</a:t>
            </a:r>
            <a:r>
              <a:rPr lang="lt-LT" sz="2000" dirty="0" err="1" smtClean="0">
                <a:solidFill>
                  <a:srgbClr val="C00000"/>
                </a:solidFill>
              </a:rPr>
              <a:t>Latomme</a:t>
            </a:r>
            <a:r>
              <a:rPr lang="lt-LT" sz="2000" dirty="0" smtClean="0">
                <a:solidFill>
                  <a:srgbClr val="C00000"/>
                </a:solidFill>
              </a:rPr>
              <a:t> ir kt., </a:t>
            </a:r>
            <a:r>
              <a:rPr lang="en-US" sz="2000" dirty="0" smtClean="0">
                <a:solidFill>
                  <a:srgbClr val="C00000"/>
                </a:solidFill>
              </a:rPr>
              <a:t>2017)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0990" y="977503"/>
            <a:ext cx="5417820" cy="282724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6 </a:t>
            </a:r>
            <a:r>
              <a:rPr lang="lt-LT" dirty="0" smtClean="0"/>
              <a:t>Europos šalys: Belgija, Bulgarija, Vokietija, Lenkija, Ispanija, Graikija</a:t>
            </a:r>
            <a:endParaRPr lang="en-US" dirty="0"/>
          </a:p>
          <a:p>
            <a:r>
              <a:rPr lang="en-US" dirty="0" smtClean="0"/>
              <a:t>1003 </a:t>
            </a:r>
            <a:r>
              <a:rPr lang="lt-LT" dirty="0" smtClean="0"/>
              <a:t>darželiai-mokyklos</a:t>
            </a:r>
            <a:endParaRPr lang="en-US" dirty="0" smtClean="0"/>
          </a:p>
          <a:p>
            <a:r>
              <a:rPr lang="en-US" dirty="0" smtClean="0"/>
              <a:t>2434 </a:t>
            </a:r>
            <a:r>
              <a:rPr lang="lt-LT" dirty="0" smtClean="0"/>
              <a:t>tėvai/globėjai (</a:t>
            </a:r>
            <a:r>
              <a:rPr lang="en-US" dirty="0" smtClean="0"/>
              <a:t>4.7 </a:t>
            </a:r>
            <a:r>
              <a:rPr lang="en-US" dirty="0" err="1" smtClean="0"/>
              <a:t>vaik</a:t>
            </a:r>
            <a:r>
              <a:rPr lang="lt-LT" dirty="0" smtClean="0"/>
              <a:t>ų amžiaus vidurkis)</a:t>
            </a:r>
            <a:endParaRPr lang="en-US" dirty="0" smtClean="0"/>
          </a:p>
          <a:p>
            <a:r>
              <a:rPr lang="en-US" dirty="0" smtClean="0"/>
              <a:t>388 </a:t>
            </a:r>
            <a:r>
              <a:rPr lang="lt-LT" dirty="0" smtClean="0"/>
              <a:t>auklėtojai</a:t>
            </a:r>
          </a:p>
          <a:p>
            <a:r>
              <a:rPr lang="lt-LT" dirty="0" smtClean="0"/>
              <a:t>Vertino vaikų elgesio pokyčius žaidžiant žaidimus kompiuteriu ar TV/DVD/</a:t>
            </a:r>
            <a:r>
              <a:rPr lang="lt-LT" dirty="0" err="1" smtClean="0"/>
              <a:t>video</a:t>
            </a:r>
            <a:endParaRPr lang="lt-LT" dirty="0" smtClean="0"/>
          </a:p>
          <a:p>
            <a:r>
              <a:rPr lang="lt-LT" dirty="0" smtClean="0"/>
              <a:t>Įtakos turėjo kompiuterinių žaidimų naudojimas savaitgaliais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67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prezentacija_mf(1)</Template>
  <TotalTime>997</TotalTime>
  <Words>950</Words>
  <Application>Microsoft Office PowerPoint</Application>
  <PresentationFormat>Custom</PresentationFormat>
  <Paragraphs>151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Garamond</vt:lpstr>
      <vt:lpstr>Office Theme</vt:lpstr>
      <vt:lpstr>Sveikatos ir lytiškumo ugdymo programų įgyvendinimo patirtis užsienio šalyse: galimybės ir perspektyvos</vt:lpstr>
      <vt:lpstr>Įvadas</vt:lpstr>
      <vt:lpstr>Programų turinys ir pritaikymas priklauso nuo</vt:lpstr>
      <vt:lpstr>PowerPoint Presentation</vt:lpstr>
      <vt:lpstr>Mokslinių straipsnių paieškos rezultatai 2013-2017</vt:lpstr>
      <vt:lpstr>Sveikatos ir lytiškumo ugdymo programos</vt:lpstr>
      <vt:lpstr>Sveikatos ir lytiškumo ugdymo programų išskirtinumas</vt:lpstr>
      <vt:lpstr>Naujausių mokslinių tyrimų vertinančių sveikatos ir/ar lytiškumo ugdymo programas, apžvalga </vt:lpstr>
      <vt:lpstr>4-6 metų vaikų Toy-box naudojimo įtaka elgesiui ir fiziniam aktyvumui (Latomme ir kt., 2017)</vt:lpstr>
      <vt:lpstr>“FIFA 11 for Health” Europoje efektyvumo vertinimas 10-12 m. Danijos vaikams (Fuller ir kt., 2016)</vt:lpstr>
      <vt:lpstr>Programos “FIFA 11 for Health” pritaikymo procesas</vt:lpstr>
      <vt:lpstr>Programos “FIFA 11 for Health” pritaikymo rezultatai</vt:lpstr>
      <vt:lpstr>Lytiškumo ugdymas</vt:lpstr>
      <vt:lpstr>Lytiškumo ugdymas. Esminiai klausimai</vt:lpstr>
      <vt:lpstr>Lytiškumo ugdymas. Esminiai klausimai</vt:lpstr>
      <vt:lpstr>Lytiškumo ugdymas. Esminiai klausimai</vt:lpstr>
      <vt:lpstr>Lytiškumo ugdymas. Esminiai klausimai</vt:lpstr>
      <vt:lpstr>Lytiškumo ugdymo programos “Long Live Love+”vertinimas ir pritaikymas Nyderlanduose (van Lieshout ir kt. 2017)</vt:lpstr>
      <vt:lpstr>Lytiškumo ugdymo programos “Long Live Love+”vertinimas ir pritaikymas Nyderlanduose (van Lieshout ir kt. 2017)</vt:lpstr>
      <vt:lpstr>Vienos mokyklos strategijos pavyzdys (JAV).  Suderinta ir patvirtintas The Centers Disease Control and Prevention (CDC)</vt:lpstr>
      <vt:lpstr>Vienos mokyklos strategijos pavyzdys (JAV). Suderinta ir patvirtintas The Centers Disease Control and Prevention (CDC)</vt:lpstr>
      <vt:lpstr>Išskirtinis dėmesys, įgyvendinant sveikatos ir lytiškumo  ugdymo programas turi būti skiriamas</vt:lpstr>
      <vt:lpstr>Dėkoju už dėmesį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Natalija</dc:creator>
  <cp:lastModifiedBy>Natalija</cp:lastModifiedBy>
  <cp:revision>275</cp:revision>
  <dcterms:created xsi:type="dcterms:W3CDTF">2017-05-23T11:17:24Z</dcterms:created>
  <dcterms:modified xsi:type="dcterms:W3CDTF">2017-10-23T21:56:39Z</dcterms:modified>
</cp:coreProperties>
</file>