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8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0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6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6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1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45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76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5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3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7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AA11A-66E7-44B3-80CF-44186D8FFE7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5EA30-D55E-4008-B53B-B9B41451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2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2880319"/>
          </a:xfrm>
        </p:spPr>
        <p:txBody>
          <a:bodyPr>
            <a:normAutofit/>
          </a:bodyPr>
          <a:lstStyle/>
          <a:p>
            <a:r>
              <a:rPr lang="en-GB" dirty="0" err="1" smtClean="0"/>
              <a:t>Baltijos</a:t>
            </a:r>
            <a:r>
              <a:rPr lang="en-GB" dirty="0" smtClean="0"/>
              <a:t> </a:t>
            </a:r>
            <a:r>
              <a:rPr lang="lt-LT" dirty="0" smtClean="0"/>
              <a:t>šalių nacionalinio saugumo problematika</a:t>
            </a:r>
            <a:br>
              <a:rPr lang="lt-LT" dirty="0" smtClean="0"/>
            </a:br>
            <a:r>
              <a:rPr lang="en-US" dirty="0" smtClean="0"/>
              <a:t>21 am</a:t>
            </a:r>
            <a:r>
              <a:rPr lang="lt-LT" smtClean="0"/>
              <a:t>žiuje</a:t>
            </a:r>
            <a:endParaRPr lang="en-US" sz="4800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Gediminas Vitkus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94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1143000"/>
          </a:xfrm>
        </p:spPr>
        <p:txBody>
          <a:bodyPr>
            <a:noAutofit/>
          </a:bodyPr>
          <a:lstStyle/>
          <a:p>
            <a:r>
              <a:rPr lang="lt-LT" sz="3200" dirty="0" smtClean="0"/>
              <a:t>Baltijos saugumo problemos prigimtis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4032448"/>
          </a:xfrm>
        </p:spPr>
        <p:txBody>
          <a:bodyPr>
            <a:normAutofit/>
          </a:bodyPr>
          <a:lstStyle/>
          <a:p>
            <a:r>
              <a:rPr lang="lt-LT" dirty="0" smtClean="0"/>
              <a:t>Baltijos šalys turi daug panašumų su kita Europa</a:t>
            </a:r>
            <a:endParaRPr lang="en-US" dirty="0" smtClean="0"/>
          </a:p>
          <a:p>
            <a:pPr lvl="1"/>
            <a:r>
              <a:rPr lang="lt-LT" dirty="0" smtClean="0"/>
              <a:t>Visos įmanomos grėsmės dėl globalizacijos, terorizmas (įskaitant </a:t>
            </a:r>
            <a:r>
              <a:rPr lang="lt-LT" dirty="0" err="1" smtClean="0"/>
              <a:t>kiber-),</a:t>
            </a:r>
            <a:r>
              <a:rPr lang="lt-LT" dirty="0" smtClean="0"/>
              <a:t> organizuotas nusikalstamumas ir klimato atšilimas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lt-LT" dirty="0" smtClean="0"/>
              <a:t>Tačiau didžiausiu prioritetu lieka Rusija</a:t>
            </a:r>
            <a:r>
              <a:rPr lang="en-US" dirty="0" smtClean="0"/>
              <a:t>. </a:t>
            </a:r>
          </a:p>
          <a:p>
            <a:pPr lvl="1"/>
            <a:r>
              <a:rPr lang="lt-LT" dirty="0" smtClean="0"/>
              <a:t>Geografija, skirtingų civilizacijų lūžis, sudėtinga kaimynystė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757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Kodėl Rusija yra toks saugumo rūpestis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80920" cy="3672408"/>
          </a:xfrm>
        </p:spPr>
        <p:txBody>
          <a:bodyPr>
            <a:normAutofit/>
          </a:bodyPr>
          <a:lstStyle/>
          <a:p>
            <a:r>
              <a:rPr lang="lt-LT" dirty="0" smtClean="0"/>
              <a:t>Rusija yra tarp civilizacijų besiblaškanti šalis. Jos pasirinkimas ne iki galo išbaigtas</a:t>
            </a:r>
            <a:endParaRPr lang="en-US" dirty="0" smtClean="0"/>
          </a:p>
          <a:p>
            <a:r>
              <a:rPr lang="en-US" dirty="0" err="1" smtClean="0"/>
              <a:t>Rusi</a:t>
            </a:r>
            <a:r>
              <a:rPr lang="lt-LT" dirty="0" smtClean="0"/>
              <a:t>j</a:t>
            </a:r>
            <a:r>
              <a:rPr lang="en-US" dirty="0" smtClean="0"/>
              <a:t>a </a:t>
            </a:r>
            <a:r>
              <a:rPr lang="lt-LT" dirty="0" smtClean="0"/>
              <a:t>nuolat svyruoja tarp dviejų civilizacinio pasirinkimo galimybių ir dviejų elgsenos modelių.</a:t>
            </a:r>
          </a:p>
        </p:txBody>
      </p:sp>
    </p:spTree>
    <p:extLst>
      <p:ext uri="{BB962C8B-B14F-4D97-AF65-F5344CB8AC3E}">
        <p14:creationId xmlns:p14="http://schemas.microsoft.com/office/powerpoint/2010/main" val="2982377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Rus</a:t>
            </a:r>
            <a:r>
              <a:rPr lang="lt-LT" dirty="0" err="1" smtClean="0"/>
              <a:t>iška</a:t>
            </a:r>
            <a:r>
              <a:rPr lang="lt-LT" dirty="0" smtClean="0"/>
              <a:t> matrica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105862"/>
              </p:ext>
            </p:extLst>
          </p:nvPr>
        </p:nvGraphicFramePr>
        <p:xfrm>
          <a:off x="467544" y="1340768"/>
          <a:ext cx="8229600" cy="531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170584"/>
                <a:gridCol w="2057400"/>
                <a:gridCol w="2057400"/>
              </a:tblGrid>
              <a:tr h="1329680">
                <a:tc rowSpan="2" gridSpan="2"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lt-LT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Civilizacinis</a:t>
                      </a:r>
                      <a:r>
                        <a:rPr lang="lt-LT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pasirinkimas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</a:tr>
              <a:tr h="1329680">
                <a:tc gridSpan="2" v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b="1" dirty="0" smtClean="0">
                          <a:solidFill>
                            <a:schemeClr val="bg1"/>
                          </a:solidFill>
                        </a:rPr>
                        <a:t>Vakarų</a:t>
                      </a:r>
                      <a:r>
                        <a:rPr lang="lt-LT" b="1" baseline="0" dirty="0" smtClean="0">
                          <a:solidFill>
                            <a:schemeClr val="bg1"/>
                          </a:solidFill>
                        </a:rPr>
                        <a:t> dalis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b="1" dirty="0" smtClean="0">
                          <a:solidFill>
                            <a:schemeClr val="bg1"/>
                          </a:solidFill>
                        </a:rPr>
                        <a:t>Unikali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/ 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Eura</a:t>
                      </a:r>
                      <a:r>
                        <a:rPr lang="lt-LT" b="1" dirty="0" err="1" smtClean="0">
                          <a:solidFill>
                            <a:schemeClr val="bg1"/>
                          </a:solidFill>
                        </a:rPr>
                        <a:t>zinė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/ </a:t>
                      </a:r>
                      <a:r>
                        <a:rPr lang="lt-LT" b="1" dirty="0" smtClean="0">
                          <a:solidFill>
                            <a:schemeClr val="bg1"/>
                          </a:solidFill>
                        </a:rPr>
                        <a:t>K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omunist</a:t>
                      </a:r>
                      <a:r>
                        <a:rPr lang="lt-LT" b="1" dirty="0" err="1" smtClean="0">
                          <a:solidFill>
                            <a:schemeClr val="bg1"/>
                          </a:solidFill>
                        </a:rPr>
                        <a:t>tinė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lt-LT" b="1" dirty="0" smtClean="0">
                          <a:solidFill>
                            <a:schemeClr val="bg1"/>
                          </a:solidFill>
                        </a:rPr>
                        <a:t>būtybė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</a:tr>
              <a:tr h="1329680">
                <a:tc rowSpan="2">
                  <a:txBody>
                    <a:bodyPr/>
                    <a:lstStyle/>
                    <a:p>
                      <a:r>
                        <a:rPr lang="lt-LT" b="1" dirty="0" smtClean="0">
                          <a:solidFill>
                            <a:schemeClr val="bg1"/>
                          </a:solidFill>
                        </a:rPr>
                        <a:t>Elgsenos</a:t>
                      </a:r>
                      <a:r>
                        <a:rPr lang="lt-LT" b="1" baseline="0" dirty="0" smtClean="0">
                          <a:solidFill>
                            <a:schemeClr val="bg1"/>
                          </a:solidFill>
                        </a:rPr>
                        <a:t> modelis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b="1" dirty="0" err="1" smtClean="0">
                          <a:solidFill>
                            <a:schemeClr val="bg1"/>
                          </a:solidFill>
                        </a:rPr>
                        <a:t>Bendradarbiaivimas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C000"/>
                          </a:solidFill>
                        </a:rPr>
                        <a:t>Gorb</a:t>
                      </a:r>
                      <a:r>
                        <a:rPr lang="lt-LT" b="1" dirty="0" err="1" smtClean="0">
                          <a:solidFill>
                            <a:srgbClr val="FFC000"/>
                          </a:solidFill>
                        </a:rPr>
                        <a:t>ačiovas</a:t>
                      </a:r>
                      <a:endParaRPr lang="en-US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lt-LT" b="1" dirty="0" smtClean="0">
                          <a:solidFill>
                            <a:srgbClr val="FFC000"/>
                          </a:solidFill>
                        </a:rPr>
                        <a:t>J</a:t>
                      </a:r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el</a:t>
                      </a:r>
                      <a:r>
                        <a:rPr lang="lt-LT" b="1" dirty="0" smtClean="0">
                          <a:solidFill>
                            <a:srgbClr val="FFC000"/>
                          </a:solidFill>
                        </a:rPr>
                        <a:t>c</a:t>
                      </a:r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in</a:t>
                      </a:r>
                      <a:r>
                        <a:rPr lang="lt-LT" b="1" dirty="0" err="1" smtClean="0">
                          <a:solidFill>
                            <a:srgbClr val="FFC000"/>
                          </a:solidFill>
                        </a:rPr>
                        <a:t>as</a:t>
                      </a:r>
                      <a:endParaRPr lang="en-US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 anchorCtr="1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b="1" dirty="0" smtClean="0">
                          <a:solidFill>
                            <a:srgbClr val="FFC000"/>
                          </a:solidFill>
                        </a:rPr>
                        <a:t>Nėra</a:t>
                      </a:r>
                      <a:r>
                        <a:rPr lang="lt-LT" b="1" baseline="0" dirty="0" smtClean="0">
                          <a:solidFill>
                            <a:srgbClr val="FFC000"/>
                          </a:solidFill>
                        </a:rPr>
                        <a:t> atvejo</a:t>
                      </a:r>
                      <a:endParaRPr lang="en-US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 anchorCtr="1">
                    <a:solidFill>
                      <a:srgbClr val="002060"/>
                    </a:solidFill>
                  </a:tcPr>
                </a:tc>
              </a:tr>
              <a:tr h="1329680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lt-LT" b="1" dirty="0" err="1" smtClean="0">
                          <a:solidFill>
                            <a:schemeClr val="bg1"/>
                          </a:solidFill>
                        </a:rPr>
                        <a:t>kspansionizmas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P</a:t>
                      </a:r>
                      <a:r>
                        <a:rPr lang="lt-LT" b="1" dirty="0" err="1" smtClean="0">
                          <a:solidFill>
                            <a:srgbClr val="FFC000"/>
                          </a:solidFill>
                        </a:rPr>
                        <a:t>etras</a:t>
                      </a:r>
                      <a:r>
                        <a:rPr lang="lt-LT" b="1" baseline="0" dirty="0" smtClean="0">
                          <a:solidFill>
                            <a:srgbClr val="FFC000"/>
                          </a:solidFill>
                        </a:rPr>
                        <a:t> I</a:t>
                      </a:r>
                      <a:endParaRPr lang="en-US" b="1" baseline="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lt-LT" b="1" baseline="0" dirty="0" err="1" smtClean="0">
                          <a:solidFill>
                            <a:srgbClr val="FFC000"/>
                          </a:solidFill>
                        </a:rPr>
                        <a:t>Jekaterina</a:t>
                      </a:r>
                      <a:r>
                        <a:rPr lang="lt-LT" b="1" baseline="0" dirty="0" smtClean="0">
                          <a:solidFill>
                            <a:srgbClr val="FFC000"/>
                          </a:solidFill>
                        </a:rPr>
                        <a:t> I</a:t>
                      </a:r>
                      <a:r>
                        <a:rPr lang="en-US" b="1" baseline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endParaRPr lang="en-US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 anchorCtr="1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Stalin</a:t>
                      </a:r>
                      <a:r>
                        <a:rPr lang="lt-LT" b="1" dirty="0" err="1" smtClean="0">
                          <a:solidFill>
                            <a:srgbClr val="FFC000"/>
                          </a:solidFill>
                        </a:rPr>
                        <a:t>as</a:t>
                      </a:r>
                      <a:endParaRPr lang="en-US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Putin</a:t>
                      </a:r>
                      <a:r>
                        <a:rPr lang="lt-LT" b="1" dirty="0" err="1" smtClean="0">
                          <a:solidFill>
                            <a:srgbClr val="FFC000"/>
                          </a:solidFill>
                        </a:rPr>
                        <a:t>as</a:t>
                      </a:r>
                      <a:endParaRPr lang="en-US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 anchorCtr="1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852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35280" cy="1143000"/>
          </a:xfrm>
        </p:spPr>
        <p:txBody>
          <a:bodyPr>
            <a:normAutofit/>
          </a:bodyPr>
          <a:lstStyle/>
          <a:p>
            <a:r>
              <a:rPr lang="lt-LT" dirty="0" smtClean="0"/>
              <a:t>Putino projekto </a:t>
            </a:r>
            <a:r>
              <a:rPr lang="lt-LT" dirty="0" err="1" smtClean="0"/>
              <a:t>koncentriniai</a:t>
            </a:r>
            <a:r>
              <a:rPr lang="lt-LT" dirty="0" smtClean="0"/>
              <a:t> ratai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496944" cy="1612775"/>
          </a:xfrm>
        </p:spPr>
        <p:txBody>
          <a:bodyPr>
            <a:normAutofit/>
          </a:bodyPr>
          <a:lstStyle/>
          <a:p>
            <a:r>
              <a:rPr lang="lt-LT" dirty="0" smtClean="0"/>
              <a:t>SSRS žlugimas – geopolitinė katastrofa</a:t>
            </a:r>
            <a:endParaRPr lang="en-US" dirty="0" smtClean="0"/>
          </a:p>
          <a:p>
            <a:r>
              <a:rPr lang="en-US" dirty="0" smtClean="0"/>
              <a:t>N</a:t>
            </a:r>
            <a:r>
              <a:rPr lang="lt-LT" dirty="0" err="1" smtClean="0"/>
              <a:t>aujas</a:t>
            </a:r>
            <a:r>
              <a:rPr lang="lt-LT" dirty="0" smtClean="0"/>
              <a:t> geopolitinis projektas</a:t>
            </a:r>
            <a:r>
              <a:rPr lang="en-US" dirty="0" smtClean="0"/>
              <a:t> </a:t>
            </a:r>
            <a:r>
              <a:rPr lang="lt-LT" dirty="0" smtClean="0"/>
              <a:t>- </a:t>
            </a:r>
            <a:r>
              <a:rPr lang="en-US" dirty="0" smtClean="0"/>
              <a:t>“</a:t>
            </a:r>
            <a:r>
              <a:rPr lang="en-US" dirty="0" err="1" smtClean="0"/>
              <a:t>Rus</a:t>
            </a:r>
            <a:r>
              <a:rPr lang="lt-LT" dirty="0" smtClean="0"/>
              <a:t>ų pasaulis“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1475656" y="3068960"/>
            <a:ext cx="7697361" cy="3728499"/>
            <a:chOff x="251520" y="2951320"/>
            <a:chExt cx="8921497" cy="3846139"/>
          </a:xfrm>
        </p:grpSpPr>
        <p:sp>
          <p:nvSpPr>
            <p:cNvPr id="5" name="Block Arc 4"/>
            <p:cNvSpPr/>
            <p:nvPr/>
          </p:nvSpPr>
          <p:spPr>
            <a:xfrm rot="16200000">
              <a:off x="3786130" y="3300375"/>
              <a:ext cx="3384375" cy="3352185"/>
            </a:xfrm>
            <a:prstGeom prst="blockArc">
              <a:avLst>
                <a:gd name="adj1" fmla="val 10244670"/>
                <a:gd name="adj2" fmla="val 928212"/>
                <a:gd name="adj3" fmla="val 29111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t-LT" b="1" dirty="0" smtClean="0">
                  <a:solidFill>
                    <a:schemeClr val="tx2"/>
                  </a:solidFill>
                </a:rPr>
                <a:t>Vidurio Europa </a:t>
              </a:r>
              <a:endParaRPr lang="en-US" b="1" dirty="0" smtClean="0">
                <a:solidFill>
                  <a:schemeClr val="tx2"/>
                </a:solidFill>
              </a:endParaRPr>
            </a:p>
            <a:p>
              <a:pPr algn="ctr"/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Block Arc 5"/>
            <p:cNvSpPr/>
            <p:nvPr/>
          </p:nvSpPr>
          <p:spPr>
            <a:xfrm rot="16200000">
              <a:off x="5714250" y="3728130"/>
              <a:ext cx="2880320" cy="2614600"/>
            </a:xfrm>
            <a:prstGeom prst="blockArc">
              <a:avLst>
                <a:gd name="adj1" fmla="val 10244180"/>
                <a:gd name="adj2" fmla="val 408512"/>
                <a:gd name="adj3" fmla="val 24261"/>
              </a:avLst>
            </a:prstGeom>
            <a:solidFill>
              <a:srgbClr val="FF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t-LT" sz="1600" b="1" dirty="0" smtClean="0">
                  <a:solidFill>
                    <a:schemeClr val="tx2"/>
                  </a:solidFill>
                </a:rPr>
                <a:t>Buv. Sovietų Sąjunga</a:t>
              </a:r>
              <a:endParaRPr lang="en-US" sz="1600" b="1" dirty="0" smtClean="0">
                <a:solidFill>
                  <a:schemeClr val="tx2"/>
                </a:solidFill>
              </a:endParaRPr>
            </a:p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6"/>
            <p:cNvSpPr/>
            <p:nvPr/>
          </p:nvSpPr>
          <p:spPr>
            <a:xfrm rot="16200000">
              <a:off x="2050278" y="3339910"/>
              <a:ext cx="3846139" cy="3068960"/>
            </a:xfrm>
            <a:prstGeom prst="blockArc">
              <a:avLst>
                <a:gd name="adj1" fmla="val 10261320"/>
                <a:gd name="adj2" fmla="val 990901"/>
                <a:gd name="adj3" fmla="val 21988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t-LT" sz="2000" b="1" dirty="0" err="1" smtClean="0">
                  <a:solidFill>
                    <a:schemeClr val="tx2"/>
                  </a:solidFill>
                </a:rPr>
                <a:t>VAkarų</a:t>
              </a:r>
              <a:r>
                <a:rPr lang="lt-LT" sz="2000" b="1" dirty="0" smtClean="0">
                  <a:solidFill>
                    <a:schemeClr val="tx2"/>
                  </a:solidFill>
                </a:rPr>
                <a:t> Europa</a:t>
              </a:r>
              <a:endParaRPr lang="en-US" sz="2000" b="1" dirty="0" smtClean="0">
                <a:solidFill>
                  <a:schemeClr val="tx2"/>
                </a:solidFill>
              </a:endParaRPr>
            </a:p>
            <a:p>
              <a:pPr algn="ctr"/>
              <a:endParaRPr lang="en-US" sz="2000" b="1" dirty="0">
                <a:solidFill>
                  <a:schemeClr val="bg1"/>
                </a:solidFill>
              </a:endParaRPr>
            </a:p>
            <a:p>
              <a:pPr algn="ctr"/>
              <a:endParaRPr lang="en-US" sz="2000" b="1" dirty="0" smtClean="0">
                <a:solidFill>
                  <a:schemeClr val="bg1"/>
                </a:solidFill>
              </a:endParaRPr>
            </a:p>
            <a:p>
              <a:pPr algn="ctr"/>
              <a:endParaRPr lang="en-US" sz="2000" b="1" dirty="0">
                <a:solidFill>
                  <a:schemeClr val="bg1"/>
                </a:solidFill>
              </a:endParaRPr>
            </a:p>
            <a:p>
              <a:pPr algn="ctr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51520" y="4443221"/>
              <a:ext cx="1554472" cy="11273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t-LT" dirty="0" smtClean="0"/>
                <a:t>JAV</a:t>
              </a:r>
              <a:r>
                <a:rPr lang="en-US" dirty="0" smtClean="0"/>
                <a:t>/</a:t>
              </a:r>
              <a:r>
                <a:rPr lang="lt-LT" dirty="0" smtClean="0"/>
                <a:t>J</a:t>
              </a:r>
              <a:r>
                <a:rPr lang="en-US" dirty="0" smtClean="0"/>
                <a:t>K</a:t>
              </a:r>
              <a:endParaRPr lang="en-US" dirty="0"/>
            </a:p>
          </p:txBody>
        </p:sp>
        <p:sp>
          <p:nvSpPr>
            <p:cNvPr id="12" name="Left Arrow 11"/>
            <p:cNvSpPr/>
            <p:nvPr/>
          </p:nvSpPr>
          <p:spPr>
            <a:xfrm>
              <a:off x="7451203" y="4423363"/>
              <a:ext cx="1721814" cy="1224135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Rusi</a:t>
              </a:r>
              <a:r>
                <a:rPr lang="lt-LT" dirty="0" smtClean="0"/>
                <a:t>j</a:t>
              </a:r>
              <a:r>
                <a:rPr lang="en-US" dirty="0" smtClean="0"/>
                <a:t>a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37015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Amb</a:t>
            </a:r>
            <a:r>
              <a:rPr lang="lt-LT" dirty="0" err="1" smtClean="0"/>
              <a:t>icijos</a:t>
            </a:r>
            <a:r>
              <a:rPr lang="en-US" dirty="0" smtClean="0"/>
              <a:t> </a:t>
            </a:r>
            <a:r>
              <a:rPr lang="lt-LT" dirty="0" smtClean="0"/>
              <a:t>prieš Resursus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>
            <a:normAutofit fontScale="92500" lnSpcReduction="20000"/>
          </a:bodyPr>
          <a:lstStyle/>
          <a:p>
            <a:r>
              <a:rPr lang="lt-LT" dirty="0" smtClean="0"/>
              <a:t>Tai brangus projektas, bet...</a:t>
            </a:r>
          </a:p>
          <a:p>
            <a:endParaRPr lang="lt-LT" dirty="0" smtClean="0"/>
          </a:p>
          <a:p>
            <a:r>
              <a:rPr lang="en-US" dirty="0"/>
              <a:t>T</a:t>
            </a:r>
            <a:r>
              <a:rPr lang="lt-LT" dirty="0"/>
              <a:t>ai ilgalaikis projektas, </a:t>
            </a:r>
            <a:r>
              <a:rPr lang="lt-LT" dirty="0" smtClean="0"/>
              <a:t>strategija, kuri</a:t>
            </a:r>
            <a:r>
              <a:rPr lang="lt-LT" dirty="0"/>
              <a:t> </a:t>
            </a:r>
            <a:r>
              <a:rPr lang="lt-LT" dirty="0" smtClean="0"/>
              <a:t>neturi būti įgyvendinta rytoj.</a:t>
            </a:r>
          </a:p>
          <a:p>
            <a:r>
              <a:rPr lang="lt-LT" dirty="0" smtClean="0"/>
              <a:t>Tai projektas, kuris labai blaiviai vertina resursus ir, svarbiausia, labai tikslingai panaudoja naujas galimybes.</a:t>
            </a:r>
            <a:r>
              <a:rPr lang="en-US" dirty="0" smtClean="0"/>
              <a:t> </a:t>
            </a:r>
            <a:endParaRPr lang="lt-LT" dirty="0" smtClean="0"/>
          </a:p>
          <a:p>
            <a:r>
              <a:rPr lang="lt-LT" dirty="0" smtClean="0"/>
              <a:t>Kiekvienas </a:t>
            </a:r>
            <a:r>
              <a:rPr lang="lt-LT" dirty="0" err="1" smtClean="0"/>
              <a:t>koncentriniam</a:t>
            </a:r>
            <a:r>
              <a:rPr lang="lt-LT" dirty="0" smtClean="0"/>
              <a:t> ratui sava strategija ir savos priemonės.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6474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“</a:t>
            </a:r>
            <a:r>
              <a:rPr lang="lt-LT" sz="3600" dirty="0" err="1" smtClean="0"/>
              <a:t>Hibrinis</a:t>
            </a:r>
            <a:r>
              <a:rPr lang="lt-LT" sz="3600" dirty="0" smtClean="0"/>
              <a:t> karas“</a:t>
            </a:r>
            <a:r>
              <a:rPr lang="en-US" sz="3600" dirty="0" smtClean="0"/>
              <a:t> </a:t>
            </a:r>
            <a:r>
              <a:rPr lang="lt-LT" sz="3600" i="1" dirty="0" smtClean="0"/>
              <a:t>ar </a:t>
            </a:r>
            <a:r>
              <a:rPr lang="en-US" sz="3600" dirty="0" smtClean="0"/>
              <a:t> “</a:t>
            </a:r>
            <a:r>
              <a:rPr lang="lt-LT" sz="3600" dirty="0" smtClean="0"/>
              <a:t>Pilno spektro konfliktas</a:t>
            </a:r>
            <a:r>
              <a:rPr lang="en-US" sz="3600" dirty="0" smtClean="0"/>
              <a:t>”</a:t>
            </a:r>
            <a:r>
              <a:rPr lang="lt-LT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07210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>
            <a:normAutofit/>
          </a:bodyPr>
          <a:lstStyle/>
          <a:p>
            <a:r>
              <a:rPr lang="lt-LT" sz="4000" dirty="0" smtClean="0"/>
              <a:t>Išvados </a:t>
            </a:r>
            <a:r>
              <a:rPr lang="en-US" sz="4000" dirty="0" smtClean="0"/>
              <a:t>Balti</a:t>
            </a:r>
            <a:r>
              <a:rPr lang="lt-LT" sz="4000" dirty="0" smtClean="0"/>
              <a:t>jos šalių saugumui?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27902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33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226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Baltijos šalių nacionalinio saugumo problematika 21 amžiuje</vt:lpstr>
      <vt:lpstr>Baltijos saugumo problemos prigimtis</vt:lpstr>
      <vt:lpstr>Kodėl Rusija yra toks saugumo rūpestis</vt:lpstr>
      <vt:lpstr>Rusiška matrica</vt:lpstr>
      <vt:lpstr>Putino projekto koncentriniai ratai</vt:lpstr>
      <vt:lpstr>Ambicijos prieš Resursus</vt:lpstr>
      <vt:lpstr>“Hibrinis karas“ ar  “Pilno spektro konfliktas”?</vt:lpstr>
      <vt:lpstr>Išvados Baltijos šalių saugumui?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GV</dc:creator>
  <cp:lastModifiedBy>Salomėja Bitlieriūtė</cp:lastModifiedBy>
  <cp:revision>91</cp:revision>
  <dcterms:created xsi:type="dcterms:W3CDTF">2017-04-02T08:26:01Z</dcterms:created>
  <dcterms:modified xsi:type="dcterms:W3CDTF">2018-08-24T07:41:38Z</dcterms:modified>
</cp:coreProperties>
</file>