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4"/>
  </p:notesMasterIdLst>
  <p:sldIdLst>
    <p:sldId id="519" r:id="rId2"/>
    <p:sldId id="520" r:id="rId3"/>
    <p:sldId id="530" r:id="rId4"/>
    <p:sldId id="528" r:id="rId5"/>
    <p:sldId id="521" r:id="rId6"/>
    <p:sldId id="522" r:id="rId7"/>
    <p:sldId id="524" r:id="rId8"/>
    <p:sldId id="503" r:id="rId9"/>
    <p:sldId id="508" r:id="rId10"/>
    <p:sldId id="509" r:id="rId11"/>
    <p:sldId id="510" r:id="rId12"/>
    <p:sldId id="511" r:id="rId13"/>
    <p:sldId id="512" r:id="rId14"/>
    <p:sldId id="513" r:id="rId15"/>
    <p:sldId id="514" r:id="rId16"/>
    <p:sldId id="515" r:id="rId17"/>
    <p:sldId id="335" r:id="rId18"/>
    <p:sldId id="358" r:id="rId19"/>
    <p:sldId id="359" r:id="rId20"/>
    <p:sldId id="357" r:id="rId21"/>
    <p:sldId id="409" r:id="rId22"/>
    <p:sldId id="410" r:id="rId23"/>
    <p:sldId id="411" r:id="rId24"/>
    <p:sldId id="516" r:id="rId25"/>
    <p:sldId id="517" r:id="rId26"/>
    <p:sldId id="412" r:id="rId27"/>
    <p:sldId id="518" r:id="rId28"/>
    <p:sldId id="340" r:id="rId29"/>
    <p:sldId id="360" r:id="rId30"/>
    <p:sldId id="505" r:id="rId31"/>
    <p:sldId id="363" r:id="rId32"/>
    <p:sldId id="364" r:id="rId33"/>
    <p:sldId id="366" r:id="rId34"/>
    <p:sldId id="365" r:id="rId35"/>
    <p:sldId id="367" r:id="rId36"/>
    <p:sldId id="406" r:id="rId37"/>
    <p:sldId id="461" r:id="rId38"/>
    <p:sldId id="462" r:id="rId39"/>
    <p:sldId id="463" r:id="rId40"/>
    <p:sldId id="464" r:id="rId41"/>
    <p:sldId id="465" r:id="rId42"/>
    <p:sldId id="466" r:id="rId43"/>
    <p:sldId id="467" r:id="rId44"/>
    <p:sldId id="468" r:id="rId45"/>
    <p:sldId id="469" r:id="rId46"/>
    <p:sldId id="470" r:id="rId47"/>
    <p:sldId id="471" r:id="rId48"/>
    <p:sldId id="472" r:id="rId49"/>
    <p:sldId id="473" r:id="rId50"/>
    <p:sldId id="474" r:id="rId51"/>
    <p:sldId id="475" r:id="rId52"/>
    <p:sldId id="476" r:id="rId53"/>
    <p:sldId id="477" r:id="rId54"/>
    <p:sldId id="506" r:id="rId55"/>
    <p:sldId id="480" r:id="rId56"/>
    <p:sldId id="478" r:id="rId57"/>
    <p:sldId id="479" r:id="rId58"/>
    <p:sldId id="481" r:id="rId59"/>
    <p:sldId id="482" r:id="rId60"/>
    <p:sldId id="483" r:id="rId61"/>
    <p:sldId id="484" r:id="rId62"/>
    <p:sldId id="485" r:id="rId63"/>
    <p:sldId id="487" r:id="rId64"/>
    <p:sldId id="488" r:id="rId65"/>
    <p:sldId id="489" r:id="rId66"/>
    <p:sldId id="490" r:id="rId67"/>
    <p:sldId id="491" r:id="rId68"/>
    <p:sldId id="492" r:id="rId69"/>
    <p:sldId id="493" r:id="rId70"/>
    <p:sldId id="494" r:id="rId71"/>
    <p:sldId id="501" r:id="rId72"/>
    <p:sldId id="350"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6" autoAdjust="0"/>
    <p:restoredTop sz="73674" autoAdjust="0"/>
  </p:normalViewPr>
  <p:slideViewPr>
    <p:cSldViewPr>
      <p:cViewPr varScale="1">
        <p:scale>
          <a:sx n="85" d="100"/>
          <a:sy n="85" d="100"/>
        </p:scale>
        <p:origin x="2334" y="84"/>
      </p:cViewPr>
      <p:guideLst>
        <p:guide orient="horz" pos="2160"/>
        <p:guide pos="2880"/>
      </p:guideLst>
    </p:cSldViewPr>
  </p:slideViewPr>
  <p:notesTextViewPr>
    <p:cViewPr>
      <p:scale>
        <a:sx n="3" d="2"/>
        <a:sy n="3" d="2"/>
      </p:scale>
      <p:origin x="0" y="0"/>
    </p:cViewPr>
  </p:notesTextViewPr>
  <p:sorterViewPr>
    <p:cViewPr>
      <p:scale>
        <a:sx n="100" d="100"/>
        <a:sy n="100" d="100"/>
      </p:scale>
      <p:origin x="0" y="-545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25837C-845F-4A23-8ED2-2B89A00D8B39}" type="datetimeFigureOut">
              <a:rPr lang="lt-LT" smtClean="0"/>
              <a:t>2020-11-19</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B28D36-D3DF-4570-B1A4-1FCD383D1FCA}" type="slidenum">
              <a:rPr lang="lt-LT" smtClean="0"/>
              <a:t>‹#›</a:t>
            </a:fld>
            <a:endParaRPr lang="lt-LT"/>
          </a:p>
        </p:txBody>
      </p:sp>
    </p:spTree>
    <p:extLst>
      <p:ext uri="{BB962C8B-B14F-4D97-AF65-F5344CB8AC3E}">
        <p14:creationId xmlns:p14="http://schemas.microsoft.com/office/powerpoint/2010/main" val="13836082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delfi.lt/news/daily/lithuania/siuloma-tirti-kodel-vgrigaravicius-uzsitrauke-prezidenturos-nemalone.d?id=2624279"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8" Type="http://schemas.openxmlformats.org/officeDocument/2006/relationships/hyperlink" Target="https://lt.wikipedia.org/wiki/Motiejus_Pe%C4%8Diulionis" TargetMode="External"/><Relationship Id="rId13" Type="http://schemas.openxmlformats.org/officeDocument/2006/relationships/hyperlink" Target="https://lt.wikipedia.org/wiki/Juozas_Krik%C5%A1taponis" TargetMode="External"/><Relationship Id="rId18" Type="http://schemas.openxmlformats.org/officeDocument/2006/relationships/hyperlink" Target="https://lt.wikipedia.org/w/index.php?title=Jonas_Misi%C5%ABnas-%C5%BDalias_Velnias&amp;action=edit&amp;redlink=1" TargetMode="External"/><Relationship Id="rId26" Type="http://schemas.openxmlformats.org/officeDocument/2006/relationships/hyperlink" Target="https://lt.wikipedia.org/wiki/Informacija" TargetMode="External"/><Relationship Id="rId3" Type="http://schemas.openxmlformats.org/officeDocument/2006/relationships/hyperlink" Target="https://lt.wikipedia.org/wiki/Lietuva" TargetMode="External"/><Relationship Id="rId21" Type="http://schemas.openxmlformats.org/officeDocument/2006/relationships/hyperlink" Target="https://lt.wikipedia.org/wiki/Jonas_Sema%C5%A1ka" TargetMode="External"/><Relationship Id="rId34" Type="http://schemas.openxmlformats.org/officeDocument/2006/relationships/hyperlink" Target="https://lt.wikipedia.org/wiki/Lietuvos_laisv%C4%97s_kovos_s%C4%85j%C5%ABdis" TargetMode="External"/><Relationship Id="rId7" Type="http://schemas.openxmlformats.org/officeDocument/2006/relationships/hyperlink" Target="https://lt.wikipedia.org/wiki/VU" TargetMode="External"/><Relationship Id="rId12" Type="http://schemas.openxmlformats.org/officeDocument/2006/relationships/hyperlink" Target="https://lt.wikipedia.org/wiki/Albinas_Karalius" TargetMode="External"/><Relationship Id="rId17" Type="http://schemas.openxmlformats.org/officeDocument/2006/relationships/hyperlink" Target="https://lt.wikipedia.org/w/index.php?title=Vladas_Montvydas&amp;action=edit&amp;redlink=1" TargetMode="External"/><Relationship Id="rId25" Type="http://schemas.openxmlformats.org/officeDocument/2006/relationships/hyperlink" Target="https://lt.wikipedia.org/wiki/Partizanai" TargetMode="External"/><Relationship Id="rId33" Type="http://schemas.openxmlformats.org/officeDocument/2006/relationships/hyperlink" Target="https://lt.wikipedia.org/wiki/Lietuvos_kariuomen%C4%97" TargetMode="External"/><Relationship Id="rId2" Type="http://schemas.openxmlformats.org/officeDocument/2006/relationships/slide" Target="../slides/slide40.xml"/><Relationship Id="rId16" Type="http://schemas.openxmlformats.org/officeDocument/2006/relationships/hyperlink" Target="https://lt.wikipedia.org/wiki/Mykolas_Kazanas" TargetMode="External"/><Relationship Id="rId20" Type="http://schemas.openxmlformats.org/officeDocument/2006/relationships/hyperlink" Target="https://lt.wikipedia.org/wiki/Jonas_%C5%BDemaitis-Vytautas" TargetMode="External"/><Relationship Id="rId29" Type="http://schemas.openxmlformats.org/officeDocument/2006/relationships/hyperlink" Target="https://lt.wikipedia.org/wiki/1946" TargetMode="External"/><Relationship Id="rId1" Type="http://schemas.openxmlformats.org/officeDocument/2006/relationships/notesMaster" Target="../notesMasters/notesMaster1.xml"/><Relationship Id="rId6" Type="http://schemas.openxmlformats.org/officeDocument/2006/relationships/hyperlink" Target="https://lt.wikipedia.org/wiki/Kazys_Veverskis" TargetMode="External"/><Relationship Id="rId11" Type="http://schemas.openxmlformats.org/officeDocument/2006/relationships/hyperlink" Target="https://lt.wikipedia.org/w/index.php?title=Adolfas_Eidimtas&amp;action=edit&amp;redlink=1" TargetMode="External"/><Relationship Id="rId24" Type="http://schemas.openxmlformats.org/officeDocument/2006/relationships/hyperlink" Target="https://lt.wikipedia.org/wiki/Liepos_1" TargetMode="External"/><Relationship Id="rId32" Type="http://schemas.openxmlformats.org/officeDocument/2006/relationships/hyperlink" Target="https://lt.wikipedia.org/wiki/%C5%A0auli%C5%B3_s%C4%85junga" TargetMode="External"/><Relationship Id="rId5" Type="http://schemas.openxmlformats.org/officeDocument/2006/relationships/hyperlink" Target="https://lt.wikipedia.org/wiki/Vilnius" TargetMode="External"/><Relationship Id="rId15" Type="http://schemas.openxmlformats.org/officeDocument/2006/relationships/hyperlink" Target="https://lt.wikipedia.org/wiki/Afanasijus_Kazanas" TargetMode="External"/><Relationship Id="rId23" Type="http://schemas.openxmlformats.org/officeDocument/2006/relationships/hyperlink" Target="https://lt.wikipedia.org/wiki/1944" TargetMode="External"/><Relationship Id="rId28" Type="http://schemas.openxmlformats.org/officeDocument/2006/relationships/hyperlink" Target="https://lt.wikipedia.org/wiki/1945" TargetMode="External"/><Relationship Id="rId10" Type="http://schemas.openxmlformats.org/officeDocument/2006/relationships/hyperlink" Target="https://lt.wikipedia.org/wiki/Petras_Bartkus" TargetMode="External"/><Relationship Id="rId19" Type="http://schemas.openxmlformats.org/officeDocument/2006/relationships/hyperlink" Target="https://lt.wikipedia.org/wiki/Danielius_Vaitelis" TargetMode="External"/><Relationship Id="rId31" Type="http://schemas.openxmlformats.org/officeDocument/2006/relationships/hyperlink" Target="https://lt.wikipedia.org/wiki/VLIK" TargetMode="External"/><Relationship Id="rId4" Type="http://schemas.openxmlformats.org/officeDocument/2006/relationships/hyperlink" Target="https://lt.wikipedia.org/wiki/1941" TargetMode="External"/><Relationship Id="rId9" Type="http://schemas.openxmlformats.org/officeDocument/2006/relationships/hyperlink" Target="https://lt.wikipedia.org/wiki/Juozas_%C4%8Ceponis" TargetMode="External"/><Relationship Id="rId14" Type="http://schemas.openxmlformats.org/officeDocument/2006/relationships/hyperlink" Target="https://lt.wikipedia.org/w/index.php?title=Vytautas_%C5%A0niuolis&amp;action=edit&amp;redlink=1" TargetMode="External"/><Relationship Id="rId22" Type="http://schemas.openxmlformats.org/officeDocument/2006/relationships/hyperlink" Target="https://lt.wikipedia.org/wiki/Lietuvos_laisv%C4%97s_armija#cite_note-bubnys-1" TargetMode="External"/><Relationship Id="rId27" Type="http://schemas.openxmlformats.org/officeDocument/2006/relationships/hyperlink" Target="https://lt.wikipedia.org/wiki/Gruod%C5%BEio_28" TargetMode="External"/><Relationship Id="rId30" Type="http://schemas.openxmlformats.org/officeDocument/2006/relationships/hyperlink" Target="https://lt.wikipedia.org/wiki/LAF"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8" Type="http://schemas.openxmlformats.org/officeDocument/2006/relationships/hyperlink" Target="https://lt.wikipedia.org/wiki/1948" TargetMode="External"/><Relationship Id="rId13" Type="http://schemas.openxmlformats.org/officeDocument/2006/relationships/hyperlink" Target="https://lt.wikipedia.org/wiki/1987" TargetMode="External"/><Relationship Id="rId3" Type="http://schemas.openxmlformats.org/officeDocument/2006/relationships/hyperlink" Target="https://lt.wikipedia.org/wiki/1946" TargetMode="External"/><Relationship Id="rId7" Type="http://schemas.openxmlformats.org/officeDocument/2006/relationships/hyperlink" Target="https://lt.wikipedia.org/wiki/1947" TargetMode="External"/><Relationship Id="rId12" Type="http://schemas.openxmlformats.org/officeDocument/2006/relationships/hyperlink" Target="https://lt.wikipedia.org/wiki/1953" TargetMode="External"/><Relationship Id="rId2" Type="http://schemas.openxmlformats.org/officeDocument/2006/relationships/slide" Target="../slides/slide51.xml"/><Relationship Id="rId1" Type="http://schemas.openxmlformats.org/officeDocument/2006/relationships/notesMaster" Target="../notesMasters/notesMaster1.xml"/><Relationship Id="rId6" Type="http://schemas.openxmlformats.org/officeDocument/2006/relationships/hyperlink" Target="https://lt.wikipedia.org/wiki/FK_%C5%BDalgiris#cite_note-3" TargetMode="External"/><Relationship Id="rId11" Type="http://schemas.openxmlformats.org/officeDocument/2006/relationships/hyperlink" Target="https://lt.wikipedia.org/wiki/1989" TargetMode="External"/><Relationship Id="rId5" Type="http://schemas.openxmlformats.org/officeDocument/2006/relationships/hyperlink" Target="https://lt.wikipedia.org/wiki/Vilnius" TargetMode="External"/><Relationship Id="rId15" Type="http://schemas.openxmlformats.org/officeDocument/2006/relationships/hyperlink" Target="https://lt.wikipedia.org/wiki/FK_Dn%C3%ACpro_Dn%C3%ACpropetrovs%CA%B9k" TargetMode="External"/><Relationship Id="rId10" Type="http://schemas.openxmlformats.org/officeDocument/2006/relationships/hyperlink" Target="https://lt.wikipedia.org/wiki/1962" TargetMode="External"/><Relationship Id="rId4" Type="http://schemas.openxmlformats.org/officeDocument/2006/relationships/hyperlink" Target="https://lt.wikipedia.org/wiki/FK_%C5%BDalgiris#cite_note-2" TargetMode="External"/><Relationship Id="rId9" Type="http://schemas.openxmlformats.org/officeDocument/2006/relationships/hyperlink" Target="https://lt.wikipedia.org/wiki/1961" TargetMode="External"/><Relationship Id="rId14" Type="http://schemas.openxmlformats.org/officeDocument/2006/relationships/hyperlink" Target="https://lt.wikipedia.org/wiki/FK_Spartak_Moskva" TargetMode="Externa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1</a:t>
            </a:fld>
            <a:endParaRPr lang="lt-LT"/>
          </a:p>
        </p:txBody>
      </p:sp>
    </p:spTree>
    <p:extLst>
      <p:ext uri="{BB962C8B-B14F-4D97-AF65-F5344CB8AC3E}">
        <p14:creationId xmlns:p14="http://schemas.microsoft.com/office/powerpoint/2010/main" val="3766985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Sovietai</a:t>
            </a:r>
            <a:r>
              <a:rPr lang="lt-LT" baseline="0" dirty="0" smtClean="0"/>
              <a:t> manė, kad beveik 1,5 mln. Varšuvos pakto kariuomenė sutriuškins Čekoslovakijos kariuomenę, o gyventojus įbaugins ir demoralizuos. Po įsiveržimo planuota įvykdyti valstybės perversmą ir pakeisti reformatorišką Dubčeko valdžią. Pagal šį planą KGB pagrobė keletą žymių Čekoslovakijos lyderių, tarp jų ir komunistų partijos pirmąjį sekretorių Aleksandrą Dubčeką, ministrą pirmininką, parlamento pirmininką ir Nacionalinio fronto pirmininką. Respublikos prezidentas Liudvikas Svoboda buvo laikomas namų arešte.</a:t>
            </a:r>
          </a:p>
          <a:p>
            <a:r>
              <a:rPr lang="lt-LT" baseline="0" dirty="0" smtClean="0"/>
              <a:t>Čekoslovakijos vadovybė spėjo savo kariuomenei įsakyti likti kareivinėse, prasidėjo visuotinis pilietinis pasipriešinimas, privertęs dalį interventų pajėgų dėl demoralizacijos po kelių dienų pakeisti kitais kariais.</a:t>
            </a:r>
          </a:p>
          <a:p>
            <a:r>
              <a:rPr lang="lt-LT" baseline="0" dirty="0" smtClean="0"/>
              <a:t>Pasipriešinimas prasidėjo pačiomis pirmomis intervencijos valandomis, kai vyriausybinės žinių agentūros tarnautojai atsisakė paskelbti pareiškimą spaudai, teigusį, kad įvesti armiją paprašę kai kurie Čekoslovakijos komunistų partijos ir vyriausybės veikėjai. Prezidentas atsisakė pasirašyti stalinistų grupės jam pateiktą dokumentą. Per slaptą gynybos radijo tinklą buvo raginama priešintis taikingai, informuojama apie pasipriešinimo eigą ir sušaukta keletas oficialių organų, pasipriešinusių intervencijai.</a:t>
            </a:r>
          </a:p>
          <a:p>
            <a:r>
              <a:rPr lang="lt-LT" baseline="0" dirty="0" smtClean="0"/>
              <a:t>Vyriausybės pareigūnai, partijų vadovai ir organizacijos pasmerkė įsiveržimą, o parlamentas pareikalavo paleisti suimtus lyderius ir nedelsiant išvesti svetimą kariuomenę. Per pirmąją savaitę, padedant gynybos radijo tinklui, susikūrė daugelis nebendradarbiavimo bei priešinimosi formų ir nusistovėjo jų veiklos kryptys. Buvo sušauktas partijos nepaparastasis suvažiavimas, paskelbtas visuotinis vienos valandos streikas, paraginti geležinkelininkai sulėtinti rusų ryšių sekimo ir trukdymo įrenginių pervežimus. Sovietai niekaip negalėjo rasti pakankamai kolaborantų sudaryti marionetinę vyriausybę.</a:t>
            </a:r>
          </a:p>
          <a:p>
            <a:r>
              <a:rPr lang="lt-LT" baseline="0" dirty="0" smtClean="0"/>
              <a:t>Sovietai pamatė, kad dėl vieningo piliečių pasipriešinimo negali valdyti šalies, todėl į Maskvą nuskraidino deryboms Svobodą. Bet šis pareikalavo, kad derybose dalyvautų ir suimti lyderiai.</a:t>
            </a:r>
          </a:p>
          <a:p>
            <a:r>
              <a:rPr lang="lt-LT" baseline="0" dirty="0" smtClean="0"/>
              <a:t>Galiausiai buvo pasiektas kompromisas – ir padaryta pagrindinė strateginė klaida, - buvo įteisintas sovietų kariuomenės įvedimas ir paaukotos kai kurios Čekoslovakijos reformos. Gyventojai tokia eiga nebuvo patenkinti ir tai demonstravo visą savaitę.</a:t>
            </a:r>
          </a:p>
          <a:p>
            <a:r>
              <a:rPr lang="lt-LT" baseline="0" dirty="0" smtClean="0"/>
              <a:t>Nepaisant silpnybių ir kompromisų, reformatorių valdžia ir daugelis reformų išsilaikė nuo rugpjūčio iki 1969 m. balandžio, kai prieš sovietus nukreiptos riaušės šiems suteikė dingstį sustiprinti spaudimą. Šį kartą Čekoslovakijos valdžia pasidavė, pašalino Dubčeko reformatorių grupę iš partijos ir vyriausybės postų ir pakeitė kitu lyderiu – </a:t>
            </a:r>
            <a:r>
              <a:rPr lang="lt-LT" baseline="0" dirty="0" err="1" smtClean="0"/>
              <a:t>Husaku</a:t>
            </a:r>
            <a:r>
              <a:rPr lang="lt-LT" baseline="0" dirty="0" smtClean="0"/>
              <a:t>.</a:t>
            </a:r>
          </a:p>
          <a:p>
            <a:endParaRPr lang="lt-LT" baseline="0" dirty="0" smtClean="0"/>
          </a:p>
          <a:p>
            <a:r>
              <a:rPr lang="lt-LT" baseline="0" dirty="0" smtClean="0"/>
              <a:t>Sovietai buvo priversti keisti savo politiką: užuot naudoję karines priemones, turėjo griebtis palengva didėjančio politinio spaudimo ir manipuliacijų, todėl, siekdami pagrindinio tikslo, sugaišo ne keletą dienų, o 8 mėnesius.</a:t>
            </a:r>
          </a:p>
          <a:p>
            <a:r>
              <a:rPr lang="lt-LT" baseline="0" dirty="0" smtClean="0"/>
              <a:t>Tokio rezultato čekoslovakai pasiekė be jokio pasirengimo ir mokymo, o ką jau kalbėti apie specialių planavimą. Šis laimėjimas labai nepalankiomis sąlygomis rodo, kad, nepaisant galutinio pralaimėjimo, ištobulinta, iš anksto parengta ir apmokytų žmonių vykdoma nesmurtinė gynybinė kova gali turėti dar didesnį galios potencialą nei gynyba karinėmis priemonėmis.</a:t>
            </a:r>
          </a:p>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23</a:t>
            </a:fld>
            <a:endParaRPr lang="lt-LT"/>
          </a:p>
        </p:txBody>
      </p:sp>
    </p:spTree>
    <p:extLst>
      <p:ext uri="{BB962C8B-B14F-4D97-AF65-F5344CB8AC3E}">
        <p14:creationId xmlns:p14="http://schemas.microsoft.com/office/powerpoint/2010/main" val="2719221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Policijos generalinio komisaro Vytauto Grigaravičiaus ir Zuoko palaikymo</a:t>
            </a:r>
            <a:r>
              <a:rPr lang="lt-LT" baseline="0" dirty="0" smtClean="0"/>
              <a:t> mitingas (apie 2-3 tūkst. </a:t>
            </a:r>
            <a:r>
              <a:rPr lang="lt-LT" baseline="0" dirty="0" err="1" smtClean="0"/>
              <a:t>žm</a:t>
            </a:r>
            <a:r>
              <a:rPr lang="lt-LT" baseline="0" dirty="0" smtClean="0"/>
              <a:t>.) prie prezidentūros Pakso laikais, 2003 m. balandis.</a:t>
            </a:r>
          </a:p>
          <a:p>
            <a:r>
              <a:rPr lang="lt-LT" sz="1200" b="0" i="0" kern="1200" dirty="0" smtClean="0">
                <a:solidFill>
                  <a:schemeClr val="tx1"/>
                </a:solidFill>
                <a:effectLst/>
                <a:latin typeface="+mn-lt"/>
                <a:ea typeface="+mn-ea"/>
                <a:cs typeface="+mn-cs"/>
              </a:rPr>
              <a:t>Balandį policijos vadovas buvo laikinai nušalintas nuo darbo, kilus skandalui, esą jis žinojęs apie tariamą neteisėtą duomenų rinkimą apie šalies vadovus ir aukščiausius teisėsaugos pareigūnus. Tąkart V. Grigaravičius sulaukė didžiulio visuomenės ir policijos pareigūnų palaikymo, skandalas subliūško, o nepagrįstai generalinį komisarą apkaltinęs vidaus reikalų ministras Juozas Bernatonis atsistatydino.</a:t>
            </a:r>
          </a:p>
          <a:p>
            <a:r>
              <a:rPr lang="lt-LT" sz="1200" b="0" i="0" kern="1200" dirty="0" smtClean="0">
                <a:solidFill>
                  <a:schemeClr val="tx1"/>
                </a:solidFill>
                <a:effectLst/>
                <a:latin typeface="+mn-lt"/>
                <a:ea typeface="+mn-ea"/>
                <a:cs typeface="+mn-cs"/>
              </a:rPr>
              <a:t>Liepos pradžioje pasklido gandai, esą prezidentas ruošiasi atstatydinti </a:t>
            </a:r>
            <a:r>
              <a:rPr lang="lt-LT" sz="1200" b="0" i="0" kern="1200" dirty="0" err="1" smtClean="0">
                <a:solidFill>
                  <a:schemeClr val="tx1"/>
                </a:solidFill>
                <a:effectLst/>
                <a:latin typeface="+mn-lt"/>
                <a:ea typeface="+mn-ea"/>
                <a:cs typeface="+mn-cs"/>
              </a:rPr>
              <a:t>V.Grigaravičių</a:t>
            </a:r>
            <a:r>
              <a:rPr lang="lt-LT" sz="1200" b="0" i="0" kern="1200" dirty="0" smtClean="0">
                <a:solidFill>
                  <a:schemeClr val="tx1"/>
                </a:solidFill>
                <a:effectLst/>
                <a:latin typeface="+mn-lt"/>
                <a:ea typeface="+mn-ea"/>
                <a:cs typeface="+mn-cs"/>
              </a:rPr>
              <a:t>. Tačiau R. Paksas priekaištų konkrečiai V. Grigaravičiui nepareiškė, pabrėždamas, kad atsistatydinti privalės nekompetentingi pareigūnai. Vėliau Prezidentūra griežtai atsiribojo nuo gandų apie generalinio komisaro atstatydinimą. </a:t>
            </a:r>
            <a:r>
              <a:rPr lang="lt-LT" dirty="0" smtClean="0"/>
              <a:t/>
            </a:r>
            <a:br>
              <a:rPr lang="lt-LT" dirty="0" smtClean="0"/>
            </a:br>
            <a:r>
              <a:rPr lang="lt-LT" dirty="0" smtClean="0"/>
              <a:t/>
            </a:r>
            <a:br>
              <a:rPr lang="lt-LT" dirty="0" smtClean="0"/>
            </a:br>
            <a:r>
              <a:rPr lang="lt-LT" sz="1200" b="0" i="0" kern="1200" dirty="0" smtClean="0">
                <a:solidFill>
                  <a:schemeClr val="tx1"/>
                </a:solidFill>
                <a:effectLst/>
                <a:latin typeface="+mn-lt"/>
                <a:ea typeface="+mn-ea"/>
                <a:cs typeface="+mn-cs"/>
              </a:rPr>
              <a:t>Skaitykite daugiau: </a:t>
            </a:r>
            <a:r>
              <a:rPr lang="lt-LT" sz="1200" b="0" i="0" u="none" strike="noStrike" kern="1200" dirty="0" smtClean="0">
                <a:solidFill>
                  <a:schemeClr val="tx1"/>
                </a:solidFill>
                <a:effectLst/>
                <a:latin typeface="+mn-lt"/>
                <a:ea typeface="+mn-ea"/>
                <a:cs typeface="+mn-cs"/>
                <a:hlinkClick r:id="rId3"/>
              </a:rPr>
              <a:t>https://www.delfi.lt/news/daily/lithuania/siuloma-tirti-kodel-vgrigaravicius-uzsitrauke-prezidenturos-nemalone.d?id=2624279</a:t>
            </a:r>
            <a:r>
              <a:rPr lang="lt-LT" dirty="0" smtClean="0"/>
              <a:t/>
            </a:r>
            <a:br>
              <a:rPr lang="lt-LT" dirty="0" smtClean="0"/>
            </a:b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24</a:t>
            </a:fld>
            <a:endParaRPr lang="lt-LT"/>
          </a:p>
        </p:txBody>
      </p:sp>
    </p:spTree>
    <p:extLst>
      <p:ext uri="{BB962C8B-B14F-4D97-AF65-F5344CB8AC3E}">
        <p14:creationId xmlns:p14="http://schemas.microsoft.com/office/powerpoint/2010/main" val="17037896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dirty="0" smtClean="0">
                <a:solidFill>
                  <a:schemeClr val="bg1"/>
                </a:solidFill>
              </a:rPr>
              <a:t>Pilietinis pasipriešinimas kaip kovos būdas gali būti taikomas dar taikos metu kaip prevencija, atgrasymas plataus spektro grėsmėms.</a:t>
            </a:r>
            <a:endParaRPr lang="en-GB" dirty="0" smtClean="0">
              <a:solidFill>
                <a:schemeClr val="bg1"/>
              </a:solidFill>
            </a:endParaRPr>
          </a:p>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25</a:t>
            </a:fld>
            <a:endParaRPr lang="lt-LT"/>
          </a:p>
        </p:txBody>
      </p:sp>
    </p:spTree>
    <p:extLst>
      <p:ext uri="{BB962C8B-B14F-4D97-AF65-F5344CB8AC3E}">
        <p14:creationId xmlns:p14="http://schemas.microsoft.com/office/powerpoint/2010/main" val="25347345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Politinės galios srityje egzistuoja hipotezė,</a:t>
            </a:r>
            <a:r>
              <a:rPr lang="lt-LT" baseline="0" dirty="0" smtClean="0"/>
              <a:t> kad visuomenėse slypi potencinė galia, kurią galima panaudoti ir sumaniai taikyti kovojant su priespauda bei tironija ir taip efektyviai sulaikant ir sužlugdant agresiją, kad karo ginklai pasidarys nebereikalingi. Šią potencinę galią galima ištobulinti, o jos efektyvumą – smarkiai padidinti.</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26</a:t>
            </a:fld>
            <a:endParaRPr lang="lt-LT"/>
          </a:p>
        </p:txBody>
      </p:sp>
    </p:spTree>
    <p:extLst>
      <p:ext uri="{BB962C8B-B14F-4D97-AF65-F5344CB8AC3E}">
        <p14:creationId xmlns:p14="http://schemas.microsoft.com/office/powerpoint/2010/main" val="4627246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Nebendradarbiavimo ir neklusnumo judėjimai pažeidžia užgrobėjų achilo</a:t>
            </a:r>
            <a:r>
              <a:rPr lang="lt-LT" baseline="0" dirty="0" smtClean="0"/>
              <a:t> kulną – jų priklausomybę nuo valdomų žmonių ir visuomenių. Gyventojams ir visuomenės institucijoms atsisakius bendradarbiauti su agresoriais ir diktatoriais, apribojami arba tampa neprieinami tie galios šaltiniai, kuriais remiasi visi valdovai. Kai šie šaltiniai nebepasiekiami, valdovų galia susilpnėja ir galiausiai išnyksta. </a:t>
            </a:r>
          </a:p>
          <a:p>
            <a:endParaRPr lang="lt-LT" baseline="0" dirty="0" smtClean="0"/>
          </a:p>
          <a:p>
            <a:r>
              <a:rPr lang="lt-LT" baseline="0" dirty="0" smtClean="0"/>
              <a:t>Galios židiniai – šeima, socialinė klasė, religinė bendruomenė, kultūrinė ir tautinė grupė, profesinė grupė, ekonominė grupė, kaimas ir miestas, didmiestis, provincija ir regionas, smulkesnis valdžios padalinys, savanoriška organizacija ir politinė partija. Tai visuomenės ,,vietos“, kuriose egzistuoja, telkiasi ar reiškiasi galia.</a:t>
            </a:r>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27</a:t>
            </a:fld>
            <a:endParaRPr lang="lt-LT"/>
          </a:p>
        </p:txBody>
      </p:sp>
    </p:spTree>
    <p:extLst>
      <p:ext uri="{BB962C8B-B14F-4D97-AF65-F5344CB8AC3E}">
        <p14:creationId xmlns:p14="http://schemas.microsoft.com/office/powerpoint/2010/main" val="8487940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Pirma – žmonės privalo aktyviai parodyti</a:t>
            </a:r>
            <a:r>
              <a:rPr lang="lt-LT" baseline="0" dirty="0" smtClean="0"/>
              <a:t> savo priešiškumą tironiškai valdžiai ir atsisakyti su ja bendradarbiauti.</a:t>
            </a:r>
          </a:p>
          <a:p>
            <a:r>
              <a:rPr lang="lt-LT" baseline="0" dirty="0" smtClean="0"/>
              <a:t>Antra – kova turi būti grupinė arba masinė.</a:t>
            </a:r>
          </a:p>
          <a:p>
            <a:r>
              <a:rPr lang="lt-LT" baseline="0" dirty="0" smtClean="0"/>
              <a:t>Trečia (mano parinktas) – kantrybė ir drausmė vykdant PP</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28</a:t>
            </a:fld>
            <a:endParaRPr lang="lt-LT"/>
          </a:p>
        </p:txBody>
      </p:sp>
    </p:spTree>
    <p:extLst>
      <p:ext uri="{BB962C8B-B14F-4D97-AF65-F5344CB8AC3E}">
        <p14:creationId xmlns:p14="http://schemas.microsoft.com/office/powerpoint/2010/main" val="1369387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Galima priminti ir protestus Raseiniuose,</a:t>
            </a:r>
            <a:r>
              <a:rPr lang="lt-LT" baseline="0" dirty="0" smtClean="0"/>
              <a:t> kai milicininkai partrenkė pėstįjį</a:t>
            </a:r>
          </a:p>
          <a:p>
            <a:endParaRPr lang="lt-LT" baseline="0" dirty="0" smtClean="0"/>
          </a:p>
          <a:p>
            <a:r>
              <a:rPr lang="lt-LT" sz="1200" b="0" i="0" kern="1200" dirty="0" smtClean="0">
                <a:solidFill>
                  <a:schemeClr val="tx1"/>
                </a:solidFill>
                <a:effectLst/>
                <a:latin typeface="+mn-lt"/>
                <a:ea typeface="+mn-ea"/>
                <a:cs typeface="+mn-cs"/>
              </a:rPr>
              <a:t>Gegužės 14-oji minima kaip Pilietinio pasipriešinimo diena. 1972 m. gegužės 14 d. devyniolikmetis jaunuolis Romas Kalanta nusižudė protestuodamas prieš tarybinę-socialistinę santvarką. Kauno muzikinio teatro sodelyje jis apsipylė benzinu ir, sušukęs „Laisvę Lietuvai!“, susidegino.</a:t>
            </a:r>
          </a:p>
          <a:p>
            <a:r>
              <a:rPr lang="lt-LT" sz="1200" b="0" i="0" kern="1200" dirty="0" smtClean="0">
                <a:solidFill>
                  <a:schemeClr val="tx1"/>
                </a:solidFill>
                <a:effectLst/>
                <a:latin typeface="+mn-lt"/>
                <a:ea typeface="+mn-ea"/>
                <a:cs typeface="+mn-cs"/>
              </a:rPr>
              <a:t>Įvykis išgąsdino LKP (Lietuvos komunistų partijos) ir KGB (Valstybės saugumo komiteto) pareigūnus. Jie slapta palaidojo R. Kalantą. Sužinoję tai žmonės pasipiktino ir pradėjo rengti masines eitynes, demonstracijas. Jų metu buvo skanduojami politiniai šūkiai. Neramumai nuslopinti tik gegužės 19 d. Daugiau kaip 400 žmonių buvo suimta, tačiau R. Kalanta išliko pilietinio pasipriešinimo simboliu.</a:t>
            </a:r>
          </a:p>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29</a:t>
            </a:fld>
            <a:endParaRPr lang="lt-LT"/>
          </a:p>
        </p:txBody>
      </p:sp>
    </p:spTree>
    <p:extLst>
      <p:ext uri="{BB962C8B-B14F-4D97-AF65-F5344CB8AC3E}">
        <p14:creationId xmlns:p14="http://schemas.microsoft.com/office/powerpoint/2010/main" val="37779289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30</a:t>
            </a:fld>
            <a:endParaRPr lang="lt-LT"/>
          </a:p>
        </p:txBody>
      </p:sp>
    </p:spTree>
    <p:extLst>
      <p:ext uri="{BB962C8B-B14F-4D97-AF65-F5344CB8AC3E}">
        <p14:creationId xmlns:p14="http://schemas.microsoft.com/office/powerpoint/2010/main" val="3294628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Sovietų</a:t>
            </a:r>
            <a:r>
              <a:rPr lang="lt-LT" baseline="0" dirty="0" smtClean="0"/>
              <a:t> karių požiūrio keitimas į tai kas vyksta per įtikinėjimą.</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32</a:t>
            </a:fld>
            <a:endParaRPr lang="lt-LT"/>
          </a:p>
        </p:txBody>
      </p:sp>
    </p:spTree>
    <p:extLst>
      <p:ext uri="{BB962C8B-B14F-4D97-AF65-F5344CB8AC3E}">
        <p14:creationId xmlns:p14="http://schemas.microsoft.com/office/powerpoint/2010/main" val="41920406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TV </a:t>
            </a:r>
            <a:r>
              <a:rPr lang="en-GB" dirty="0" err="1" smtClean="0"/>
              <a:t>bok</a:t>
            </a:r>
            <a:r>
              <a:rPr lang="lt-LT" dirty="0" smtClean="0"/>
              <a:t>štas</a:t>
            </a:r>
            <a:r>
              <a:rPr lang="lt-LT" baseline="0" dirty="0" smtClean="0"/>
              <a:t> – valdymo blokų išėmimas</a:t>
            </a:r>
          </a:p>
          <a:p>
            <a:r>
              <a:rPr lang="lt-LT" baseline="0" dirty="0" smtClean="0"/>
              <a:t>Sovietinių dalinių blokavimas</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33</a:t>
            </a:fld>
            <a:endParaRPr lang="lt-LT"/>
          </a:p>
        </p:txBody>
      </p:sp>
    </p:spTree>
    <p:extLst>
      <p:ext uri="{BB962C8B-B14F-4D97-AF65-F5344CB8AC3E}">
        <p14:creationId xmlns:p14="http://schemas.microsoft.com/office/powerpoint/2010/main" val="310126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Jeigu įsivaizduoti valstybę kaip pilį, tai bokštai būtų Ginkluotosios pajėgos, sienos – tarnautojai, mokytojai, jaunimas, NVO, kiemas – visuomenė; rūmai – valdžia (tarp</a:t>
            </a:r>
            <a:r>
              <a:rPr lang="lt-LT" baseline="0" dirty="0" smtClean="0"/>
              <a:t> jų ir </a:t>
            </a:r>
            <a:r>
              <a:rPr lang="lt-LT" dirty="0" smtClean="0"/>
              <a:t>MPPD). Be visuomenės (sienų) pagalbos nei valdžia, nei GP ilgai neišsilaikys. Pilis (valstybė) sėkmingai gali gintis tik bendromis pastangomis....</a:t>
            </a:r>
          </a:p>
          <a:p>
            <a:endParaRPr lang="lt-LT" dirty="0" smtClean="0"/>
          </a:p>
          <a:p>
            <a:r>
              <a:rPr lang="lt-LT" dirty="0" smtClean="0"/>
              <a:t>GP- ginkluotosios pajėgos</a:t>
            </a: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3</a:t>
            </a:fld>
            <a:endParaRPr lang="lt-LT"/>
          </a:p>
        </p:txBody>
      </p:sp>
    </p:spTree>
    <p:extLst>
      <p:ext uri="{BB962C8B-B14F-4D97-AF65-F5344CB8AC3E}">
        <p14:creationId xmlns:p14="http://schemas.microsoft.com/office/powerpoint/2010/main" val="20715055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Arkikatedros</a:t>
            </a:r>
            <a:r>
              <a:rPr lang="lt-LT" baseline="0" dirty="0" smtClean="0"/>
              <a:t> atidavimas tikintiesiems.</a:t>
            </a:r>
          </a:p>
          <a:p>
            <a:endParaRPr lang="lt-LT" baseline="0" dirty="0" smtClean="0"/>
          </a:p>
          <a:p>
            <a:r>
              <a:rPr lang="lt-LT" sz="1200" dirty="0" smtClean="0"/>
              <a:t>Tai tarpinė strategija tarp atvertimo ir nesmurtinio privertimo. </a:t>
            </a:r>
            <a:endParaRPr lang="lt-LT" baseline="0" dirty="0" smtClean="0"/>
          </a:p>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34</a:t>
            </a:fld>
            <a:endParaRPr lang="lt-LT"/>
          </a:p>
        </p:txBody>
      </p:sp>
    </p:spTree>
    <p:extLst>
      <p:ext uri="{BB962C8B-B14F-4D97-AF65-F5344CB8AC3E}">
        <p14:creationId xmlns:p14="http://schemas.microsoft.com/office/powerpoint/2010/main" val="2778050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Kovo 11</a:t>
            </a:r>
            <a:r>
              <a:rPr lang="lt-LT" baseline="0" dirty="0" smtClean="0"/>
              <a:t> d. Nepriklausomybės aktas</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35</a:t>
            </a:fld>
            <a:endParaRPr lang="lt-LT"/>
          </a:p>
        </p:txBody>
      </p:sp>
    </p:spTree>
    <p:extLst>
      <p:ext uri="{BB962C8B-B14F-4D97-AF65-F5344CB8AC3E}">
        <p14:creationId xmlns:p14="http://schemas.microsoft.com/office/powerpoint/2010/main" val="25212191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Lietuvių</a:t>
            </a:r>
            <a:r>
              <a:rPr lang="lt-LT" baseline="0" dirty="0" smtClean="0"/>
              <a:t> aktyvistų frontas (LAF)</a:t>
            </a:r>
          </a:p>
          <a:p>
            <a:r>
              <a:rPr lang="lt-LT" baseline="0" dirty="0" smtClean="0"/>
              <a:t>Lietuvių laisvės kovotojų sąjunga (LLKS)</a:t>
            </a:r>
          </a:p>
          <a:p>
            <a:r>
              <a:rPr lang="lt-LT" baseline="0" dirty="0" smtClean="0"/>
              <a:t>Lietuvių frontas (LF)</a:t>
            </a:r>
          </a:p>
          <a:p>
            <a:r>
              <a:rPr lang="lt-LT" baseline="0" dirty="0" smtClean="0"/>
              <a:t>Kaune veikė 3 spaustuvės, visa Lietuva buvo suskirstyta į 7 apygardas, per kurias buvo platinama pogrindinė spauda – 21 pavadinimo laikraščiai. Pvz., laikraštis ,,Lietuvos Judas“ skelbė žmonių, kurie tarnavo naciams, ir okupantų sugulovių sąrašus.</a:t>
            </a:r>
          </a:p>
          <a:p>
            <a:r>
              <a:rPr lang="lt-LT" baseline="0" dirty="0" smtClean="0"/>
              <a:t>LLKS turėjo mobilų radijo siųstuvą radijo laidoms transliuoti (vienintelis toks Baltijos kraštuose). Be to, gamino padirbtus dokumentus (išdavė apie 2500 suklastotų pažymėjimų ir taip apsaugojo gyventojus nuo išvežimo darbams į Vokietiją; pakeitus pasuose gimimo datas nuo mobilizacijos buvo išgelbėta apie 800 jaunų vyrų). Rinko lėšas išvežtųjų, suimtųjų šeimoms remti.</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38</a:t>
            </a:fld>
            <a:endParaRPr lang="lt-LT"/>
          </a:p>
        </p:txBody>
      </p:sp>
    </p:spTree>
    <p:extLst>
      <p:ext uri="{BB962C8B-B14F-4D97-AF65-F5344CB8AC3E}">
        <p14:creationId xmlns:p14="http://schemas.microsoft.com/office/powerpoint/2010/main" val="13221067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200" b="1" i="0" kern="1200" dirty="0" smtClean="0">
                <a:solidFill>
                  <a:schemeClr val="tx1"/>
                </a:solidFill>
                <a:effectLst/>
                <a:latin typeface="+mn-lt"/>
                <a:ea typeface="+mn-ea"/>
                <a:cs typeface="+mn-cs"/>
              </a:rPr>
              <a:t>Lietuvos laisvės armija</a:t>
            </a:r>
            <a:r>
              <a:rPr lang="lt-LT" sz="1200" b="0" i="0" kern="1200" dirty="0" smtClean="0">
                <a:solidFill>
                  <a:schemeClr val="tx1"/>
                </a:solidFill>
                <a:effectLst/>
                <a:latin typeface="+mn-lt"/>
                <a:ea typeface="+mn-ea"/>
                <a:cs typeface="+mn-cs"/>
              </a:rPr>
              <a:t> (LLA) – slapta lietuvių tautinė, karinė ir politinė organizacija, siekusi atgauti </a:t>
            </a:r>
            <a:r>
              <a:rPr lang="lt-LT" sz="1200" b="0" i="0" u="none" strike="noStrike" kern="1200" dirty="0" smtClean="0">
                <a:solidFill>
                  <a:schemeClr val="tx1"/>
                </a:solidFill>
                <a:effectLst/>
                <a:latin typeface="+mn-lt"/>
                <a:ea typeface="+mn-ea"/>
                <a:cs typeface="+mn-cs"/>
                <a:hlinkClick r:id="rId3" tooltip="Lietuva"/>
              </a:rPr>
              <a:t>Lietuvos</a:t>
            </a:r>
            <a:r>
              <a:rPr lang="lt-LT" sz="1200" b="0" i="0" kern="1200" dirty="0" smtClean="0">
                <a:solidFill>
                  <a:schemeClr val="tx1"/>
                </a:solidFill>
                <a:effectLst/>
                <a:latin typeface="+mn-lt"/>
                <a:ea typeface="+mn-ea"/>
                <a:cs typeface="+mn-cs"/>
              </a:rPr>
              <a:t> nepriklausomybę ne tik politinėmis, diplomatinėmis priemonėmis, bet ir ginkluotomis karinėmis pajėgomis. LLA įkurta </a:t>
            </a:r>
            <a:r>
              <a:rPr lang="lt-LT" sz="1200" b="0" i="0" u="none" strike="noStrike" kern="1200" dirty="0" smtClean="0">
                <a:solidFill>
                  <a:schemeClr val="tx1"/>
                </a:solidFill>
                <a:effectLst/>
                <a:latin typeface="+mn-lt"/>
                <a:ea typeface="+mn-ea"/>
                <a:cs typeface="+mn-cs"/>
                <a:hlinkClick r:id="rId4" tooltip="1941"/>
              </a:rPr>
              <a:t>1941</a:t>
            </a:r>
            <a:r>
              <a:rPr lang="lt-LT" sz="1200" b="0" i="0" kern="1200" dirty="0" smtClean="0">
                <a:solidFill>
                  <a:schemeClr val="tx1"/>
                </a:solidFill>
                <a:effectLst/>
                <a:latin typeface="+mn-lt"/>
                <a:ea typeface="+mn-ea"/>
                <a:cs typeface="+mn-cs"/>
              </a:rPr>
              <a:t> m. gruodžio mėnesį </a:t>
            </a:r>
            <a:r>
              <a:rPr lang="lt-LT" sz="1200" b="0" i="0" u="none" strike="noStrike" kern="1200" dirty="0" smtClean="0">
                <a:solidFill>
                  <a:schemeClr val="tx1"/>
                </a:solidFill>
                <a:effectLst/>
                <a:latin typeface="+mn-lt"/>
                <a:ea typeface="+mn-ea"/>
                <a:cs typeface="+mn-cs"/>
                <a:hlinkClick r:id="rId5" tooltip="Vilnius"/>
              </a:rPr>
              <a:t>Vilniuje</a:t>
            </a:r>
            <a:r>
              <a:rPr lang="lt-LT" sz="1200" b="0" i="0" kern="1200" dirty="0" smtClean="0">
                <a:solidFill>
                  <a:schemeClr val="tx1"/>
                </a:solidFill>
                <a:effectLst/>
                <a:latin typeface="+mn-lt"/>
                <a:ea typeface="+mn-ea"/>
                <a:cs typeface="+mn-cs"/>
              </a:rPr>
              <a:t>. Steigėjas </a:t>
            </a:r>
            <a:r>
              <a:rPr lang="lt-LT" sz="1200" b="0" i="0" u="none" strike="noStrike" kern="1200" dirty="0" smtClean="0">
                <a:solidFill>
                  <a:schemeClr val="tx1"/>
                </a:solidFill>
                <a:effectLst/>
                <a:latin typeface="+mn-lt"/>
                <a:ea typeface="+mn-ea"/>
                <a:cs typeface="+mn-cs"/>
                <a:hlinkClick r:id="rId6" tooltip="Kazys Veverskis"/>
              </a:rPr>
              <a:t>Kazys Veverskis</a:t>
            </a:r>
            <a:r>
              <a:rPr lang="lt-LT" sz="1200" b="0" i="0" kern="1200" dirty="0" smtClean="0">
                <a:solidFill>
                  <a:schemeClr val="tx1"/>
                </a:solidFill>
                <a:effectLst/>
                <a:latin typeface="+mn-lt"/>
                <a:ea typeface="+mn-ea"/>
                <a:cs typeface="+mn-cs"/>
              </a:rPr>
              <a:t>, 28 metų </a:t>
            </a:r>
            <a:r>
              <a:rPr lang="lt-LT" sz="1200" b="0" i="0" u="none" strike="noStrike" kern="1200" dirty="0" smtClean="0">
                <a:solidFill>
                  <a:schemeClr val="tx1"/>
                </a:solidFill>
                <a:effectLst/>
                <a:latin typeface="+mn-lt"/>
                <a:ea typeface="+mn-ea"/>
                <a:cs typeface="+mn-cs"/>
                <a:hlinkClick r:id="rId7" tooltip="VU"/>
              </a:rPr>
              <a:t>Vilniaus universiteto</a:t>
            </a:r>
            <a:r>
              <a:rPr lang="lt-LT" sz="1200" b="0" i="0" kern="1200" dirty="0" smtClean="0">
                <a:solidFill>
                  <a:schemeClr val="tx1"/>
                </a:solidFill>
                <a:effectLst/>
                <a:latin typeface="+mn-lt"/>
                <a:ea typeface="+mn-ea"/>
                <a:cs typeface="+mn-cs"/>
              </a:rPr>
              <a:t> teisės studentas, anksčiau mokęsis Lietuvos karo mokykloje.</a:t>
            </a:r>
          </a:p>
          <a:p>
            <a:r>
              <a:rPr lang="lt-LT" sz="1200" b="0" i="0" kern="1200" dirty="0" smtClean="0">
                <a:solidFill>
                  <a:schemeClr val="tx1"/>
                </a:solidFill>
                <a:effectLst/>
                <a:latin typeface="+mn-lt"/>
                <a:ea typeface="+mn-ea"/>
                <a:cs typeface="+mn-cs"/>
              </a:rPr>
              <a:t>LLA įkūrėjai, organizatoriai ir vadai: trys broliai – Kazys, Pranas ir Aleksandras Veverskiai, gen. </a:t>
            </a:r>
            <a:r>
              <a:rPr lang="lt-LT" sz="1200" b="0" i="0" u="none" strike="noStrike" kern="1200" dirty="0" smtClean="0">
                <a:solidFill>
                  <a:schemeClr val="tx1"/>
                </a:solidFill>
                <a:effectLst/>
                <a:latin typeface="+mn-lt"/>
                <a:ea typeface="+mn-ea"/>
                <a:cs typeface="+mn-cs"/>
                <a:hlinkClick r:id="rId8" tooltip="Motiejus Pečiulionis"/>
              </a:rPr>
              <a:t>Motiejus Pečiulionis</a:t>
            </a:r>
            <a:r>
              <a:rPr lang="lt-LT" sz="1200" b="0" i="0" kern="1200" dirty="0" smtClean="0">
                <a:solidFill>
                  <a:schemeClr val="tx1"/>
                </a:solidFill>
                <a:effectLst/>
                <a:latin typeface="+mn-lt"/>
                <a:ea typeface="+mn-ea"/>
                <a:cs typeface="+mn-cs"/>
              </a:rPr>
              <a:t>-Miškinis, kpt. </a:t>
            </a:r>
            <a:r>
              <a:rPr lang="lt-LT" sz="1200" b="0" i="0" u="none" strike="noStrike" kern="1200" dirty="0" smtClean="0">
                <a:solidFill>
                  <a:schemeClr val="tx1"/>
                </a:solidFill>
                <a:effectLst/>
                <a:latin typeface="+mn-lt"/>
                <a:ea typeface="+mn-ea"/>
                <a:cs typeface="+mn-cs"/>
                <a:hlinkClick r:id="rId9" tooltip="Juozas Čeponis"/>
              </a:rPr>
              <a:t>Juozas Čeponis</a:t>
            </a:r>
            <a:r>
              <a:rPr lang="lt-LT" sz="1200" b="0" i="0" kern="1200" dirty="0" smtClean="0">
                <a:solidFill>
                  <a:schemeClr val="tx1"/>
                </a:solidFill>
                <a:effectLst/>
                <a:latin typeface="+mn-lt"/>
                <a:ea typeface="+mn-ea"/>
                <a:cs typeface="+mn-cs"/>
              </a:rPr>
              <a:t>-Tauragis, </a:t>
            </a:r>
            <a:r>
              <a:rPr lang="lt-LT" sz="1200" b="0" i="0" u="none" strike="noStrike" kern="1200" dirty="0" smtClean="0">
                <a:solidFill>
                  <a:schemeClr val="tx1"/>
                </a:solidFill>
                <a:effectLst/>
                <a:latin typeface="+mn-lt"/>
                <a:ea typeface="+mn-ea"/>
                <a:cs typeface="+mn-cs"/>
                <a:hlinkClick r:id="rId10" tooltip="Petras Bartkus"/>
              </a:rPr>
              <a:t>Petras Bartkus</a:t>
            </a:r>
            <a:r>
              <a:rPr lang="lt-LT" sz="1200" b="0" i="0" kern="1200" dirty="0" smtClean="0">
                <a:solidFill>
                  <a:schemeClr val="tx1"/>
                </a:solidFill>
                <a:effectLst/>
                <a:latin typeface="+mn-lt"/>
                <a:ea typeface="+mn-ea"/>
                <a:cs typeface="+mn-cs"/>
              </a:rPr>
              <a:t>-Žadgaila, ltn. </a:t>
            </a:r>
            <a:r>
              <a:rPr lang="lt-LT" sz="1200" b="0" i="0" u="none" strike="noStrike" kern="1200" dirty="0" smtClean="0">
                <a:solidFill>
                  <a:schemeClr val="tx1"/>
                </a:solidFill>
                <a:effectLst/>
                <a:latin typeface="+mn-lt"/>
                <a:ea typeface="+mn-ea"/>
                <a:cs typeface="+mn-cs"/>
                <a:hlinkClick r:id="rId11" tooltip="Adolfas Eidimtas (puslapis neegzistuoja)"/>
              </a:rPr>
              <a:t>Adolfas Eidimtas</a:t>
            </a:r>
            <a:r>
              <a:rPr lang="lt-LT" sz="1200" b="0" i="0" kern="1200" dirty="0" smtClean="0">
                <a:solidFill>
                  <a:schemeClr val="tx1"/>
                </a:solidFill>
                <a:effectLst/>
                <a:latin typeface="+mn-lt"/>
                <a:ea typeface="+mn-ea"/>
                <a:cs typeface="+mn-cs"/>
              </a:rPr>
              <a:t>-Papunis, kpt. </a:t>
            </a:r>
            <a:r>
              <a:rPr lang="lt-LT" sz="1200" b="0" i="0" u="none" strike="noStrike" kern="1200" dirty="0" smtClean="0">
                <a:solidFill>
                  <a:schemeClr val="tx1"/>
                </a:solidFill>
                <a:effectLst/>
                <a:latin typeface="+mn-lt"/>
                <a:ea typeface="+mn-ea"/>
                <a:cs typeface="+mn-cs"/>
                <a:hlinkClick r:id="rId12" tooltip="Albinas Karalius"/>
              </a:rPr>
              <a:t>Albinas Karalius</a:t>
            </a:r>
            <a:r>
              <a:rPr lang="lt-LT" sz="1200" b="0" i="0" kern="1200" dirty="0" smtClean="0">
                <a:solidFill>
                  <a:schemeClr val="tx1"/>
                </a:solidFill>
                <a:effectLst/>
                <a:latin typeface="+mn-lt"/>
                <a:ea typeface="+mn-ea"/>
                <a:cs typeface="+mn-cs"/>
              </a:rPr>
              <a:t>-Varenis, inž. Snarskis-Šnairys, aviac. kpt. J. Kasperavičius-Visvydas, kpt. </a:t>
            </a:r>
            <a:r>
              <a:rPr lang="lt-LT" sz="1200" b="0" i="0" u="none" strike="noStrike" kern="1200" dirty="0" smtClean="0">
                <a:solidFill>
                  <a:schemeClr val="tx1"/>
                </a:solidFill>
                <a:effectLst/>
                <a:latin typeface="+mn-lt"/>
                <a:ea typeface="+mn-ea"/>
                <a:cs typeface="+mn-cs"/>
                <a:hlinkClick r:id="rId13" tooltip="Juozas Krikštaponis"/>
              </a:rPr>
              <a:t>Juozas Krikštaponis</a:t>
            </a:r>
            <a:r>
              <a:rPr lang="lt-LT" sz="1200" b="0" i="0" kern="1200" dirty="0" smtClean="0">
                <a:solidFill>
                  <a:schemeClr val="tx1"/>
                </a:solidFill>
                <a:effectLst/>
                <a:latin typeface="+mn-lt"/>
                <a:ea typeface="+mn-ea"/>
                <a:cs typeface="+mn-cs"/>
              </a:rPr>
              <a:t>, </a:t>
            </a:r>
            <a:r>
              <a:rPr lang="lt-LT" sz="1200" b="0" i="0" u="none" strike="noStrike" kern="1200" dirty="0" smtClean="0">
                <a:solidFill>
                  <a:schemeClr val="tx1"/>
                </a:solidFill>
                <a:effectLst/>
                <a:latin typeface="+mn-lt"/>
                <a:ea typeface="+mn-ea"/>
                <a:cs typeface="+mn-cs"/>
                <a:hlinkClick r:id="rId14" tooltip="Vytautas Šniuolis (puslapis neegzistuoja)"/>
              </a:rPr>
              <a:t>Vytautas Šniuolis</a:t>
            </a:r>
            <a:r>
              <a:rPr lang="lt-LT" sz="1200" b="0" i="0" kern="1200" dirty="0" smtClean="0">
                <a:solidFill>
                  <a:schemeClr val="tx1"/>
                </a:solidFill>
                <a:effectLst/>
                <a:latin typeface="+mn-lt"/>
                <a:ea typeface="+mn-ea"/>
                <a:cs typeface="+mn-cs"/>
              </a:rPr>
              <a:t>, kpt. </a:t>
            </a:r>
            <a:r>
              <a:rPr lang="lt-LT" sz="1200" b="0" i="0" u="none" strike="noStrike" kern="1200" dirty="0" smtClean="0">
                <a:solidFill>
                  <a:schemeClr val="tx1"/>
                </a:solidFill>
                <a:effectLst/>
                <a:latin typeface="+mn-lt"/>
                <a:ea typeface="+mn-ea"/>
                <a:cs typeface="+mn-cs"/>
                <a:hlinkClick r:id="rId15" tooltip="Afanasijus Kazanas"/>
              </a:rPr>
              <a:t>Afanasijus Kazanas</a:t>
            </a:r>
            <a:r>
              <a:rPr lang="lt-LT" sz="1200" b="0" i="0" kern="1200" dirty="0" smtClean="0">
                <a:solidFill>
                  <a:schemeClr val="tx1"/>
                </a:solidFill>
                <a:effectLst/>
                <a:latin typeface="+mn-lt"/>
                <a:ea typeface="+mn-ea"/>
                <a:cs typeface="+mn-cs"/>
              </a:rPr>
              <a:t> ir jo sūnus ltn. </a:t>
            </a:r>
            <a:r>
              <a:rPr lang="lt-LT" sz="1200" b="0" i="0" u="none" strike="noStrike" kern="1200" dirty="0" smtClean="0">
                <a:solidFill>
                  <a:schemeClr val="tx1"/>
                </a:solidFill>
                <a:effectLst/>
                <a:latin typeface="+mn-lt"/>
                <a:ea typeface="+mn-ea"/>
                <a:cs typeface="+mn-cs"/>
                <a:hlinkClick r:id="rId16" tooltip="Mykolas Kazanas"/>
              </a:rPr>
              <a:t>Mykolas Kazanas</a:t>
            </a:r>
            <a:r>
              <a:rPr lang="lt-LT" sz="1200" b="0" i="0" kern="1200" dirty="0" smtClean="0">
                <a:solidFill>
                  <a:schemeClr val="tx1"/>
                </a:solidFill>
                <a:effectLst/>
                <a:latin typeface="+mn-lt"/>
                <a:ea typeface="+mn-ea"/>
                <a:cs typeface="+mn-cs"/>
              </a:rPr>
              <a:t>-Mutka, ltn. A. Kubilius, </a:t>
            </a:r>
            <a:r>
              <a:rPr lang="lt-LT" sz="1200" b="0" i="0" u="none" strike="noStrike" kern="1200" dirty="0" smtClean="0">
                <a:solidFill>
                  <a:schemeClr val="tx1"/>
                </a:solidFill>
                <a:effectLst/>
                <a:latin typeface="+mn-lt"/>
                <a:ea typeface="+mn-ea"/>
                <a:cs typeface="+mn-cs"/>
                <a:hlinkClick r:id="rId17" tooltip="Vladas Montvydas (puslapis neegzistuoja)"/>
              </a:rPr>
              <a:t>Vladas Montvydas</a:t>
            </a:r>
            <a:r>
              <a:rPr lang="lt-LT" sz="1200" b="0" i="0" kern="1200" dirty="0" smtClean="0">
                <a:solidFill>
                  <a:schemeClr val="tx1"/>
                </a:solidFill>
                <a:effectLst/>
                <a:latin typeface="+mn-lt"/>
                <a:ea typeface="+mn-ea"/>
                <a:cs typeface="+mn-cs"/>
              </a:rPr>
              <a:t>-Žemaitis, viršila </a:t>
            </a:r>
            <a:r>
              <a:rPr lang="lt-LT" sz="1200" b="0" i="0" u="none" strike="noStrike" kern="1200" dirty="0" smtClean="0">
                <a:solidFill>
                  <a:schemeClr val="tx1"/>
                </a:solidFill>
                <a:effectLst/>
                <a:latin typeface="+mn-lt"/>
                <a:ea typeface="+mn-ea"/>
                <a:cs typeface="+mn-cs"/>
                <a:hlinkClick r:id="rId18" tooltip="Jonas Misiūnas-Žalias Velnias (puslapis neegzistuoja)"/>
              </a:rPr>
              <a:t>Jonas Misiūnas</a:t>
            </a:r>
            <a:r>
              <a:rPr lang="lt-LT" sz="1200" b="0" i="0" kern="1200" dirty="0" smtClean="0">
                <a:solidFill>
                  <a:schemeClr val="tx1"/>
                </a:solidFill>
                <a:effectLst/>
                <a:latin typeface="+mn-lt"/>
                <a:ea typeface="+mn-ea"/>
                <a:cs typeface="+mn-cs"/>
              </a:rPr>
              <a:t>-Žalias Velnias, mokytojas J. Šibaila-Merainis, mjr. B. Kaletka-Senis, ltn. </a:t>
            </a:r>
            <a:r>
              <a:rPr lang="lt-LT" sz="1200" b="0" i="0" u="none" strike="noStrike" kern="1200" dirty="0" smtClean="0">
                <a:solidFill>
                  <a:schemeClr val="tx1"/>
                </a:solidFill>
                <a:effectLst/>
                <a:latin typeface="+mn-lt"/>
                <a:ea typeface="+mn-ea"/>
                <a:cs typeface="+mn-cs"/>
                <a:hlinkClick r:id="rId19" tooltip="Danielius Vaitelis"/>
              </a:rPr>
              <a:t>Danielius Vaitelis</a:t>
            </a:r>
            <a:r>
              <a:rPr lang="lt-LT" sz="1200" b="0" i="0" kern="1200" dirty="0" smtClean="0">
                <a:solidFill>
                  <a:schemeClr val="tx1"/>
                </a:solidFill>
                <a:effectLst/>
                <a:latin typeface="+mn-lt"/>
                <a:ea typeface="+mn-ea"/>
                <a:cs typeface="+mn-cs"/>
              </a:rPr>
              <a:t>-Briedis, kpt. </a:t>
            </a:r>
            <a:r>
              <a:rPr lang="lt-LT" sz="1200" b="0" i="0" u="none" strike="noStrike" kern="1200" dirty="0" smtClean="0">
                <a:solidFill>
                  <a:schemeClr val="tx1"/>
                </a:solidFill>
                <a:effectLst/>
                <a:latin typeface="+mn-lt"/>
                <a:ea typeface="+mn-ea"/>
                <a:cs typeface="+mn-cs"/>
                <a:hlinkClick r:id="rId20" tooltip="Jonas Žemaitis-Vytautas"/>
              </a:rPr>
              <a:t>Jonas Žemaitis-Vytautas</a:t>
            </a:r>
            <a:r>
              <a:rPr lang="lt-LT" sz="1200" b="0" i="0" kern="1200" dirty="0" smtClean="0">
                <a:solidFill>
                  <a:schemeClr val="tx1"/>
                </a:solidFill>
                <a:effectLst/>
                <a:latin typeface="+mn-lt"/>
                <a:ea typeface="+mn-ea"/>
                <a:cs typeface="+mn-cs"/>
              </a:rPr>
              <a:t>, L. Vilutis-Arūnas, mjr. </a:t>
            </a:r>
            <a:r>
              <a:rPr lang="lt-LT" sz="1200" b="0" i="0" u="none" strike="noStrike" kern="1200" dirty="0" smtClean="0">
                <a:solidFill>
                  <a:schemeClr val="tx1"/>
                </a:solidFill>
                <a:effectLst/>
                <a:latin typeface="+mn-lt"/>
                <a:ea typeface="+mn-ea"/>
                <a:cs typeface="+mn-cs"/>
                <a:hlinkClick r:id="rId21" tooltip="Jonas Semaška"/>
              </a:rPr>
              <a:t>Jonas Semaška</a:t>
            </a:r>
            <a:r>
              <a:rPr lang="lt-LT" sz="1200" b="0" i="0" kern="1200" dirty="0" smtClean="0">
                <a:solidFill>
                  <a:schemeClr val="tx1"/>
                </a:solidFill>
                <a:effectLst/>
                <a:latin typeface="+mn-lt"/>
                <a:ea typeface="+mn-ea"/>
                <a:cs typeface="+mn-cs"/>
              </a:rPr>
              <a:t>-Liepa, pulk. P. Budraitis ir kiti.</a:t>
            </a:r>
          </a:p>
          <a:p>
            <a:r>
              <a:rPr lang="lt-LT" sz="1200" b="0" i="0" kern="1200" dirty="0" smtClean="0">
                <a:solidFill>
                  <a:schemeClr val="tx1"/>
                </a:solidFill>
                <a:effectLst/>
                <a:latin typeface="+mn-lt"/>
                <a:ea typeface="+mn-ea"/>
                <a:cs typeface="+mn-cs"/>
              </a:rPr>
              <a:t>Organizacija pareiškė, kad „LLA neturi nei mažiausio pasitikėjimo kuria nors kaimynine valstybe, Lietuvos likimą sieja ne su kitų didžiųjų valstybių likimu, bet su didžiausiomis savo ir kitų lietuvių pastangomis“. LLA programoje įvardinti pagrindiniai tikslai: „a) Lietuvos Laisvės iškovojimas; b) naujos vieningesnės ir galingesnės tautinės Lietuvos valstybės atstatymas su sostine Vilniumi ir Klaipėdos kraštu“ </a:t>
            </a:r>
            <a:r>
              <a:rPr lang="lt-LT" sz="1200" b="0" i="0" u="none" strike="noStrike" kern="1200" baseline="30000" dirty="0" smtClean="0">
                <a:solidFill>
                  <a:schemeClr val="tx1"/>
                </a:solidFill>
                <a:effectLst/>
                <a:latin typeface="+mn-lt"/>
                <a:ea typeface="+mn-ea"/>
                <a:cs typeface="+mn-cs"/>
                <a:hlinkClick r:id="rId22"/>
              </a:rPr>
              <a:t>[1]</a:t>
            </a:r>
            <a:endParaRPr lang="lt-LT" sz="1200" b="0" i="0" kern="1200" dirty="0" smtClean="0">
              <a:solidFill>
                <a:schemeClr val="tx1"/>
              </a:solidFill>
              <a:effectLst/>
              <a:latin typeface="+mn-lt"/>
              <a:ea typeface="+mn-ea"/>
              <a:cs typeface="+mn-cs"/>
            </a:endParaRPr>
          </a:p>
          <a:p>
            <a:r>
              <a:rPr lang="lt-LT" sz="1200" b="0" i="0" u="none" strike="noStrike" kern="1200" dirty="0" smtClean="0">
                <a:solidFill>
                  <a:schemeClr val="tx1"/>
                </a:solidFill>
                <a:effectLst/>
                <a:latin typeface="+mn-lt"/>
                <a:ea typeface="+mn-ea"/>
                <a:cs typeface="+mn-cs"/>
                <a:hlinkClick r:id="rId23" tooltip="1944"/>
              </a:rPr>
              <a:t>1944</a:t>
            </a:r>
            <a:r>
              <a:rPr lang="lt-LT" sz="1200" b="0" i="0" kern="1200" dirty="0" smtClean="0">
                <a:solidFill>
                  <a:schemeClr val="tx1"/>
                </a:solidFill>
                <a:effectLst/>
                <a:latin typeface="+mn-lt"/>
                <a:ea typeface="+mn-ea"/>
                <a:cs typeface="+mn-cs"/>
              </a:rPr>
              <a:t> m. </a:t>
            </a:r>
            <a:r>
              <a:rPr lang="lt-LT" sz="1200" b="0" i="0" u="none" strike="noStrike" kern="1200" dirty="0" smtClean="0">
                <a:solidFill>
                  <a:schemeClr val="tx1"/>
                </a:solidFill>
                <a:effectLst/>
                <a:latin typeface="+mn-lt"/>
                <a:ea typeface="+mn-ea"/>
                <a:cs typeface="+mn-cs"/>
                <a:hlinkClick r:id="rId24" tooltip="Liepos 1"/>
              </a:rPr>
              <a:t>liepos 1</a:t>
            </a:r>
            <a:r>
              <a:rPr lang="lt-LT" sz="1200" b="0" i="0" kern="1200" dirty="0" smtClean="0">
                <a:solidFill>
                  <a:schemeClr val="tx1"/>
                </a:solidFill>
                <a:effectLst/>
                <a:latin typeface="+mn-lt"/>
                <a:ea typeface="+mn-ea"/>
                <a:cs typeface="+mn-cs"/>
              </a:rPr>
              <a:t> d. LLA paskelbė karo padėtį: visi jos nariai, pajėgūs naudoti ginklą, privalėjo burtis į rinktines, išsidėsčiusias miškuose. Organizacija buvo padalyta į du padalinius: veikiantįjį sektorių (VS), pavadintą „Vanagais“, ir organizacinį sektorių (OS). „Vanagai“ – tai ginkluoti </a:t>
            </a:r>
            <a:r>
              <a:rPr lang="lt-LT" sz="1200" b="0" i="0" u="none" strike="noStrike" kern="1200" dirty="0" smtClean="0">
                <a:solidFill>
                  <a:schemeClr val="tx1"/>
                </a:solidFill>
                <a:effectLst/>
                <a:latin typeface="+mn-lt"/>
                <a:ea typeface="+mn-ea"/>
                <a:cs typeface="+mn-cs"/>
                <a:hlinkClick r:id="rId25" tooltip="Partizanai"/>
              </a:rPr>
              <a:t>partizanai</a:t>
            </a:r>
            <a:r>
              <a:rPr lang="lt-LT" sz="1200" b="0" i="0" kern="1200" dirty="0" smtClean="0">
                <a:solidFill>
                  <a:schemeClr val="tx1"/>
                </a:solidFill>
                <a:effectLst/>
                <a:latin typeface="+mn-lt"/>
                <a:ea typeface="+mn-ea"/>
                <a:cs typeface="+mn-cs"/>
              </a:rPr>
              <a:t>, OS – sėslieji partizanai, užsiimantys veikiančiojo sektoriaus aprūpinimu maistu, transportu, </a:t>
            </a:r>
            <a:r>
              <a:rPr lang="lt-LT" sz="1200" b="0" i="0" u="none" strike="noStrike" kern="1200" dirty="0" smtClean="0">
                <a:solidFill>
                  <a:schemeClr val="tx1"/>
                </a:solidFill>
                <a:effectLst/>
                <a:latin typeface="+mn-lt"/>
                <a:ea typeface="+mn-ea"/>
                <a:cs typeface="+mn-cs"/>
                <a:hlinkClick r:id="rId26" tooltip="Informacija"/>
              </a:rPr>
              <a:t>informacija</a:t>
            </a:r>
            <a:r>
              <a:rPr lang="lt-LT" sz="1200" b="0" i="0" kern="1200" dirty="0" smtClean="0">
                <a:solidFill>
                  <a:schemeClr val="tx1"/>
                </a:solidFill>
                <a:effectLst/>
                <a:latin typeface="+mn-lt"/>
                <a:ea typeface="+mn-ea"/>
                <a:cs typeface="+mn-cs"/>
              </a:rPr>
              <a:t>, ryšiais.</a:t>
            </a:r>
          </a:p>
          <a:p>
            <a:r>
              <a:rPr lang="lt-LT" sz="1200" b="0" i="0" kern="1200" dirty="0" smtClean="0">
                <a:solidFill>
                  <a:schemeClr val="tx1"/>
                </a:solidFill>
                <a:effectLst/>
                <a:latin typeface="+mn-lt"/>
                <a:ea typeface="+mn-ea"/>
                <a:cs typeface="+mn-cs"/>
              </a:rPr>
              <a:t>1944 m. </a:t>
            </a:r>
            <a:r>
              <a:rPr lang="lt-LT" sz="1200" b="0" i="0" u="none" strike="noStrike" kern="1200" dirty="0" smtClean="0">
                <a:solidFill>
                  <a:schemeClr val="tx1"/>
                </a:solidFill>
                <a:effectLst/>
                <a:latin typeface="+mn-lt"/>
                <a:ea typeface="+mn-ea"/>
                <a:cs typeface="+mn-cs"/>
                <a:hlinkClick r:id="rId27" tooltip="Gruodžio 28"/>
              </a:rPr>
              <a:t>gruodžio 28</a:t>
            </a:r>
            <a:r>
              <a:rPr lang="lt-LT" sz="1200" b="0" i="0" kern="1200" dirty="0" smtClean="0">
                <a:solidFill>
                  <a:schemeClr val="tx1"/>
                </a:solidFill>
                <a:effectLst/>
                <a:latin typeface="+mn-lt"/>
                <a:ea typeface="+mn-ea"/>
                <a:cs typeface="+mn-cs"/>
              </a:rPr>
              <a:t> d. žuvo vyriausiasis LLA vadas </a:t>
            </a:r>
            <a:r>
              <a:rPr lang="lt-LT" sz="1200" b="0" i="0" u="none" strike="noStrike" kern="1200" dirty="0" smtClean="0">
                <a:solidFill>
                  <a:schemeClr val="tx1"/>
                </a:solidFill>
                <a:effectLst/>
                <a:latin typeface="+mn-lt"/>
                <a:ea typeface="+mn-ea"/>
                <a:cs typeface="+mn-cs"/>
                <a:hlinkClick r:id="rId6" tooltip="Kazys Veverskis"/>
              </a:rPr>
              <a:t>Kazys Veverskis</a:t>
            </a:r>
            <a:r>
              <a:rPr lang="lt-LT" sz="1200" b="0" i="0" kern="1200" dirty="0" smtClean="0">
                <a:solidFill>
                  <a:schemeClr val="tx1"/>
                </a:solidFill>
                <a:effectLst/>
                <a:latin typeface="+mn-lt"/>
                <a:ea typeface="+mn-ea"/>
                <a:cs typeface="+mn-cs"/>
              </a:rPr>
              <a:t>. </a:t>
            </a:r>
            <a:r>
              <a:rPr lang="lt-LT" sz="1200" b="0" i="0" u="none" strike="noStrike" kern="1200" dirty="0" smtClean="0">
                <a:solidFill>
                  <a:schemeClr val="tx1"/>
                </a:solidFill>
                <a:effectLst/>
                <a:latin typeface="+mn-lt"/>
                <a:ea typeface="+mn-ea"/>
                <a:cs typeface="+mn-cs"/>
                <a:hlinkClick r:id="rId28" tooltip="1945"/>
              </a:rPr>
              <a:t>1945</a:t>
            </a:r>
            <a:r>
              <a:rPr lang="lt-LT" sz="1200" b="0" i="0" kern="1200" dirty="0" smtClean="0">
                <a:solidFill>
                  <a:schemeClr val="tx1"/>
                </a:solidFill>
                <a:effectLst/>
                <a:latin typeface="+mn-lt"/>
                <a:ea typeface="+mn-ea"/>
                <a:cs typeface="+mn-cs"/>
              </a:rPr>
              <a:t> m. sunaikinta daug štabų ir vadų – gruodžio mėn. likviduotas vyriausiosios vadovybės štabas, vadovaujamas gen. </a:t>
            </a:r>
            <a:r>
              <a:rPr lang="lt-LT" sz="1200" b="0" i="0" u="none" strike="noStrike" kern="1200" dirty="0" smtClean="0">
                <a:solidFill>
                  <a:schemeClr val="tx1"/>
                </a:solidFill>
                <a:effectLst/>
                <a:latin typeface="+mn-lt"/>
                <a:ea typeface="+mn-ea"/>
                <a:cs typeface="+mn-cs"/>
                <a:hlinkClick r:id="rId8" tooltip="Motiejus Pečiulionis"/>
              </a:rPr>
              <a:t>Motiejaus Pečiulionio</a:t>
            </a:r>
            <a:r>
              <a:rPr lang="lt-LT" sz="1200" b="0" i="0" kern="1200" dirty="0" smtClean="0">
                <a:solidFill>
                  <a:schemeClr val="tx1"/>
                </a:solidFill>
                <a:effectLst/>
                <a:latin typeface="+mn-lt"/>
                <a:ea typeface="+mn-ea"/>
                <a:cs typeface="+mn-cs"/>
              </a:rPr>
              <a:t>.</a:t>
            </a:r>
          </a:p>
          <a:p>
            <a:r>
              <a:rPr lang="lt-LT" sz="1200" b="0" i="0" u="none" strike="noStrike" kern="1200" dirty="0" smtClean="0">
                <a:solidFill>
                  <a:schemeClr val="tx1"/>
                </a:solidFill>
                <a:effectLst/>
                <a:latin typeface="+mn-lt"/>
                <a:ea typeface="+mn-ea"/>
                <a:cs typeface="+mn-cs"/>
                <a:hlinkClick r:id="rId29" tooltip="1946"/>
              </a:rPr>
              <a:t>1946</a:t>
            </a:r>
            <a:r>
              <a:rPr lang="lt-LT" sz="1200" b="0" i="0" kern="1200" dirty="0" smtClean="0">
                <a:solidFill>
                  <a:schemeClr val="tx1"/>
                </a:solidFill>
                <a:effectLst/>
                <a:latin typeface="+mn-lt"/>
                <a:ea typeface="+mn-ea"/>
                <a:cs typeface="+mn-cs"/>
              </a:rPr>
              <a:t> m. LLA dar buvo likę daug žemesniųjų vadų, struktūrų ir nemažai narių. LLA drauge su </a:t>
            </a:r>
            <a:r>
              <a:rPr lang="lt-LT" sz="1200" b="0" i="0" u="none" strike="noStrike" kern="1200" dirty="0" smtClean="0">
                <a:solidFill>
                  <a:schemeClr val="tx1"/>
                </a:solidFill>
                <a:effectLst/>
                <a:latin typeface="+mn-lt"/>
                <a:ea typeface="+mn-ea"/>
                <a:cs typeface="+mn-cs"/>
                <a:hlinkClick r:id="rId30" tooltip="LAF"/>
              </a:rPr>
              <a:t>LAF</a:t>
            </a:r>
            <a:r>
              <a:rPr lang="lt-LT" sz="1200" b="0" i="0" kern="1200" dirty="0" smtClean="0">
                <a:solidFill>
                  <a:schemeClr val="tx1"/>
                </a:solidFill>
                <a:effectLst/>
                <a:latin typeface="+mn-lt"/>
                <a:ea typeface="+mn-ea"/>
                <a:cs typeface="+mn-cs"/>
              </a:rPr>
              <a:t> ir </a:t>
            </a:r>
            <a:r>
              <a:rPr lang="lt-LT" sz="1200" b="0" i="0" u="none" strike="noStrike" kern="1200" dirty="0" smtClean="0">
                <a:solidFill>
                  <a:schemeClr val="tx1"/>
                </a:solidFill>
                <a:effectLst/>
                <a:latin typeface="+mn-lt"/>
                <a:ea typeface="+mn-ea"/>
                <a:cs typeface="+mn-cs"/>
                <a:hlinkClick r:id="rId31" tooltip="VLIK"/>
              </a:rPr>
              <a:t>VLIK</a:t>
            </a:r>
            <a:r>
              <a:rPr lang="lt-LT" sz="1200" b="0" i="0" kern="1200" dirty="0" smtClean="0">
                <a:solidFill>
                  <a:schemeClr val="tx1"/>
                </a:solidFill>
                <a:effectLst/>
                <a:latin typeface="+mn-lt"/>
                <a:ea typeface="+mn-ea"/>
                <a:cs typeface="+mn-cs"/>
              </a:rPr>
              <a:t> aktyvistais, </a:t>
            </a:r>
            <a:r>
              <a:rPr lang="lt-LT" sz="1200" b="0" i="0" u="none" strike="noStrike" kern="1200" dirty="0" smtClean="0">
                <a:solidFill>
                  <a:schemeClr val="tx1"/>
                </a:solidFill>
                <a:effectLst/>
                <a:latin typeface="+mn-lt"/>
                <a:ea typeface="+mn-ea"/>
                <a:cs typeface="+mn-cs"/>
                <a:hlinkClick r:id="rId32" tooltip="Šaulių sąjunga"/>
              </a:rPr>
              <a:t>Šauliais</a:t>
            </a:r>
            <a:r>
              <a:rPr lang="lt-LT" sz="1200" b="0" i="0" kern="1200" dirty="0" smtClean="0">
                <a:solidFill>
                  <a:schemeClr val="tx1"/>
                </a:solidFill>
                <a:effectLst/>
                <a:latin typeface="+mn-lt"/>
                <a:ea typeface="+mn-ea"/>
                <a:cs typeface="+mn-cs"/>
              </a:rPr>
              <a:t>, </a:t>
            </a:r>
            <a:r>
              <a:rPr lang="lt-LT" sz="1200" b="0" i="0" u="none" strike="noStrike" kern="1200" dirty="0" smtClean="0">
                <a:solidFill>
                  <a:schemeClr val="tx1"/>
                </a:solidFill>
                <a:effectLst/>
                <a:latin typeface="+mn-lt"/>
                <a:ea typeface="+mn-ea"/>
                <a:cs typeface="+mn-cs"/>
                <a:hlinkClick r:id="rId33" tooltip="Lietuvos kariuomenė"/>
              </a:rPr>
              <a:t>Lietuvos kariuomenės</a:t>
            </a:r>
            <a:r>
              <a:rPr lang="lt-LT" sz="1200" b="0" i="0" kern="1200" dirty="0" smtClean="0">
                <a:solidFill>
                  <a:schemeClr val="tx1"/>
                </a:solidFill>
                <a:effectLst/>
                <a:latin typeface="+mn-lt"/>
                <a:ea typeface="+mn-ea"/>
                <a:cs typeface="+mn-cs"/>
              </a:rPr>
              <a:t> kariais, represuotųjų bei ištremtų giminėmis, sudarė pagrindą partizaninei kovai Lietuvoje. Ji įsiliejo į </a:t>
            </a:r>
            <a:r>
              <a:rPr lang="lt-LT" sz="1200" b="0" i="0" u="none" strike="noStrike" kern="1200" dirty="0" smtClean="0">
                <a:solidFill>
                  <a:schemeClr val="tx1"/>
                </a:solidFill>
                <a:effectLst/>
                <a:latin typeface="+mn-lt"/>
                <a:ea typeface="+mn-ea"/>
                <a:cs typeface="+mn-cs"/>
                <a:hlinkClick r:id="rId34" tooltip="Lietuvos laisvės kovos sąjūdis"/>
              </a:rPr>
              <a:t>Lietuvos laisvės kovos sąjūdžio</a:t>
            </a:r>
            <a:r>
              <a:rPr lang="lt-LT" sz="1200" b="0" i="0" kern="1200" dirty="0" smtClean="0">
                <a:solidFill>
                  <a:schemeClr val="tx1"/>
                </a:solidFill>
                <a:effectLst/>
                <a:latin typeface="+mn-lt"/>
                <a:ea typeface="+mn-ea"/>
                <a:cs typeface="+mn-cs"/>
              </a:rPr>
              <a:t> (LLKS) struktūras.</a:t>
            </a:r>
          </a:p>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40</a:t>
            </a:fld>
            <a:endParaRPr lang="lt-LT"/>
          </a:p>
        </p:txBody>
      </p:sp>
    </p:spTree>
    <p:extLst>
      <p:ext uri="{BB962C8B-B14F-4D97-AF65-F5344CB8AC3E}">
        <p14:creationId xmlns:p14="http://schemas.microsoft.com/office/powerpoint/2010/main" val="36169285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ln/>
        </p:spPr>
      </p:sp>
      <p:sp>
        <p:nvSpPr>
          <p:cNvPr id="109571" name="Notes Placeholder 2"/>
          <p:cNvSpPr>
            <a:spLocks noGrp="1"/>
          </p:cNvSpPr>
          <p:nvPr>
            <p:ph type="body" idx="1"/>
          </p:nvPr>
        </p:nvSpPr>
        <p:spPr>
          <a:noFill/>
        </p:spPr>
        <p:txBody>
          <a:bodyPr/>
          <a:lstStyle/>
          <a:p>
            <a:r>
              <a:rPr lang="lt-LT" altLang="en-US" dirty="0" smtClean="0">
                <a:latin typeface="Arial" panose="020B0604020202020204" pitchFamily="34" charset="0"/>
              </a:rPr>
              <a:t>Pokario istoriją tyrinėjančių istorikų duomenimis, partizaninio pasipriešinimo metais buvo leidžiama daugiau kaip 70 pavadinimų partizanų leidinių. Per partizaninį karą Lietuvoje išėjo ne mažiau kaip 54-ių pavadinimų periodiniai leidiniai ir 18 neperiodinių spaudos leidinių. Pradžioje dauguma jų buvo spausdinami rašomąja mašinėle, todėl tiražai buvo nedideli - keletas ar keli šimtai egzempliorių. Pamažu partizanai įsigijo ir geresnių spaudos dauginimo priemonių - rotatorių, šapirografų, o kai kurie junginiai - net spaustuvinio šrifto raidžių. Tiražai išaugo iki 1500-2000 egzempliorių.</a:t>
            </a:r>
          </a:p>
          <a:p>
            <a:r>
              <a:rPr lang="lt-LT" altLang="en-US" dirty="0" smtClean="0">
                <a:latin typeface="Arial" panose="020B0604020202020204" pitchFamily="34" charset="0"/>
              </a:rPr>
              <a:t>Kai kurie istorikai pokario partizanų spaudos atsiradimą sieja su nacių okupacijos laikotarpiu. Jie būsimojo Lietuvos laisvės kovos sąjūdžio (LLKS) spaudą kildina būtent iš šiuo laikotarpiu paplitusios antinacinės rezistencijos spaudos. Pavyzdžiui, istoriko Arūno Bubnio duomenimis, vokiečių okupacijos metais ėjo net 21 pogrindžio laikraštis, kuriuos rengiant aktyviai bendradarbiavo įvairių pasaulėžiūrų ir pakraipų Lietuvos inteligentija. Matyt, dėl to istorikė ir partizanų spaudos tyrinėtoja N. Gaškaitė-Žemaitienė teigia: „[…]natūralu, kad prasidėjus antrajai sovietinei okupacijai vėl atgijo tvirtas tradicijas Lietuvoje turintis laisvas spausdintas žodis“.</a:t>
            </a:r>
          </a:p>
          <a:p>
            <a:r>
              <a:rPr lang="lt-LT" altLang="en-US" dirty="0" smtClean="0">
                <a:latin typeface="Arial" panose="020B0604020202020204" pitchFamily="34" charset="0"/>
              </a:rPr>
              <a:t>Tačiau per antrąją sovietinę okupaciją partizanų spaudos leidimas įgavo kitą prasmę nei nesmurtinio pasipriešinimo naciams laikotarpiu. Partizanų spauda tapo visos tautos ginkluotos kovos liudytoja. Dėl visuotinio sekimo jos leidyba persikėlė iš miestų, kaip buvo nacių okupacijos metais, į miškus ir kaimus, nuošaliausias požemines slėptuves. Šios spaudos leidėjais tapo ne legaliai gyvenantys inteligentai, o itin sunkiomis pogrindžio sąlygomis gyvenantys bei kuriantys ginkluoti partizanai, kurie ilgainiui dėl didžiulių nuostolių pradėjo stokoti intelektinių pajėgų. Tačiau mažėjant pogrindžio spaudos bendradarbių, plėtėsi jos funkcijos.</a:t>
            </a:r>
          </a:p>
          <a:p>
            <a:r>
              <a:rPr lang="lt-LT" altLang="en-US" dirty="0" smtClean="0">
                <a:latin typeface="Arial" panose="020B0604020202020204" pitchFamily="34" charset="0"/>
              </a:rPr>
              <a:t>Kai kurie partizanų junginiai jau pačioje laisvės kovų pradžioje savo padaliniams įsakė rašyti operacijų bei karinių veiksmų dienoraščius. Jų tikslas – „[…] palikti teisingą kovų dėl laisvės vaizdą, kaip medžiagą istorijai, ir pagelbėti vėliau suprasti tuos tyliuosius, mažai kam žinomus didvyrius“.</a:t>
            </a:r>
          </a:p>
          <a:p>
            <a:r>
              <a:rPr lang="lt-LT" altLang="en-US" dirty="0" smtClean="0">
                <a:latin typeface="Arial" panose="020B0604020202020204" pitchFamily="34" charset="0"/>
              </a:rPr>
              <a:t>1949 m. vasarį visą ginkluotąją rezistenciją pagaliau sujungus į Lietuvos laisvės kovos sąjūdį bei centralizavus valdymą ir padalijus visą Lietuvos teritoriją į partizanų sritis, visa ginkluotojo pogrindžio spauda pradėta leisti pažymėta ženklu „LLKS“. Taip buvo iki pat partizaninio karo Lietuvoje pabaigos.</a:t>
            </a:r>
          </a:p>
          <a:p>
            <a:r>
              <a:rPr lang="lt-LT" altLang="en-US" dirty="0" smtClean="0">
                <a:latin typeface="Arial" panose="020B0604020202020204" pitchFamily="34" charset="0"/>
              </a:rPr>
              <a:t>Paskutinis „LLKS“ ženklu pažymėtas leidinys „Partizanų šūvių aidas“, dar 1957 m. spausdintas Kosto Liuberskio-Žvainio (nuo 1958 m. laikomas dingusiu be žinios) Šiaulių krašte Prisikėlimo apygardos teritorijoje, įprasmina ir paskutinius ginkluotosios rezistencijos vardu ištartus laisvus žodžius, sutinkamus visoje partizanų spaudoje: „Atiduok Tėvynei, ką privalai!“</a:t>
            </a:r>
          </a:p>
          <a:p>
            <a:r>
              <a:rPr lang="lt-LT" altLang="en-US" dirty="0" smtClean="0">
                <a:latin typeface="Arial" panose="020B0604020202020204" pitchFamily="34" charset="0"/>
              </a:rPr>
              <a:t>Pagal KGB dokumentus, 1944–1952 m. į sovietinio saugumo rankas vadinamųjų karinių-čekistinių operacijų metu pateko 577 rašomosios mašinėlės ir spaudos dauginimo aparatai, 1952–1953 m. laikotarpiu – 57 dauginimo aparatai ir 2 savadarbės spausdinimo staklės, 3 rotatoriai, 2 šapirografai, 50 rašomųjų mašinėlių. Platinimo darbą dažniausiai atlikdavo jaunimas – gimnazistai, studentai. Daugelis jų už tai buvo nuteisti ir kalėjo sovietiniuose lageriuose. Vien 1947 m., istorikės N. Gaškaitės-Žemaitienės duomenimis, už antisovietinės spaudos platinimą ir leidimą MGB visoje Lietuvoje suėmė 640 žmonių.</a:t>
            </a:r>
            <a:endParaRPr lang="en-GB" altLang="en-US" dirty="0" smtClean="0">
              <a:latin typeface="Arial" panose="020B0604020202020204" pitchFamily="34" charset="0"/>
            </a:endParaRPr>
          </a:p>
        </p:txBody>
      </p:sp>
      <p:sp>
        <p:nvSpPr>
          <p:cNvPr id="109572"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31C159B-BE8D-426E-8107-5F687D5C703A}" type="slidenum">
              <a:rPr lang="lt-LT" altLang="lt-LT" smtClean="0"/>
              <a:pPr/>
              <a:t>41</a:t>
            </a:fld>
            <a:endParaRPr lang="lt-LT" altLang="lt-LT" smtClean="0"/>
          </a:p>
        </p:txBody>
      </p:sp>
    </p:spTree>
    <p:extLst>
      <p:ext uri="{BB962C8B-B14F-4D97-AF65-F5344CB8AC3E}">
        <p14:creationId xmlns:p14="http://schemas.microsoft.com/office/powerpoint/2010/main" val="1229782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42</a:t>
            </a:fld>
            <a:endParaRPr lang="lt-LT"/>
          </a:p>
        </p:txBody>
      </p:sp>
    </p:spTree>
    <p:extLst>
      <p:ext uri="{BB962C8B-B14F-4D97-AF65-F5344CB8AC3E}">
        <p14:creationId xmlns:p14="http://schemas.microsoft.com/office/powerpoint/2010/main" val="27086127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47</a:t>
            </a:fld>
            <a:endParaRPr lang="lt-LT"/>
          </a:p>
        </p:txBody>
      </p:sp>
    </p:spTree>
    <p:extLst>
      <p:ext uri="{BB962C8B-B14F-4D97-AF65-F5344CB8AC3E}">
        <p14:creationId xmlns:p14="http://schemas.microsoft.com/office/powerpoint/2010/main" val="1997851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Spalio 24 dieną Lietuvos Respublikos Seime įvyko konferencija „Etnokultūrinio sąjūdžio ištakos, raida ir reikšmė“, skirta Lietuvos valstybės atkūrimo 100-mečiui ir folklorinio judėjimo bei žygeivystės 50-mečiui. Konferenciją organizavo Lietuvos Respublikos Seimo Kultūros komitetas ir Etninės kultūros globos taryba.</a:t>
            </a:r>
          </a:p>
          <a:p>
            <a:endParaRPr lang="lt-LT" dirty="0" smtClean="0"/>
          </a:p>
          <a:p>
            <a:endParaRPr lang="lt-LT" dirty="0" smtClean="0"/>
          </a:p>
          <a:p>
            <a:r>
              <a:rPr lang="lt-LT" dirty="0" smtClean="0"/>
              <a:t>Konferencijoje keltas tikslas – atkreipti visuomenės ir politikų dėmesį į folklorinių ansamblių, kraštotyrininkų bei žygeivių judėjimo reikšmę išsivaduojant Lietuvai iš sovietinio režimo. Konferencijoje pranešimus skaitė mokslininkai, tiriantys etnokultūrinio sąjūdžio ypatumus, folklorinių ansamblių, žygeivių, kraštotyrininkų ir ramuviečių judėjimo pradininkai, aktyvūs dalyviai. Aptarta šio judėjimo reikšmė ir prasmė Lietuvos istorijoje. Dalyvavo apie 100 žmonių.</a:t>
            </a:r>
          </a:p>
          <a:p>
            <a:endParaRPr lang="lt-LT" dirty="0" smtClean="0"/>
          </a:p>
          <a:p>
            <a:r>
              <a:rPr lang="lt-LT" dirty="0" smtClean="0"/>
              <a:t>Konferencijos dalyvius pasveikino Seimo Kultūros komiteto narys Stasys Tumėnas. Jis atkreipė dėmesį į tai, kad folklorininkai ir žygeiviai sovietmečiu buvo tylieji rezistentai, Sąjūdžio šaukliai. Seimo Švietimo ir mokslo komiteto narė Aušra Papirtienė taip pat pripažino folklorinio judėjimo reikšmę išsaugant tradicijos gyvastį bei tautinį sąmoningumą sovietmečiu. Seimo Kultūros komiteto narys ir Seimo Laikinosios etninės kultūros grupės primininkas Robertas Šarknickas pabrėžė, kad šiandieninėje situacijoje būtina surasti vietą etninei kultūrai švietimo sistemoje. Seimo narys Mindaugas Puidokas taip pat pastebėjo, kad būtini politiniai sprendimai, orientuoti į etninės kultūros saugojimą ir aktualinimą. Etninės kultūros globos tarybos pirmininkė Dalia Urbanavičienė pakvietė folkloro ansamblių, žygeivių, kraštotyrininkų ir ramuviečių judėjimo dalyvius bei šio judėjimo tyrėjus pasidalinti mintimis apie jo reikšmę Lietuvai išsivaduojant iš sovietinio režimo.</a:t>
            </a:r>
          </a:p>
          <a:p>
            <a:endParaRPr lang="lt-LT" dirty="0" smtClean="0"/>
          </a:p>
          <a:p>
            <a:r>
              <a:rPr lang="lt-LT" dirty="0" smtClean="0"/>
              <a:t>Sovietmečiu kilusį folklorinį, ramuviečių, žygeivių judėjimą tirianti prof. dr. Ainė Ramonaitė akcentavo, kad dalyvavimas šiame judėjime to meto žmonėms buvo galimybė atsiriboti nuo sovietinės visuomenės, sovietinių ritualų ir kartu kurti savo, alternatyvų pasaulį, kuriame jie galėjo jaustis oriai. A. Ramonaitės teigimu, šis alternatyvus etnokultūrinis judėjimas buvo svarbus veiksnys, nuo kurio prasidėjo sovietinės sistemos griūtis: neatsitiktinai pirmasis Sąjūdžio mitingas  įvyko savaitė po festivalio „Skamba skamba kankliai“.</a:t>
            </a:r>
          </a:p>
          <a:p>
            <a:endParaRPr lang="lt-LT" dirty="0" smtClean="0"/>
          </a:p>
          <a:p>
            <a:r>
              <a:rPr lang="lt-LT" dirty="0" smtClean="0"/>
              <a:t>Konferencijos pranešėjų, kurie buvo aktyvūs folkloro ansamblių, žygeivių, kraštotyrininkų ir ramuviečių judėjimo dalyviai nuo pat šio judėjimo ištakų, pasisakymai buvo jausmingi ir įkvepiantys. Vienas iš Vilniaus universiteto kraštotyrininkų ramuvos kūrėjų, poetas Vladas Braziūnas sujaudino savo prisiminimais apie tai, ką reiškė anuometiniam jaunam žmogui paslapčia, už uždangstytų langų dainuoti „Lietuva brangi“. Kitas kraštotyros judėjimo iniciatorius. Ilgametis VU kraštotyrininkų ramuvos vadas Venantas Mačiekus papasakojo, kad jo poreikis užsiimti šia veikla kilo ne šiaip sau – o kasdien susiduriant su niekinamu požiūriu į lietuvių kultūrą. Prof. dr. Valentinas Baltrūnas papasakojo apie 1966 metais žygeivių Punioje pasirašytą sutartį, kurioje išreikštas atsiribojimas nuo sovietinio turizmo. Sutartyje įtvirtinta, kad žygeiviu gali vadintis tik tas, kuris aktyviai tyrinėja savo kraštą, užsiima kraštotyros veikla. Nijolė Balčiūnienė pastebėjo, kad didžiai klysta tie, kurie folkloro ansamblių ir žygeivių judėjimą laiko sovietinės sistemos dalimi. „Taip teigiantys nežino, kaip mes iš tiesų jautėmės, – sakė N. Balčiūnienė. – Mes duodavome žygeivio priesaiką suklaupę ant kelių prieš piliakalnį. Kiekvienas žygis turėjo tikslą ką nors duoti Lietuvai. Po žygio mes – jauni studentai – sukviesdavome vietinius žmones ir pasakodavome jiems tai, apie ką visi bijojo kalbėti. Mes lankėme Punsko, Gervėčių, Pelesos lietuvius, stengdamiesi palaikyti jų tautinę dvasią“. Antanas Gudelis atskleidė, ką jam anuomet reiškė dalyvavimas Rasos šventėse: „Mes buvome taip „atsikandę“ švenčių be šventumo ir taip troškome tikros šventės, kurioje būtų tikro šventumo. Rasos šventė išties buvo didžiausias jaunystės įvykis.“ Ramunė Vėliuvienė taip pat pastebėjo, kad dalyvavimas kraštotyros veikloje anuometiniam jaunam žmogui buvo labai gili patirtis. Lina Petrošienė pasidalino įžvalgomis, kaip folkloro ansamblių judėjimas vyko kitame Lietuvos gale – Klaipėdoje.</a:t>
            </a:r>
          </a:p>
          <a:p>
            <a:endParaRPr lang="lt-LT" dirty="0" smtClean="0"/>
          </a:p>
          <a:p>
            <a:r>
              <a:rPr lang="lt-LT" dirty="0" smtClean="0"/>
              <a:t>Ilgus metus VU folkloro ansambliui „Ratilio“ vadovavusi Zita Kelmickaitė pasakojo, kad nors folklorininkai anuomet ir nenorėjo eiti į derybas su valdžia, vis dėlto be jos išsiversti buvo neįmanoma – su valdžia buvo būtina derintis ir „išsukti uodegą“ žinant ar nujaučiant, ką galima, o ko negalima oficialiai rodyti. Beje, pasak Z. Kelmickaitės, dėl vienos ar dėl kitos priežasties valdžia folklorui anuomet skyrė daugiau dėmesio nei šiandien. O ir visuomenės domėjimasis buvo didžiulis  – į „Ratilio“ koncertus susirinkdavo tiek žmonių, jog lūždavo durys.</a:t>
            </a:r>
          </a:p>
          <a:p>
            <a:endParaRPr lang="lt-LT" dirty="0" smtClean="0"/>
          </a:p>
          <a:p>
            <a:r>
              <a:rPr lang="lt-LT" dirty="0" smtClean="0"/>
              <a:t>Rūta Vildžiūnienė atkreipė dėmesį į šių dienų skaudžią aktualiją – nykstantį dainavimo kartu fenomeną. Ji atkreipė dėmesį, kad dar 1974 metais grįžtantiems iš repeticijos folkloro ansamblio dalyviams buvo natūralu dainuoti mieste, troleibuse. „Dainuodami mes patenkinome autentiškos būties troškulį, buvome kupini savigarbos. Ir niekas niekada nieko nereplikavo. Buvo juntamas visuomenės supratimas, kad daina yra šventa“, – teigė R. Vildžiūnienė ir pridūrė, kad tai buvo ir protestas prieš oficiozinę pompastiką. Ji išsakė mintį, kad ir šiandien vertėtų atsigręžti į nescenines folkloro formas: esminis folkloro tikslas nėra sužavėti, padaryti įspūdį; folkloro tikslas yra kurti ontologinį saugumą jį dainuojantiems; folklorą reikia ne atlikti, o su juo gyventi.</a:t>
            </a:r>
          </a:p>
          <a:p>
            <a:endParaRPr lang="lt-LT" dirty="0" smtClean="0"/>
          </a:p>
          <a:p>
            <a:endParaRPr lang="lt-LT" dirty="0" smtClean="0"/>
          </a:p>
          <a:p>
            <a:r>
              <a:rPr lang="lt-LT" dirty="0" smtClean="0"/>
              <a:t>Konferencijos pabaigoje vyko prof. habil. dr. Daivos Vyčinienės vadovaujama diskusija „Folklorinis judėjimas prieš ir po Lietuvos Nepriklausomybės atgavimo“. Prof. dr. Rytis Ambrazevičius atkreipė dėmesį į tai, kad šiandien etninė kultūra išgyvena ne pačius geriausius laikus: daug kam etninės kultūros simboliais yra tapusios vyžos, klumpakojis ir cepelinai, o etnologija kai kurių visuomenės veikėjų gretinama su tokiais pseudomokslais kaip, pvz., chiromantija. Tuo tarpu Lietuvos nacionalinio kultūros centro direktoriaus pavaduotojos Vidos Šatkauskienės nuomone, etnokultūriniame lauke galima pastebėti ir optimistiškesnių tendencijų. Pavyzdžiui, folkloro ansamblių Lietuvoje nemažėja, jie yra vis geriau pasirengę. Galima pastebėti didžiulę folklorinių reiškinių įvairovę: nuo archajiškų formų rekonstravimo iki modernių postfolkloro projektų. V. Šatkauskienės nuomone, visi šie reiškiniai yra sveikintini ir prasmingi.</a:t>
            </a:r>
          </a:p>
          <a:p>
            <a:endParaRPr lang="lt-LT" dirty="0" smtClean="0"/>
          </a:p>
          <a:p>
            <a:r>
              <a:rPr lang="lt-LT" dirty="0" smtClean="0"/>
              <a:t>Eglė Valentė, inicijavusi daugelį ugnies skulptūrų misterijų per rudens Lygiadienio šventę Vilniuje ir kituose miestuose, atkreipė dėmesį į tai, kad tikrai įmanoma rasti tokių kultūros formų, kuriose profesionalusis ir liaudies menas puikiai derėtų tarpusavyje. Jos pastebėjimu, ieškoti naujų folkloro perteikimo priemonių yra būtina, nes folkloras yra galinga psichoterapijos forma, kuri negali būti atimta iš visuomenės.</a:t>
            </a:r>
          </a:p>
          <a:p>
            <a:endParaRPr lang="lt-LT" dirty="0" smtClean="0"/>
          </a:p>
          <a:p>
            <a:r>
              <a:rPr lang="lt-LT" dirty="0" smtClean="0"/>
              <a:t>Daiva Vyčinienė pastebėjo, kad folkloras šiandien gali reikštis dviem kryptimis: pavyzdžiui, sutartinės gali būti atliekamos tiek profesionaliai, kartu su didžiausiais šedevrais šiuolaikiniame mene, tiek kaip žmonių mases įtraukianti ir didžiulį džiaugsmą jiems teikianti dvasinė praktika.</a:t>
            </a:r>
          </a:p>
          <a:p>
            <a:endParaRPr lang="lt-LT" dirty="0" smtClean="0"/>
          </a:p>
          <a:p>
            <a:r>
              <a:rPr lang="lt-LT" dirty="0" smtClean="0"/>
              <a:t>M.K. Čiurlionio menų mokyklos mokytoja Julija Ikamaitė atkreipė dėmesį, kad jaunoji karta yra atvira etninei kultūrai. Tai rodo jos patirtis organizuojant įvairias etnokultūrines, bendruomenines menines akcijas. Tačiau kad šis alkis būtų pasotintas, pasak J. Ikamaitės, reikalinga politinė valia – sprendimas suteikti galimybę gauti etnokultūrinių žinių kiekvienam vaikui kiekvienoje mokykloje. „Etninės kultūros dėstymas mokykloje turėtų būti nekvestionuojamas dalykas, nes tik taip galima išauginti susidomėjimo bangą“, – kalbėjo menininkė.</a:t>
            </a:r>
          </a:p>
          <a:p>
            <a:endParaRPr lang="lt-LT" dirty="0" smtClean="0"/>
          </a:p>
          <a:p>
            <a:r>
              <a:rPr lang="lt-LT" dirty="0" smtClean="0"/>
              <a:t>Internetinės erdvės „Alkas“ redaktorius Jonas Vaiškūnas atkreipė dėmesį  į tai, kad minint folklorinio sąjūdžio 50-metį nederėtų pamiršti ir Jono Trinkūno veiklos bei indėlio. Pasak jo, Jonas Trinkūnas folklore išryškino dvasinį, arba religinį, pradą – tai esminis dalykas atskiriant folklorą nuo aranžuoto sceninio sovietmečio folkloro. Pasak J. Vaiškūno, kalbėdami apie šventumo ar dvasingumo jausmą, patiriamą akistatoje su folkloru, turime pripažinti jo religinę prigimtį. J. Vaiškūno teigimu, didžiausias žygdarbis, kurį galėtų nuveikti šiandieninis Seimas – senosios Baltų religinės bendrijos Romuvos valstybinis pripažinimas.</a:t>
            </a:r>
          </a:p>
          <a:p>
            <a:endParaRPr lang="lt-LT" dirty="0" smtClean="0"/>
          </a:p>
          <a:p>
            <a:r>
              <a:rPr lang="lt-LT" dirty="0" smtClean="0"/>
              <a:t>Konferenciją užbaigė koncertas. Jame dalyvavo 50-metį švenčiantis VU folkloro ansamblis „Ratilio“ ir nuo 1970 m. gyvuojantis Žiūrų kaimo etnografinis ansamblis, kuriame dainuoja šio kaimo aplinkoje išaugusios kelios kartos.</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48</a:t>
            </a:fld>
            <a:endParaRPr lang="lt-LT"/>
          </a:p>
        </p:txBody>
      </p:sp>
    </p:spTree>
    <p:extLst>
      <p:ext uri="{BB962C8B-B14F-4D97-AF65-F5344CB8AC3E}">
        <p14:creationId xmlns:p14="http://schemas.microsoft.com/office/powerpoint/2010/main" val="21799288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200" b="0" i="0" kern="1200" dirty="0" smtClean="0">
                <a:solidFill>
                  <a:schemeClr val="tx1"/>
                </a:solidFill>
                <a:effectLst/>
                <a:latin typeface="+mn-lt"/>
                <a:ea typeface="+mn-ea"/>
                <a:cs typeface="+mn-cs"/>
              </a:rPr>
              <a:t>Straipsnyje analizuojami keturi sovietmečio Lietuvoje ėjusių pogrindžio leidinių – „Vyčio“, „Rūpintojėlio“, „Perspektyvų“ ir „Lietuvos katalikų bažnyčios kronikos“ – leidėjų tinklai. Pasitelkiant slaptųjų tinklų teoriją ir socialinių tinklų analizės įrankius jame nagrinėjama, kokios struktūrinės tinklo savybės gali paaiškinti skirtingą pogrindžio leidinių sėkmę. Duomenys surinkti naudojant archyvinę medžiagą ir publikuotus memuarus bei atliekant tiesioginius interviu su pasirinktų pogrindžio leidinių leidėjais. Analizė parodė, kad „Lietuvos katalikų bažnyčios kronikos“ fenomenalią sėkmę paaiškina tankus ir santykinai decentralizuotas jo leidėjų tinklas.</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49</a:t>
            </a:fld>
            <a:endParaRPr lang="lt-LT"/>
          </a:p>
        </p:txBody>
      </p:sp>
    </p:spTree>
    <p:extLst>
      <p:ext uri="{BB962C8B-B14F-4D97-AF65-F5344CB8AC3E}">
        <p14:creationId xmlns:p14="http://schemas.microsoft.com/office/powerpoint/2010/main" val="12225812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Galima priminti ir protestus Raseiniuose,</a:t>
            </a:r>
            <a:r>
              <a:rPr lang="lt-LT" baseline="0" dirty="0" smtClean="0"/>
              <a:t> kai milicininkai partrenkė pėstįjį</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50</a:t>
            </a:fld>
            <a:endParaRPr lang="lt-LT"/>
          </a:p>
        </p:txBody>
      </p:sp>
    </p:spTree>
    <p:extLst>
      <p:ext uri="{BB962C8B-B14F-4D97-AF65-F5344CB8AC3E}">
        <p14:creationId xmlns:p14="http://schemas.microsoft.com/office/powerpoint/2010/main" val="121063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GP</a:t>
            </a:r>
            <a:r>
              <a:rPr lang="lt-LT" baseline="0" dirty="0" smtClean="0"/>
              <a:t> ne itin gausios ir vis dar nepasiekė tinkamos galios.</a:t>
            </a:r>
          </a:p>
          <a:p>
            <a:r>
              <a:rPr lang="lt-LT" baseline="0" dirty="0" smtClean="0"/>
              <a:t>,,Sienos“ – iki galo nesumūrytos...</a:t>
            </a: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4</a:t>
            </a:fld>
            <a:endParaRPr lang="lt-LT"/>
          </a:p>
        </p:txBody>
      </p:sp>
    </p:spTree>
    <p:extLst>
      <p:ext uri="{BB962C8B-B14F-4D97-AF65-F5344CB8AC3E}">
        <p14:creationId xmlns:p14="http://schemas.microsoft.com/office/powerpoint/2010/main" val="16825230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200" b="0" i="0" u="none" strike="noStrike" kern="1200" dirty="0" smtClean="0">
                <a:solidFill>
                  <a:schemeClr val="tx1"/>
                </a:solidFill>
                <a:effectLst/>
                <a:latin typeface="+mn-lt"/>
                <a:ea typeface="+mn-ea"/>
                <a:cs typeface="+mn-cs"/>
                <a:hlinkClick r:id="rId3" tooltip="1946"/>
              </a:rPr>
              <a:t>1946</a:t>
            </a:r>
            <a:r>
              <a:rPr lang="lt-LT" sz="1200" b="0" i="0" kern="1200" dirty="0" smtClean="0">
                <a:solidFill>
                  <a:schemeClr val="tx1"/>
                </a:solidFill>
                <a:effectLst/>
                <a:latin typeface="+mn-lt"/>
                <a:ea typeface="+mn-ea"/>
                <a:cs typeface="+mn-cs"/>
              </a:rPr>
              <a:t> metais SSRS III grupės 4-osios zonos varžybose dalyvavusi bei triumfavusi LTSR rinktinė (tuo metu vienintelė tarp klubinių komandų), sudaryta iš Kauno „Spartako“ ir Kauno „Dinamo“ ekipų</a:t>
            </a:r>
            <a:r>
              <a:rPr lang="lt-LT" sz="1200" b="0" i="0" u="none" strike="noStrike" kern="1200" baseline="30000" dirty="0" smtClean="0">
                <a:solidFill>
                  <a:schemeClr val="tx1"/>
                </a:solidFill>
                <a:effectLst/>
                <a:latin typeface="+mn-lt"/>
                <a:ea typeface="+mn-ea"/>
                <a:cs typeface="+mn-cs"/>
                <a:hlinkClick r:id="rId4"/>
              </a:rPr>
              <a:t>[2]</a:t>
            </a:r>
            <a:r>
              <a:rPr lang="lt-LT" sz="1200" b="0" i="0" kern="1200" dirty="0" smtClean="0">
                <a:solidFill>
                  <a:schemeClr val="tx1"/>
                </a:solidFill>
                <a:effectLst/>
                <a:latin typeface="+mn-lt"/>
                <a:ea typeface="+mn-ea"/>
                <a:cs typeface="+mn-cs"/>
              </a:rPr>
              <a:t>, po metų buvo perkelta į </a:t>
            </a:r>
            <a:r>
              <a:rPr lang="lt-LT" sz="1200" b="0" i="0" u="none" strike="noStrike" kern="1200" dirty="0" smtClean="0">
                <a:solidFill>
                  <a:schemeClr val="tx1"/>
                </a:solidFill>
                <a:effectLst/>
                <a:latin typeface="+mn-lt"/>
                <a:ea typeface="+mn-ea"/>
                <a:cs typeface="+mn-cs"/>
                <a:hlinkClick r:id="rId5" tooltip="Vilnius"/>
              </a:rPr>
              <a:t>Vilnių</a:t>
            </a:r>
            <a:r>
              <a:rPr lang="lt-LT" sz="1200" b="0" i="0" kern="1200" dirty="0" smtClean="0">
                <a:solidFill>
                  <a:schemeClr val="tx1"/>
                </a:solidFill>
                <a:effectLst/>
                <a:latin typeface="+mn-lt"/>
                <a:ea typeface="+mn-ea"/>
                <a:cs typeface="+mn-cs"/>
              </a:rPr>
              <a:t> ir pervadinta „Dinamo“ vardu</a:t>
            </a:r>
            <a:r>
              <a:rPr lang="lt-LT" sz="1200" b="0" i="0" u="none" strike="noStrike" kern="1200" baseline="30000" dirty="0" smtClean="0">
                <a:solidFill>
                  <a:schemeClr val="tx1"/>
                </a:solidFill>
                <a:effectLst/>
                <a:latin typeface="+mn-lt"/>
                <a:ea typeface="+mn-ea"/>
                <a:cs typeface="+mn-cs"/>
                <a:hlinkClick r:id="rId6"/>
              </a:rPr>
              <a:t>[3]</a:t>
            </a:r>
            <a:r>
              <a:rPr lang="lt-LT" sz="1200" b="0" i="0" kern="1200" dirty="0" smtClean="0">
                <a:solidFill>
                  <a:schemeClr val="tx1"/>
                </a:solidFill>
                <a:effectLst/>
                <a:latin typeface="+mn-lt"/>
                <a:ea typeface="+mn-ea"/>
                <a:cs typeface="+mn-cs"/>
              </a:rPr>
              <a:t>. Tai yra laikoma dabartinio Vilniaus „Žalgirio“ klubo istorine pradžia.</a:t>
            </a:r>
          </a:p>
          <a:p>
            <a:r>
              <a:rPr lang="lt-LT" sz="1200" b="0" i="0" kern="1200" dirty="0" smtClean="0">
                <a:solidFill>
                  <a:schemeClr val="tx1"/>
                </a:solidFill>
                <a:effectLst/>
                <a:latin typeface="+mn-lt"/>
                <a:ea typeface="+mn-ea"/>
                <a:cs typeface="+mn-cs"/>
              </a:rPr>
              <a:t>Klubas buvo įkurtas </a:t>
            </a:r>
            <a:r>
              <a:rPr lang="lt-LT" sz="1200" b="0" i="0" u="none" strike="noStrike" kern="1200" dirty="0" smtClean="0">
                <a:solidFill>
                  <a:schemeClr val="tx1"/>
                </a:solidFill>
                <a:effectLst/>
                <a:latin typeface="+mn-lt"/>
                <a:ea typeface="+mn-ea"/>
                <a:cs typeface="+mn-cs"/>
                <a:hlinkClick r:id="rId7" tooltip="1947"/>
              </a:rPr>
              <a:t>1947</a:t>
            </a:r>
            <a:r>
              <a:rPr lang="lt-LT" sz="1200" b="0" i="0" kern="1200" dirty="0" smtClean="0">
                <a:solidFill>
                  <a:schemeClr val="tx1"/>
                </a:solidFill>
                <a:effectLst/>
                <a:latin typeface="+mn-lt"/>
                <a:ea typeface="+mn-ea"/>
                <a:cs typeface="+mn-cs"/>
              </a:rPr>
              <a:t> metais. Vieną sezoną Vilniaus ekipa vadinosi „Dinamo“ vardu, nuo </a:t>
            </a:r>
            <a:r>
              <a:rPr lang="lt-LT" sz="1200" b="0" i="0" u="none" strike="noStrike" kern="1200" dirty="0" smtClean="0">
                <a:solidFill>
                  <a:schemeClr val="tx1"/>
                </a:solidFill>
                <a:effectLst/>
                <a:latin typeface="+mn-lt"/>
                <a:ea typeface="+mn-ea"/>
                <a:cs typeface="+mn-cs"/>
                <a:hlinkClick r:id="rId8" tooltip="1948"/>
              </a:rPr>
              <a:t>1948</a:t>
            </a:r>
            <a:r>
              <a:rPr lang="lt-LT" sz="1200" b="0" i="0" kern="1200" dirty="0" smtClean="0">
                <a:solidFill>
                  <a:schemeClr val="tx1"/>
                </a:solidFill>
                <a:effectLst/>
                <a:latin typeface="+mn-lt"/>
                <a:ea typeface="+mn-ea"/>
                <a:cs typeface="+mn-cs"/>
              </a:rPr>
              <a:t> iki </a:t>
            </a:r>
            <a:r>
              <a:rPr lang="lt-LT" sz="1200" b="0" i="0" u="none" strike="noStrike" kern="1200" dirty="0" smtClean="0">
                <a:solidFill>
                  <a:schemeClr val="tx1"/>
                </a:solidFill>
                <a:effectLst/>
                <a:latin typeface="+mn-lt"/>
                <a:ea typeface="+mn-ea"/>
                <a:cs typeface="+mn-cs"/>
                <a:hlinkClick r:id="rId9" tooltip="1961"/>
              </a:rPr>
              <a:t>1961</a:t>
            </a:r>
            <a:r>
              <a:rPr lang="lt-LT" sz="1200" b="0" i="0" kern="1200" dirty="0" smtClean="0">
                <a:solidFill>
                  <a:schemeClr val="tx1"/>
                </a:solidFill>
                <a:effectLst/>
                <a:latin typeface="+mn-lt"/>
                <a:ea typeface="+mn-ea"/>
                <a:cs typeface="+mn-cs"/>
              </a:rPr>
              <a:t> m. – „Spartaku“, o nuo </a:t>
            </a:r>
            <a:r>
              <a:rPr lang="lt-LT" sz="1200" b="0" i="0" u="none" strike="noStrike" kern="1200" dirty="0" smtClean="0">
                <a:solidFill>
                  <a:schemeClr val="tx1"/>
                </a:solidFill>
                <a:effectLst/>
                <a:latin typeface="+mn-lt"/>
                <a:ea typeface="+mn-ea"/>
                <a:cs typeface="+mn-cs"/>
                <a:hlinkClick r:id="rId10" tooltip="1962"/>
              </a:rPr>
              <a:t>1962</a:t>
            </a:r>
            <a:r>
              <a:rPr lang="lt-LT" sz="1200" b="0" i="0" kern="1200" dirty="0" smtClean="0">
                <a:solidFill>
                  <a:schemeClr val="tx1"/>
                </a:solidFill>
                <a:effectLst/>
                <a:latin typeface="+mn-lt"/>
                <a:ea typeface="+mn-ea"/>
                <a:cs typeface="+mn-cs"/>
              </a:rPr>
              <a:t> m. – „Žalgiriu“. 1947–</a:t>
            </a:r>
            <a:r>
              <a:rPr lang="lt-LT" sz="1200" b="0" i="0" u="none" strike="noStrike" kern="1200" dirty="0" smtClean="0">
                <a:solidFill>
                  <a:schemeClr val="tx1"/>
                </a:solidFill>
                <a:effectLst/>
                <a:latin typeface="+mn-lt"/>
                <a:ea typeface="+mn-ea"/>
                <a:cs typeface="+mn-cs"/>
                <a:hlinkClick r:id="rId11" tooltip="1989"/>
              </a:rPr>
              <a:t>1989</a:t>
            </a:r>
            <a:r>
              <a:rPr lang="lt-LT" sz="1200" b="0" i="0" kern="1200" dirty="0" smtClean="0">
                <a:solidFill>
                  <a:schemeClr val="tx1"/>
                </a:solidFill>
                <a:effectLst/>
                <a:latin typeface="+mn-lt"/>
                <a:ea typeface="+mn-ea"/>
                <a:cs typeface="+mn-cs"/>
              </a:rPr>
              <a:t> m. klubas dalyvavo SSRS čempionatuose. </a:t>
            </a:r>
            <a:r>
              <a:rPr lang="lt-LT" sz="1200" b="0" i="0" u="none" strike="noStrike" kern="1200" dirty="0" smtClean="0">
                <a:solidFill>
                  <a:schemeClr val="tx1"/>
                </a:solidFill>
                <a:effectLst/>
                <a:latin typeface="+mn-lt"/>
                <a:ea typeface="+mn-ea"/>
                <a:cs typeface="+mn-cs"/>
                <a:hlinkClick r:id="rId12" tooltip="1953"/>
              </a:rPr>
              <a:t>1953</a:t>
            </a:r>
            <a:r>
              <a:rPr lang="lt-LT" sz="1200" b="0" i="0" kern="1200" dirty="0" smtClean="0">
                <a:solidFill>
                  <a:schemeClr val="tx1"/>
                </a:solidFill>
                <a:effectLst/>
                <a:latin typeface="+mn-lt"/>
                <a:ea typeface="+mn-ea"/>
                <a:cs typeface="+mn-cs"/>
              </a:rPr>
              <a:t> m. ekipa pirmą kartą rungtyniavo aukščiausiajame SSRS divizione. Sėkmingiausiai SSRS čempionate „Žalgiriui“ susiklostė </a:t>
            </a:r>
            <a:r>
              <a:rPr lang="lt-LT" sz="1200" b="0" i="0" u="none" strike="noStrike" kern="1200" dirty="0" smtClean="0">
                <a:solidFill>
                  <a:schemeClr val="tx1"/>
                </a:solidFill>
                <a:effectLst/>
                <a:latin typeface="+mn-lt"/>
                <a:ea typeface="+mn-ea"/>
                <a:cs typeface="+mn-cs"/>
                <a:hlinkClick r:id="rId13" tooltip="1987"/>
              </a:rPr>
              <a:t>1987</a:t>
            </a:r>
            <a:r>
              <a:rPr lang="lt-LT" sz="1200" b="0" i="0" kern="1200" dirty="0" smtClean="0">
                <a:solidFill>
                  <a:schemeClr val="tx1"/>
                </a:solidFill>
                <a:effectLst/>
                <a:latin typeface="+mn-lt"/>
                <a:ea typeface="+mn-ea"/>
                <a:cs typeface="+mn-cs"/>
              </a:rPr>
              <a:t> m. sezonas, kuriame vilniečiai iškovojo bronzos medalius, į priekį praleidę tik </a:t>
            </a:r>
            <a:r>
              <a:rPr lang="lt-LT" sz="1200" b="0" i="0" u="none" strike="noStrike" kern="1200" dirty="0" smtClean="0">
                <a:solidFill>
                  <a:schemeClr val="tx1"/>
                </a:solidFill>
                <a:effectLst/>
                <a:latin typeface="+mn-lt"/>
                <a:ea typeface="+mn-ea"/>
                <a:cs typeface="+mn-cs"/>
                <a:hlinkClick r:id="rId14" tooltip="FK Spartak Moskva"/>
              </a:rPr>
              <a:t>Maskvos „Spartaką“</a:t>
            </a:r>
            <a:r>
              <a:rPr lang="lt-LT" sz="1200" b="0" i="0" kern="1200" dirty="0" smtClean="0">
                <a:solidFill>
                  <a:schemeClr val="tx1"/>
                </a:solidFill>
                <a:effectLst/>
                <a:latin typeface="+mn-lt"/>
                <a:ea typeface="+mn-ea"/>
                <a:cs typeface="+mn-cs"/>
              </a:rPr>
              <a:t> ir </a:t>
            </a:r>
            <a:r>
              <a:rPr lang="lt-LT" sz="1200" b="0" i="0" u="none" strike="noStrike" kern="1200" dirty="0" smtClean="0">
                <a:solidFill>
                  <a:schemeClr val="tx1"/>
                </a:solidFill>
                <a:effectLst/>
                <a:latin typeface="+mn-lt"/>
                <a:ea typeface="+mn-ea"/>
                <a:cs typeface="+mn-cs"/>
                <a:hlinkClick r:id="rId15" tooltip="FK Dnìpro Dnìpropetrovsʹk"/>
              </a:rPr>
              <a:t>Dnepropetrovsko „Dneprą“</a:t>
            </a:r>
            <a:r>
              <a:rPr lang="lt-LT" sz="1200" b="0" i="0" kern="1200" dirty="0" smtClean="0">
                <a:solidFill>
                  <a:schemeClr val="tx1"/>
                </a:solidFill>
                <a:effectLst/>
                <a:latin typeface="+mn-lt"/>
                <a:ea typeface="+mn-ea"/>
                <a:cs typeface="+mn-cs"/>
              </a:rPr>
              <a:t>.</a:t>
            </a:r>
          </a:p>
          <a:p>
            <a:r>
              <a:rPr lang="lt-LT" sz="1200" b="0" i="0" kern="1200" dirty="0" smtClean="0">
                <a:solidFill>
                  <a:schemeClr val="tx1"/>
                </a:solidFill>
                <a:effectLst/>
                <a:latin typeface="+mn-lt"/>
                <a:ea typeface="+mn-ea"/>
                <a:cs typeface="+mn-cs"/>
              </a:rPr>
              <a:t>1978 metais „Žalgiris“ įsitvirtino Pirmoje lygoje (7 vieta). Iki 1981 metų žalgiriečiai buvo jos tvirti vidutiniokai, o 1982 metais pasiryžo įkopti į Aukščiausiąją lygą ir pasiekė šį tikslą, užėmė Pirmoje lygoje pirmąją vietą (papildomose rungtynėse Simferopolyje 1:0 po S. Jakubausko gražaus įvarčio nugalėjo Kišiniovo „Nistru“ ekipą).</a:t>
            </a:r>
          </a:p>
          <a:p>
            <a:r>
              <a:rPr lang="lt-LT" sz="1200" b="0" i="0" kern="1200" dirty="0" smtClean="0">
                <a:solidFill>
                  <a:schemeClr val="tx1"/>
                </a:solidFill>
                <a:effectLst/>
                <a:latin typeface="+mn-lt"/>
                <a:ea typeface="+mn-ea"/>
                <a:cs typeface="+mn-cs"/>
              </a:rPr>
              <a:t>Mažaisiais aukso medaliais už pirmąją vietą buvo įvertinti ne tik treneriai B. Zelkevičius, S. Ramelis, G. Kalėdinskas, bet ir puikiu žaidimu įgalinę komandą kopti į viršų S. Danisevičius, S. Jakubauskas (23 įvarčiai), V. Rasiukas, K. Latoža, V. Kasparavičius, vartininkas V. Jurkus, R. Turskis, A. Janonis, A. Mackevičius, E. Malkevičius, S. Baranauskas, K. Gražulis ir kiti.</a:t>
            </a:r>
          </a:p>
          <a:p>
            <a:r>
              <a:rPr lang="lt-LT" sz="1200" b="0" i="0" kern="1200" dirty="0" smtClean="0">
                <a:solidFill>
                  <a:schemeClr val="tx1"/>
                </a:solidFill>
                <a:effectLst/>
                <a:latin typeface="+mn-lt"/>
                <a:ea typeface="+mn-ea"/>
                <a:cs typeface="+mn-cs"/>
              </a:rPr>
              <a:t>Prieš 1983 metų sezono Aukščiausioje lygoje startą Lietuvą supurtė konfliktas „Žalgiryje“: žaidėjų iniciatyvinė grupė pareikalavo atsistatydinti trenerį B. Zelkevičių, apkaltinusi jį paėmus sau per didelę dalį komandai skirtų dovanų ir apdovanojimų. Žaidėjų noras buvo patenkintas, treneriu tapo A. Liubinskas.</a:t>
            </a:r>
          </a:p>
          <a:p>
            <a:r>
              <a:rPr lang="lt-LT" sz="1200" b="0" i="0" kern="1200" dirty="0" smtClean="0">
                <a:solidFill>
                  <a:schemeClr val="tx1"/>
                </a:solidFill>
                <a:effectLst/>
                <a:latin typeface="+mn-lt"/>
                <a:ea typeface="+mn-ea"/>
                <a:cs typeface="+mn-cs"/>
              </a:rPr>
              <a:t>Startas buvo atsargus. Vienodu rezultatu 0:0 sužaista Taškente su „Pachtakoru“, Leningrade su „Zenitu“, Vilniuje su Tbilisio „Dinamo“. Ketvirtose rungtynėse namie su Baku „Neftči“ K.Gražulis įmušė pirmą „Žalgirio“ įvartį, kuris atnešė pergalę 1:0. Toliau būta pergalių, neišvengta ir nesėkmių, bet kaip stebuklingoje pasakoje žalgiriečiai tapo pirmojo rato nugalėtojais, pavergė visos Tarybų Sąjungos futbolo gerbėjus darniu, apgalvotu ir korektišku žaidimu.</a:t>
            </a:r>
          </a:p>
          <a:p>
            <a:r>
              <a:rPr lang="lt-LT" sz="1200" b="0" i="0" kern="1200" dirty="0" smtClean="0">
                <a:solidFill>
                  <a:schemeClr val="tx1"/>
                </a:solidFill>
                <a:effectLst/>
                <a:latin typeface="+mn-lt"/>
                <a:ea typeface="+mn-ea"/>
                <a:cs typeface="+mn-cs"/>
              </a:rPr>
              <a:t>Pirmoje vietoje išsilaikyta trumpai, nes traumą gavo pagrindinis vartininkas V.Jurkus, o tinkamos pamainos jam tada dar nebuvo. Vis dėlto galutinė penktoji vieta – aukščiausias ligi tol Lietuvos futbolo pasiekimas ir didelė viltis ateičiai. Tame sezone komandoje sėkmingai debiutavo A. Narbekovas, R. Mažeikis, V. Buzmakovas. Paskutines, 515 rungtynes „Žalgiryje“ sužaidė Kęstutis Latoža (Kutaisyje). Jis iki šiol išlieka pirmasis pagal sužaistų Vilniaus reprezentacinėje komandoje rungtynių skaičių.</a:t>
            </a:r>
          </a:p>
          <a:p>
            <a:r>
              <a:rPr lang="lt-LT" sz="1200" b="0" i="0" kern="1200" dirty="0" smtClean="0">
                <a:solidFill>
                  <a:schemeClr val="tx1"/>
                </a:solidFill>
                <a:effectLst/>
                <a:latin typeface="+mn-lt"/>
                <a:ea typeface="+mn-ea"/>
                <a:cs typeface="+mn-cs"/>
              </a:rPr>
              <a:t>1984 metų sezoną žalgiriečiai baigė devinti tarp 18 komandų, bet nudžiugino pergalėmis prieš Kijevo „Dinamo“ (1:0 namie), Maskvos „Spartaką“ (du kartus po 2:1), Maskvos „Dinamo“ (1:0 namie, 2:1 Maskvoje). Komandoje debiutavo V. Ivanauskas.</a:t>
            </a:r>
          </a:p>
          <a:p>
            <a:r>
              <a:rPr lang="lt-LT" sz="1200" b="0" i="0" kern="1200" dirty="0" smtClean="0">
                <a:solidFill>
                  <a:schemeClr val="tx1"/>
                </a:solidFill>
                <a:effectLst/>
                <a:latin typeface="+mn-lt"/>
                <a:ea typeface="+mn-ea"/>
                <a:cs typeface="+mn-cs"/>
              </a:rPr>
              <a:t>1985 metų sezonas vėl prasidėjo maištu komandoje. Ta pati iniciatyvinė grupė, kuri neseniai nuėmė B. Zelkevičių, dabar reikalavo jį grąžinti vietoje A. Liubinsko. Sezono pradžia, suprantama, prisvilo.</a:t>
            </a:r>
          </a:p>
          <a:p>
            <a:r>
              <a:rPr lang="lt-LT" sz="1200" b="0" i="0" kern="1200" dirty="0" smtClean="0">
                <a:solidFill>
                  <a:schemeClr val="tx1"/>
                </a:solidFill>
                <a:effectLst/>
                <a:latin typeface="+mn-lt"/>
                <a:ea typeface="+mn-ea"/>
                <a:cs typeface="+mn-cs"/>
              </a:rPr>
              <a:t>Sugrįžus B. Zelkevičiui ne iš karto, o palaipsniui žaidimas gerėjo. Teko pergyventi 11 turą, kai „Žalgiris“ namie pralaimėjo 1:5 Maskvos „Dinamo“ ir buvo paskutinis lentelėje. Po pergalės dvyliktame ture prieš Donecko „Šachtiorą“ 1:0 prasidėjo „Žalgirio“ atgimimas. 12 rungtynių be pralaimėjimo, ir „Žalgiris“ – jau šeštas. Galutinė septintoji vieta atrodė visai gražiai.</a:t>
            </a:r>
          </a:p>
          <a:p>
            <a:r>
              <a:rPr lang="lt-LT" sz="1200" b="0" i="0" kern="1200" dirty="0" smtClean="0">
                <a:solidFill>
                  <a:schemeClr val="tx1"/>
                </a:solidFill>
                <a:effectLst/>
                <a:latin typeface="+mn-lt"/>
                <a:ea typeface="+mn-ea"/>
                <a:cs typeface="+mn-cs"/>
              </a:rPr>
              <a:t>1986 metų pagrindinis akcentas – fantastiška pergalė 3:0 lapkričio 17 dieną Kijeve prieš kovojusį dėl čempionų vardo „Dinamo“. A. Mackevičiaus, K. Ruzgio, I. Pankratjevo taiklūs smūgiai leido pasiekti tai, kas atrodė neįmanoma. Galutinė vieta – aštuntoji.</a:t>
            </a:r>
          </a:p>
          <a:p>
            <a:r>
              <a:rPr lang="lt-LT" sz="1200" b="0" i="0" kern="1200" dirty="0" smtClean="0">
                <a:solidFill>
                  <a:schemeClr val="tx1"/>
                </a:solidFill>
                <a:effectLst/>
                <a:latin typeface="+mn-lt"/>
                <a:ea typeface="+mn-ea"/>
                <a:cs typeface="+mn-cs"/>
              </a:rPr>
              <a:t>1987 metais šventėme žalgiriečių bronzos medalius TSRS čempionate ir auksą Universiadoje Zagrebe, kur jie atstovavo visai TSRS studentijai, bet žaidė žaliai baltais dryžuotais „Žalgirio“ marškinėliais.</a:t>
            </a:r>
          </a:p>
          <a:p>
            <a:r>
              <a:rPr lang="lt-LT" sz="1200" b="0" i="0" kern="1200" dirty="0" smtClean="0">
                <a:solidFill>
                  <a:schemeClr val="tx1"/>
                </a:solidFill>
                <a:effectLst/>
                <a:latin typeface="+mn-lt"/>
                <a:ea typeface="+mn-ea"/>
                <a:cs typeface="+mn-cs"/>
              </a:rPr>
              <a:t>Sėkmingiausio Lietuvos futbolo istorijoje sezono didvyriai: treneriai B. Zelkevičius, G. Kalėdinskas, E. Riabovas, V. Jančiauskas, vartininkai V. Jurkus ir A. Kalinauskas, aikštės žaidėjai A.Narbekovas (16 įvarčių čempionate), V. Rasiukas, S. Jakubauskas, A. Janonis, R. Mažeikis, V. Sukristovas, S. Baranauskas, I. Pankratjevas, V. Ivanauskas, V. Buzmakovas, K. Ruzgys, A. Mackevičius. Ryškiausi akcentai – pergalės Vilniuje prieš Maskvos „Spartaką“ (5:2), Maskvos CSKA (3:0) ir Maskvos „Dinamo“ (4:0).</a:t>
            </a:r>
          </a:p>
          <a:p>
            <a:r>
              <a:rPr lang="lt-LT" sz="1200" b="0" i="0" kern="1200" dirty="0" smtClean="0">
                <a:solidFill>
                  <a:schemeClr val="tx1"/>
                </a:solidFill>
                <a:effectLst/>
                <a:latin typeface="+mn-lt"/>
                <a:ea typeface="+mn-ea"/>
                <a:cs typeface="+mn-cs"/>
              </a:rPr>
              <a:t>1988 metai leido „Žalgiriui“ aukščiausiai klubo istorijoje įkopti TSRS taurėje – į pusfinalį. Deja, kelią į finalą užtvėrė Charkovo „Metalistas“, laimėjęs Vilniuje rezultatu 2:1, o vėliau iškovojęs ir taurę.</a:t>
            </a:r>
          </a:p>
          <a:p>
            <a:r>
              <a:rPr lang="lt-LT" sz="1200" b="0" i="0" kern="1200" dirty="0" smtClean="0">
                <a:solidFill>
                  <a:schemeClr val="tx1"/>
                </a:solidFill>
                <a:effectLst/>
                <a:latin typeface="+mn-lt"/>
                <a:ea typeface="+mn-ea"/>
                <a:cs typeface="+mn-cs"/>
              </a:rPr>
              <a:t>TSRS čempionate „Žalgiris“ penktas. Debiutas UEFA taurėje gerai prasidėjo Vilniuje (2:0 prieš „Austria“ ekipą), bet liūdnai baigėsi Vienoje (2:5).</a:t>
            </a:r>
          </a:p>
          <a:p>
            <a:r>
              <a:rPr lang="lt-LT" sz="1200" b="0" i="0" kern="1200" dirty="0" smtClean="0">
                <a:solidFill>
                  <a:schemeClr val="tx1"/>
                </a:solidFill>
                <a:effectLst/>
                <a:latin typeface="+mn-lt"/>
                <a:ea typeface="+mn-ea"/>
                <a:cs typeface="+mn-cs"/>
              </a:rPr>
              <a:t>1988 metais keli žalgiriečiai pasipuošė medaliais TSRS rinktinių sudėtyje: V.Sukristovas gavo Europos čempionato sidabrą, o A. Narbekovas ir A. Janonis parsivežė iš Seulo olimpinį auksą.</a:t>
            </a:r>
          </a:p>
          <a:p>
            <a:r>
              <a:rPr lang="lt-LT" sz="1200" b="0" i="0" kern="1200" dirty="0" smtClean="0">
                <a:solidFill>
                  <a:schemeClr val="tx1"/>
                </a:solidFill>
                <a:effectLst/>
                <a:latin typeface="+mn-lt"/>
                <a:ea typeface="+mn-ea"/>
                <a:cs typeface="+mn-cs"/>
              </a:rPr>
              <a:t>1989 metų sezonas buvo paskutinis, kurį „Žalgiris“ TSRS čempionate sužaidė iki galo. Galutinė ketvirtoji vieta, kurią žalgiriečiai užsitikrino įveikdami paskutinėse rungtynėse Vilniuje 2:1 naujuosius čempionus Maskvos spartakiečius, nuteikė labai maloniai. „Žalgiris“ savo stadione nepralaimėjo nė vienerių čempionato rungtynių: 10 pergalių, 5 lygiosios.</a:t>
            </a:r>
          </a:p>
          <a:p>
            <a:r>
              <a:rPr lang="lt-LT" sz="1200" b="0" i="0" kern="1200" dirty="0" smtClean="0">
                <a:solidFill>
                  <a:schemeClr val="tx1"/>
                </a:solidFill>
                <a:effectLst/>
                <a:latin typeface="+mn-lt"/>
                <a:ea typeface="+mn-ea"/>
                <a:cs typeface="+mn-cs"/>
              </a:rPr>
              <a:t>UEFA taurėje įveiktas pirmasis barjeras – Geteborgo IFK klubas (2:0 Vilniuje, 0:1 svečiuose). Pergalingus įvarčius į švedų klubo vartus įmušė R. Fridrikas. Deja, Belgrado „Crvena Zvezda“ buvo per stipri (1:4 ir 0:1).</a:t>
            </a:r>
          </a:p>
          <a:p>
            <a:r>
              <a:rPr lang="lt-LT" sz="1200" b="0" i="0" kern="1200" dirty="0" smtClean="0">
                <a:solidFill>
                  <a:schemeClr val="tx1"/>
                </a:solidFill>
                <a:effectLst/>
                <a:latin typeface="+mn-lt"/>
                <a:ea typeface="+mn-ea"/>
                <a:cs typeface="+mn-cs"/>
              </a:rPr>
              <a:t>1990 metais spėjus sužaisti vos vienerias rungtynes Odesoje (kovo 9 d. 0:1 pralaimėta „Černomorecui“) Vilniaus „Žalgirio“ meistrų komandos istorija nutrūko, kaip kartais trūksta smuiko styga, grojanti nuostabią melodiją. Kovo 11 d. Lietuvos Aukščiausioji Taryba atkūrė Lietuvos nepriklausomybę ir „Žalgiris" nusprendė pasitraukti iš SSRS pirmenybių.</a:t>
            </a:r>
          </a:p>
          <a:p>
            <a:endParaRPr lang="lt-LT" sz="1200" b="0" i="0" kern="1200" dirty="0" smtClean="0">
              <a:solidFill>
                <a:schemeClr val="tx1"/>
              </a:solidFill>
              <a:effectLst/>
              <a:latin typeface="+mn-lt"/>
              <a:ea typeface="+mn-ea"/>
              <a:cs typeface="+mn-cs"/>
            </a:endParaRPr>
          </a:p>
          <a:p>
            <a:r>
              <a:rPr lang="lt-LT" dirty="0" smtClean="0">
                <a:effectLst/>
              </a:rPr>
              <a:t>VILNIAUS „ŽALGIRIO“ FUTBOLO KOMANDOS GERBĖJŲ MANIFESTACIJOS 1977 M. RUDENĮ</a:t>
            </a:r>
          </a:p>
          <a:p>
            <a:r>
              <a:rPr lang="lt-LT" dirty="0" smtClean="0">
                <a:effectLst/>
              </a:rPr>
              <a:t>1977 m. spalio 7 d. po sėkmingų Vilniaus „Žalgirio“ futbolo komandos rungtynių su Vitebsko „Dvina“ prasidėjo masinės eitynės ir stichiškos manifestacijos, kurios taip pat vyko po 1977 m. spalio 10 d. bei lapkričio 8 d. įvykusių rungtynių. Centrines Vilniaus gatves užplūdo įsiaudrinę futbolo sirgaliai, aidėjo šūkiai: „Laisvę Lietuvai!“, „Laisvę politiniams kaliniams!“, „Rusai, nešdinkitės iš Lietuvos!“ ir kt., buvo giedama V. Kudirkos „Tautiška giesmė“. </a:t>
            </a:r>
            <a:br>
              <a:rPr lang="lt-LT" dirty="0" smtClean="0">
                <a:effectLst/>
              </a:rPr>
            </a:br>
            <a:r>
              <a:rPr lang="lt-LT" dirty="0" smtClean="0">
                <a:effectLst/>
              </a:rPr>
              <a:t>„1977 m. Vilniaus įvykiai“ buvo išsamiai aprašyti pogrindiniame 1975‒1988 m. leistame Lietuvos periodiniame leidinyje „Aušra“, vėliau ‒ pasiekė užsienio radijo stočių redakcijas.</a:t>
            </a:r>
          </a:p>
          <a:p>
            <a:endParaRPr lang="lt-LT" sz="1200" b="0" i="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51</a:t>
            </a:fld>
            <a:endParaRPr lang="lt-LT"/>
          </a:p>
        </p:txBody>
      </p:sp>
    </p:spTree>
    <p:extLst>
      <p:ext uri="{BB962C8B-B14F-4D97-AF65-F5344CB8AC3E}">
        <p14:creationId xmlns:p14="http://schemas.microsoft.com/office/powerpoint/2010/main" val="28408199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Sovietų okupacijos metais Lietuvos laisvės ir tikėjimo simboliu tapęs Kauno „Žalgirio“ klubas SSRS pirmenybėse iškovojo penkis čempiono titulus.</a:t>
            </a:r>
          </a:p>
          <a:p>
            <a:r>
              <a:rPr lang="lt-LT" dirty="0" smtClean="0"/>
              <a:t>SSRS čempionu „Žalgiris“ tapo 1947, 1951, </a:t>
            </a:r>
            <a:r>
              <a:rPr lang="lt-LT" b="1" dirty="0" smtClean="0"/>
              <a:t>1985, 1986 ir 1987 </a:t>
            </a:r>
            <a:r>
              <a:rPr lang="lt-LT" dirty="0" smtClean="0"/>
              <a:t>m. Kauniečiai septynis sykius tapo vicečempionais. „Žalgiris“ – antras daugiausia titulų ir daugiausia kartų finale rungtyniavęs SSRS klubas, kurį lenkia tik 24 kartus čempione tapusi CSKA komanda.</a:t>
            </a:r>
          </a:p>
          <a:p>
            <a:endParaRPr lang="lt-LT" dirty="0" smtClean="0"/>
          </a:p>
          <a:p>
            <a:r>
              <a:rPr lang="lt-LT" dirty="0" smtClean="0"/>
              <a:t>Daugiau: https://www.krepsinis.net/naujiena/istorinis-ivykis-kaip-zalgiris-1987-m-laimejo-musius-su-cska-aiksteje-ir-uz-jos-ribu/243985?utm_source=copy&amp;utm_medium=txt&amp;utm_campaign=copy-txt</a:t>
            </a:r>
          </a:p>
          <a:p>
            <a:endParaRPr lang="lt-LT" dirty="0" smtClean="0"/>
          </a:p>
          <a:p>
            <a:r>
              <a:rPr lang="lt-LT" dirty="0" smtClean="0"/>
              <a:t>Daugiau: https://www.krepsinis.net/naujiena/istorinis-ivykis-kaip-zalgiris-1987-m-laimejo-musius-su-cska-aiksteje-ir-uz-jos-ribu/243985?utm_source=copy&amp;utm_medium=txt&amp;utm_campaign=copy-txt</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52</a:t>
            </a:fld>
            <a:endParaRPr lang="lt-LT"/>
          </a:p>
        </p:txBody>
      </p:sp>
    </p:spTree>
    <p:extLst>
      <p:ext uri="{BB962C8B-B14F-4D97-AF65-F5344CB8AC3E}">
        <p14:creationId xmlns:p14="http://schemas.microsoft.com/office/powerpoint/2010/main" val="39936019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l-PL" dirty="0" smtClean="0"/>
          </a:p>
          <a:p>
            <a:r>
              <a:rPr lang="lt-LT" dirty="0" smtClean="0"/>
              <a:t>LLL buvo įkurta </a:t>
            </a:r>
            <a:r>
              <a:rPr lang="pl-PL" dirty="0" smtClean="0"/>
              <a:t>1978 m. kaip </a:t>
            </a:r>
            <a:r>
              <a:rPr lang="lt-LT" dirty="0" smtClean="0"/>
              <a:t>pogrindinė</a:t>
            </a:r>
            <a:r>
              <a:rPr lang="lt-LT" baseline="0" dirty="0" smtClean="0"/>
              <a:t> organizacija</a:t>
            </a:r>
          </a:p>
          <a:p>
            <a:r>
              <a:rPr lang="lt-LT" baseline="0" dirty="0" smtClean="0"/>
              <a:t>Nuo </a:t>
            </a:r>
            <a:r>
              <a:rPr lang="pl-PL" baseline="0" dirty="0" smtClean="0"/>
              <a:t>1989 </a:t>
            </a:r>
            <a:r>
              <a:rPr lang="lt-LT" baseline="0" dirty="0" smtClean="0"/>
              <a:t>m. LLL rinko parašus dėl sovietinės kariuomenės išvedimo iš Lietuvos. Surinkti </a:t>
            </a:r>
            <a:r>
              <a:rPr lang="pl-PL" baseline="0" dirty="0" smtClean="0"/>
              <a:t>1mln. 650 </a:t>
            </a:r>
            <a:r>
              <a:rPr lang="lt-LT" baseline="0" dirty="0" smtClean="0"/>
              <a:t>tūkst. žm. išsiųsti į Kremlių.</a:t>
            </a: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53</a:t>
            </a:fld>
            <a:endParaRPr lang="lt-LT"/>
          </a:p>
        </p:txBody>
      </p:sp>
    </p:spTree>
    <p:extLst>
      <p:ext uri="{BB962C8B-B14F-4D97-AF65-F5344CB8AC3E}">
        <p14:creationId xmlns:p14="http://schemas.microsoft.com/office/powerpoint/2010/main" val="35001648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LPS – Lietuvos persitvarkymo sąjūdis</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54</a:t>
            </a:fld>
            <a:endParaRPr lang="lt-LT"/>
          </a:p>
        </p:txBody>
      </p:sp>
    </p:spTree>
    <p:extLst>
      <p:ext uri="{BB962C8B-B14F-4D97-AF65-F5344CB8AC3E}">
        <p14:creationId xmlns:p14="http://schemas.microsoft.com/office/powerpoint/2010/main" val="39867445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sz="1200" b="0" i="0" kern="1200" dirty="0" smtClean="0">
                <a:solidFill>
                  <a:schemeClr val="tx1"/>
                </a:solidFill>
                <a:effectLst/>
                <a:latin typeface="+mn-lt"/>
                <a:ea typeface="+mn-ea"/>
                <a:cs typeface="+mn-cs"/>
              </a:rPr>
              <a:t>1988</a:t>
            </a:r>
            <a:r>
              <a:rPr lang="pl-PL" sz="1200" b="0" i="0" kern="1200" baseline="0" dirty="0" smtClean="0">
                <a:solidFill>
                  <a:schemeClr val="tx1"/>
                </a:solidFill>
                <a:effectLst/>
                <a:latin typeface="+mn-lt"/>
                <a:ea typeface="+mn-ea"/>
                <a:cs typeface="+mn-cs"/>
              </a:rPr>
              <a:t> m. vasara. </a:t>
            </a:r>
            <a:r>
              <a:rPr lang="lt-LT" sz="1200" b="0" i="0" kern="1200" dirty="0" smtClean="0">
                <a:solidFill>
                  <a:schemeClr val="tx1"/>
                </a:solidFill>
                <a:effectLst/>
                <a:latin typeface="+mn-lt"/>
                <a:ea typeface="+mn-ea"/>
                <a:cs typeface="+mn-cs"/>
              </a:rPr>
              <a:t>Bado streikas, kurį centrinėje sostinės aikštėje paskelbė Algimantas Andreika, iškėlęs esminį ir iki tol negirdėtą reikalavimą paleisti iš Rusijos lagerių ir kalėjimų lietuvių politinius kalinius, buvo istorinis įvykis ir nepaprastai drąsus veiksmas, laisvės priešaušryje ypatingai sujudinęs visą Lietuvos atgimimo judėjimą, telkęs ir įkvėpęs žmones nebijoti priešintis ir aktyviais veiksmais reikalauti tikrų laisvės garantijų – nepriklausomybės.</a:t>
            </a:r>
            <a:r>
              <a:rPr lang="lt-LT" dirty="0" smtClean="0"/>
              <a:t/>
            </a:r>
            <a:br>
              <a:rPr lang="lt-LT" dirty="0" smtClean="0"/>
            </a:b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55</a:t>
            </a:fld>
            <a:endParaRPr lang="lt-LT"/>
          </a:p>
        </p:txBody>
      </p:sp>
    </p:spTree>
    <p:extLst>
      <p:ext uri="{BB962C8B-B14F-4D97-AF65-F5344CB8AC3E}">
        <p14:creationId xmlns:p14="http://schemas.microsoft.com/office/powerpoint/2010/main" val="22439016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smtClean="0"/>
              <a:t>200 </a:t>
            </a:r>
            <a:r>
              <a:rPr lang="lt-LT" dirty="0" smtClean="0"/>
              <a:t>tūkst. žmonių</a:t>
            </a:r>
          </a:p>
          <a:p>
            <a:r>
              <a:rPr lang="lt-LT" dirty="0" smtClean="0"/>
              <a:t>1988</a:t>
            </a:r>
            <a:r>
              <a:rPr lang="lt-LT" baseline="0" dirty="0" smtClean="0"/>
              <a:t> m. tapo proveržiu pagal patriotinių renginių, mitingų gausą.</a:t>
            </a: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56</a:t>
            </a:fld>
            <a:endParaRPr lang="lt-LT"/>
          </a:p>
        </p:txBody>
      </p:sp>
    </p:spTree>
    <p:extLst>
      <p:ext uri="{BB962C8B-B14F-4D97-AF65-F5344CB8AC3E}">
        <p14:creationId xmlns:p14="http://schemas.microsoft.com/office/powerpoint/2010/main" val="42096973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LLL organizuotas. Sąjūdis</a:t>
            </a:r>
            <a:r>
              <a:rPr lang="lt-LT" baseline="0" dirty="0" smtClean="0"/>
              <a:t> atsiribojo.</a:t>
            </a:r>
          </a:p>
          <a:p>
            <a:r>
              <a:rPr lang="lt-LT" baseline="0" dirty="0" smtClean="0"/>
              <a:t>Sovietai sutelkė apie </a:t>
            </a:r>
            <a:r>
              <a:rPr lang="pl-PL" baseline="0" dirty="0" smtClean="0"/>
              <a:t>1</a:t>
            </a:r>
            <a:r>
              <a:rPr lang="lt-LT" baseline="0" dirty="0" smtClean="0"/>
              <a:t> tūkst. milicijos, vidaus kariuomenės.</a:t>
            </a: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57</a:t>
            </a:fld>
            <a:endParaRPr lang="lt-LT"/>
          </a:p>
        </p:txBody>
      </p:sp>
    </p:spTree>
    <p:extLst>
      <p:ext uri="{BB962C8B-B14F-4D97-AF65-F5344CB8AC3E}">
        <p14:creationId xmlns:p14="http://schemas.microsoft.com/office/powerpoint/2010/main" val="25841871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Geriau šiandien būti aktyviam, negu rytoj – radioaktyviam!“ – tokio Sąjūdžio šūkio paraginti į Visaginą, tuomet dar vadintą Sniečkumi, susirinko maždaug 20 tūkst. žmonių. „AE – tautos pražūtis“, „Taikiam atomui – ne“, „Reikalaujame tarptautinės komisijos“. Tokie ir panašūs šūkiai mirgėjo akcijos dalyvių plakatuose, skambėjo mitinguotojų kalbose. Šiandien, likus kiek daugiau nei trims mėnesiams iki IAE uždarymo ir vis garsiau skambant nuogąstavimams dėl išaugsiančios Lietuvos energetinės priklausomybės nuo Maskvos, tuometis siekis žūtbūt numarinti branduolinę jėgainę gali atrodyti keistai. Tačiau tada, praėjus vos porai metų nuo šiurpios Černobylio katastrofos, IAE negalėjo būti suvokiama kitaip, kaip kolonijinės Maskvos politikos ar net galimo tautos genocido įrankis. Kita vertus, ekologiniai šūkiai buvo puiki dingstis kelti politinius reikalavimus ir pareikalauti iš tuomet Lietuvą dar valdžiusios Komunistų partijos aiškiai suformuluoti savo poziciją dėl Lietuvos suvereniteto, o vėliau – ir nepriklausomybės. „Sąjunginių žinybų diktatui – ne“, „Suverenitetui – taip“ – tokie rugsėjo 17-osios akcijos dalyvių kelti reikalavimai jau aiškiai nebetilpo į grynai gamtosauginius rėmus. Čia verta prisiminti, kad būtent „žaliosios“ ar paminklosaugininkų organizacijos ir buvo tos pirmosios kregždės, atnešusios į Lietuvą Atgimimo pavasarį. Žalieji pradeda ir laimi Pirmosios tokios organizacijos oficialiai ir viešai prabilo dar 1987 metų pavasarį. Tuomet grupė paminklosaugininkų, mokslo įstaigų darbuotojų ir studentų susibūrė į „Santarvės“ draugiją, vėliau pasivadinusią „Žemynos“ vardu. Ši neformali organizacija veikė kaip klubas, rengdavęs viešas diskusijas įvairiais visuomenę jaudinusiais klausimais, tarp jų – ir dėl IAE saugumo bei jos ateities. Panašiais principais veikė ir tais pačiais metais įsikūrusi „Talkos“ draugija, didesnį dėmesį skyrusi kultūros bei istorijos paveldui išsaugoti. Šios organizacijos aktyvistai ragino padėti Vilniaus Žemutinę pilį ir Arkikatedros požemius tyrinėjusiems archeologams, rengė Kernavės piliakalnių tvarkymo talkas, protestavo prieš automagistralės per sostinės Rasų kapines tiesimą ir kitus tuometės valdžios projektus, keliančius grėsmę tautos istoriniam paveldui. Panašiai veikė ir Kaune įsikūręs „Atgajos“ klubas. </a:t>
            </a:r>
          </a:p>
          <a:p>
            <a:endParaRPr lang="lt-LT" dirty="0" smtClean="0"/>
          </a:p>
          <a:p>
            <a:r>
              <a:rPr lang="lt-LT" dirty="0" smtClean="0"/>
              <a:t>Daugiau skaitykite: https://www.lzinios.lt/Istorija/lz-archyvas-musis-pries-taiku-atoma/133850</a:t>
            </a:r>
          </a:p>
          <a:p>
            <a:r>
              <a:rPr lang="lt-LT" dirty="0" smtClean="0"/>
              <a:t>© Lietuvos žinios</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58</a:t>
            </a:fld>
            <a:endParaRPr lang="lt-LT"/>
          </a:p>
        </p:txBody>
      </p:sp>
    </p:spTree>
    <p:extLst>
      <p:ext uri="{BB962C8B-B14F-4D97-AF65-F5344CB8AC3E}">
        <p14:creationId xmlns:p14="http://schemas.microsoft.com/office/powerpoint/2010/main" val="29625877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dirty="0" smtClean="0"/>
              <a:t>2 mln. </a:t>
            </a:r>
            <a:r>
              <a:rPr lang="lt-LT" dirty="0" smtClean="0"/>
              <a:t>žm.</a:t>
            </a: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60</a:t>
            </a:fld>
            <a:endParaRPr lang="lt-LT"/>
          </a:p>
        </p:txBody>
      </p:sp>
    </p:spTree>
    <p:extLst>
      <p:ext uri="{BB962C8B-B14F-4D97-AF65-F5344CB8AC3E}">
        <p14:creationId xmlns:p14="http://schemas.microsoft.com/office/powerpoint/2010/main" val="18802136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61</a:t>
            </a:fld>
            <a:endParaRPr lang="lt-LT"/>
          </a:p>
        </p:txBody>
      </p:sp>
    </p:spTree>
    <p:extLst>
      <p:ext uri="{BB962C8B-B14F-4D97-AF65-F5344CB8AC3E}">
        <p14:creationId xmlns:p14="http://schemas.microsoft.com/office/powerpoint/2010/main" val="1421583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Išeities taškas</a:t>
            </a:r>
            <a:r>
              <a:rPr lang="lt-LT" baseline="0" dirty="0" smtClean="0"/>
              <a:t> – 90 proc. gyventojų nusiteikę patriotiškai savo valstybės atžvilgiu.</a:t>
            </a:r>
            <a:endParaRPr lang="lt-LT" dirty="0" smtClean="0"/>
          </a:p>
          <a:p>
            <a:r>
              <a:rPr lang="lt-LT" dirty="0" smtClean="0"/>
              <a:t>PPK1 – </a:t>
            </a:r>
            <a:r>
              <a:rPr lang="lt-LT" dirty="0" err="1" smtClean="0"/>
              <a:t>siekiamybė</a:t>
            </a:r>
            <a:r>
              <a:rPr lang="lt-LT" dirty="0" smtClean="0"/>
              <a:t>, kad šį kursą baigtų apie 70 proc. nuo 90 proc. patriotų.</a:t>
            </a:r>
          </a:p>
          <a:p>
            <a:r>
              <a:rPr lang="lt-LT" dirty="0" smtClean="0"/>
              <a:t>PPK2 – </a:t>
            </a:r>
            <a:r>
              <a:rPr lang="lt-LT" dirty="0" err="1" smtClean="0"/>
              <a:t>siekiamybė</a:t>
            </a:r>
            <a:r>
              <a:rPr lang="lt-LT" dirty="0" smtClean="0"/>
              <a:t>, kad šį kursą baigtų apie 50 proc.</a:t>
            </a:r>
            <a:r>
              <a:rPr lang="lt-LT" baseline="0" dirty="0" smtClean="0"/>
              <a:t> nuo tų, kurie baigė PPK1.</a:t>
            </a:r>
          </a:p>
          <a:p>
            <a:r>
              <a:rPr lang="lt-LT" baseline="0" dirty="0" smtClean="0"/>
              <a:t>PPK3 – </a:t>
            </a:r>
            <a:r>
              <a:rPr lang="lt-LT" baseline="0" dirty="0" err="1" smtClean="0"/>
              <a:t>siekiamybė</a:t>
            </a:r>
            <a:r>
              <a:rPr lang="lt-LT" baseline="0" dirty="0" smtClean="0"/>
              <a:t>, kad šį kursą baigtų apie 30 proc. nuo tų, kurie baigė PPK2.</a:t>
            </a:r>
          </a:p>
          <a:p>
            <a:endParaRPr lang="lt-LT" baseline="0" dirty="0" smtClean="0"/>
          </a:p>
          <a:p>
            <a:r>
              <a:rPr lang="lt-LT" baseline="0" dirty="0" smtClean="0"/>
              <a:t>PPK4/PPK5 – </a:t>
            </a:r>
            <a:r>
              <a:rPr lang="lt-LT" baseline="0" dirty="0" err="1" smtClean="0"/>
              <a:t>siekiambybė</a:t>
            </a:r>
            <a:r>
              <a:rPr lang="lt-LT" baseline="0" dirty="0" smtClean="0"/>
              <a:t>, kad šiuos kursus baigtų apie 17 proc. nuo 90 proc. patriotų.</a:t>
            </a:r>
          </a:p>
          <a:p>
            <a:endParaRPr lang="lt-LT" baseline="0" dirty="0" smtClean="0"/>
          </a:p>
          <a:p>
            <a:r>
              <a:rPr lang="lt-LT" baseline="0" dirty="0" smtClean="0"/>
              <a:t>PPK6 – </a:t>
            </a:r>
            <a:r>
              <a:rPr lang="lt-LT" baseline="0" dirty="0" err="1" smtClean="0"/>
              <a:t>siekiamybė</a:t>
            </a:r>
            <a:r>
              <a:rPr lang="lt-LT" baseline="0" dirty="0" smtClean="0"/>
              <a:t>, kad šį kursą baigtų apie 3 proc. nuo 90 proc. patriotų.</a:t>
            </a: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5</a:t>
            </a:fld>
            <a:endParaRPr lang="lt-LT"/>
          </a:p>
        </p:txBody>
      </p:sp>
    </p:spTree>
    <p:extLst>
      <p:ext uri="{BB962C8B-B14F-4D97-AF65-F5344CB8AC3E}">
        <p14:creationId xmlns:p14="http://schemas.microsoft.com/office/powerpoint/2010/main" val="21469119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Tarnybos</a:t>
            </a:r>
            <a:r>
              <a:rPr lang="lt-LT" baseline="0" dirty="0" smtClean="0"/>
              <a:t> sovietinėje kariuomenėje vengimas, dezertyravimas, neakivaizdininkų pervedimas į stacionarą.</a:t>
            </a: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63</a:t>
            </a:fld>
            <a:endParaRPr lang="lt-LT"/>
          </a:p>
        </p:txBody>
      </p:sp>
    </p:spTree>
    <p:extLst>
      <p:ext uri="{BB962C8B-B14F-4D97-AF65-F5344CB8AC3E}">
        <p14:creationId xmlns:p14="http://schemas.microsoft.com/office/powerpoint/2010/main" val="42340989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Išvakarėse</a:t>
            </a:r>
            <a:r>
              <a:rPr lang="lt-LT" baseline="0" dirty="0" smtClean="0"/>
              <a:t> per TV buvo rodytas filmas apie Ghandi.</a:t>
            </a: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64</a:t>
            </a:fld>
            <a:endParaRPr lang="lt-LT"/>
          </a:p>
        </p:txBody>
      </p:sp>
    </p:spTree>
    <p:extLst>
      <p:ext uri="{BB962C8B-B14F-4D97-AF65-F5344CB8AC3E}">
        <p14:creationId xmlns:p14="http://schemas.microsoft.com/office/powerpoint/2010/main" val="19755362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Humoras: skambutis į kasperviziją (pagal - Edmundas Kasperavičius)...</a:t>
            </a:r>
          </a:p>
          <a:p>
            <a:r>
              <a:rPr lang="lt-LT" dirty="0" smtClean="0"/>
              <a:t>Dezinformacija:</a:t>
            </a:r>
            <a:r>
              <a:rPr lang="lt-LT" baseline="0" dirty="0" smtClean="0"/>
              <a:t> ginkluotė, gynėjų skaičius...</a:t>
            </a:r>
          </a:p>
          <a:p>
            <a:r>
              <a:rPr lang="lt-LT" baseline="0" dirty="0" smtClean="0"/>
              <a:t>Gyventojų palaikymas: maistas, dokumentų slėpimas, prieglauda</a:t>
            </a:r>
          </a:p>
          <a:p>
            <a:r>
              <a:rPr lang="lt-LT" baseline="0" dirty="0" smtClean="0"/>
              <a:t>Konspiraciniai butai</a:t>
            </a:r>
          </a:p>
          <a:p>
            <a:r>
              <a:rPr lang="lt-LT" baseline="0" dirty="0" smtClean="0"/>
              <a:t>Gasdinimo lapeliai sovietų kariškių šeimoms</a:t>
            </a: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67</a:t>
            </a:fld>
            <a:endParaRPr lang="lt-LT"/>
          </a:p>
        </p:txBody>
      </p:sp>
    </p:spTree>
    <p:extLst>
      <p:ext uri="{BB962C8B-B14F-4D97-AF65-F5344CB8AC3E}">
        <p14:creationId xmlns:p14="http://schemas.microsoft.com/office/powerpoint/2010/main" val="24741647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69</a:t>
            </a:fld>
            <a:endParaRPr lang="lt-LT"/>
          </a:p>
        </p:txBody>
      </p:sp>
    </p:spTree>
    <p:extLst>
      <p:ext uri="{BB962C8B-B14F-4D97-AF65-F5344CB8AC3E}">
        <p14:creationId xmlns:p14="http://schemas.microsoft.com/office/powerpoint/2010/main" val="19616752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71</a:t>
            </a:fld>
            <a:endParaRPr lang="lt-LT"/>
          </a:p>
        </p:txBody>
      </p:sp>
    </p:spTree>
    <p:extLst>
      <p:ext uri="{BB962C8B-B14F-4D97-AF65-F5344CB8AC3E}">
        <p14:creationId xmlns:p14="http://schemas.microsoft.com/office/powerpoint/2010/main" val="7515204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dirty="0" smtClean="0"/>
              <a:t>Klausimas auditorijai:</a:t>
            </a:r>
            <a:r>
              <a:rPr lang="lt-LT" baseline="0" dirty="0" smtClean="0"/>
              <a:t> ,,ką turėtų jausti tanko vairuotojas, matydamas nesitraukiančią minią?“, ,,o ar visada taip minia veikia smurtautojus, o kaip buvo Sausio 13-ąją, o kaip buvo Kinijoje Tianmenio aikštėje?“</a:t>
            </a:r>
          </a:p>
          <a:p>
            <a:pPr marL="0" marR="0" lvl="0" indent="0" algn="l" defTabSz="914400" rtl="0" eaLnBrk="1" fontAlgn="auto" latinLnBrk="0" hangingPunct="1">
              <a:lnSpc>
                <a:spcPct val="100000"/>
              </a:lnSpc>
              <a:spcBef>
                <a:spcPts val="0"/>
              </a:spcBef>
              <a:spcAft>
                <a:spcPts val="0"/>
              </a:spcAft>
              <a:buClrTx/>
              <a:buSzTx/>
              <a:buFontTx/>
              <a:buNone/>
              <a:tabLst/>
              <a:defRPr/>
            </a:pPr>
            <a:endParaRPr lang="lt-LT"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lt-LT" dirty="0" smtClean="0"/>
              <a:t>Kaip ir karas, nesmurtiniai veiksmai</a:t>
            </a:r>
            <a:r>
              <a:rPr lang="lt-LT" baseline="0" dirty="0" smtClean="0"/>
              <a:t> yra kovos priemonė. Čia vyksta ir jėgų varžybos, ir ,,mūšiai“, čia neapsieisime be išmintingos strategijos ir taktikos, čia naudojami įvairūs ,,ginklai“ ir reikalaujama iš ,,kareivių“ drąsos, drausmės ir pasiaukojimo.</a:t>
            </a:r>
          </a:p>
          <a:p>
            <a:pPr marL="0" marR="0" lvl="0" indent="0" algn="l" defTabSz="914400" rtl="0" eaLnBrk="1" fontAlgn="auto" latinLnBrk="0" hangingPunct="1">
              <a:lnSpc>
                <a:spcPct val="100000"/>
              </a:lnSpc>
              <a:spcBef>
                <a:spcPts val="0"/>
              </a:spcBef>
              <a:spcAft>
                <a:spcPts val="0"/>
              </a:spcAft>
              <a:buClrTx/>
              <a:buSzTx/>
              <a:buFontTx/>
              <a:buNone/>
              <a:tabLst/>
              <a:defRPr/>
            </a:pPr>
            <a:endParaRPr lang="lt-LT"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dirty="0" smtClean="0"/>
              <a:t>Nesmurtiniai veiksmai – tai būdas priešintis ko nors nedarant arba ką nors darant.</a:t>
            </a:r>
            <a:endParaRPr lang="en-GB"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lt-LT" sz="1200" b="1" cap="all" dirty="0" smtClean="0">
              <a:solidFill>
                <a:srgbClr val="006A44"/>
              </a:solidFill>
              <a:effectLst>
                <a:outerShdw blurRad="38100" dist="38100" dir="2700000" algn="tl">
                  <a:srgbClr val="000000">
                    <a:alpha val="43137"/>
                  </a:srgbClr>
                </a:outerShdw>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lt-LT" sz="1200" b="1" cap="all" dirty="0" smtClean="0">
              <a:solidFill>
                <a:srgbClr val="006A44"/>
              </a:solidFill>
              <a:effectLst>
                <a:outerShdw blurRad="38100" dist="38100" dir="2700000" algn="tl">
                  <a:srgbClr val="000000">
                    <a:alpha val="43137"/>
                  </a:srgbClr>
                </a:outerShdw>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b="1" cap="all" dirty="0" smtClean="0">
                <a:solidFill>
                  <a:srgbClr val="006A44"/>
                </a:solidFill>
                <a:effectLst>
                  <a:outerShdw blurRad="38100" dist="38100" dir="2700000" algn="tl">
                    <a:srgbClr val="000000">
                      <a:alpha val="43137"/>
                    </a:srgbClr>
                  </a:outerShdw>
                </a:effectLst>
              </a:rPr>
              <a:t>“IT ALWAYS SEEMS IMPOS</a:t>
            </a:r>
            <a:r>
              <a:rPr lang="en-US" sz="1200" b="1" cap="all" dirty="0" smtClean="0">
                <a:solidFill>
                  <a:srgbClr val="006A44"/>
                </a:solidFill>
                <a:effectLst>
                  <a:outerShdw blurRad="38100" dist="38100" dir="2700000" algn="tl">
                    <a:srgbClr val="000000">
                      <a:alpha val="43137"/>
                    </a:srgbClr>
                  </a:outerShdw>
                </a:effectLst>
              </a:rPr>
              <a:t>SIBLE</a:t>
            </a:r>
            <a:r>
              <a:rPr lang="lt-LT" sz="1200" b="1" cap="all" dirty="0" smtClean="0">
                <a:solidFill>
                  <a:srgbClr val="006A44"/>
                </a:solidFill>
                <a:effectLst>
                  <a:outerShdw blurRad="38100" dist="38100" dir="2700000" algn="tl">
                    <a:srgbClr val="000000">
                      <a:alpha val="43137"/>
                    </a:srgbClr>
                  </a:outerShdw>
                </a:effectLst>
              </a:rPr>
              <a:t> UNTIL IT‘S DONE“ (NELSON MANDELA)</a:t>
            </a:r>
            <a:endParaRPr lang="en-US" dirty="0" smtClean="0"/>
          </a:p>
          <a:p>
            <a:endParaRPr lang="lt-LT" dirty="0"/>
          </a:p>
        </p:txBody>
      </p:sp>
      <p:sp>
        <p:nvSpPr>
          <p:cNvPr id="4" name="Skaidrės numerio vietos rezervavimo ženklas 3"/>
          <p:cNvSpPr>
            <a:spLocks noGrp="1"/>
          </p:cNvSpPr>
          <p:nvPr>
            <p:ph type="sldNum" sz="quarter" idx="10"/>
          </p:nvPr>
        </p:nvSpPr>
        <p:spPr/>
        <p:txBody>
          <a:bodyPr/>
          <a:lstStyle/>
          <a:p>
            <a:fld id="{416A523E-9A59-444E-B475-436D44B5D49E}" type="slidenum">
              <a:rPr lang="lt-LT" smtClean="0"/>
              <a:t>72</a:t>
            </a:fld>
            <a:endParaRPr lang="lt-LT"/>
          </a:p>
        </p:txBody>
      </p:sp>
    </p:spTree>
    <p:extLst>
      <p:ext uri="{BB962C8B-B14F-4D97-AF65-F5344CB8AC3E}">
        <p14:creationId xmlns:p14="http://schemas.microsoft.com/office/powerpoint/2010/main" val="4213318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Motyvacija</a:t>
            </a:r>
            <a:r>
              <a:rPr lang="en-US" dirty="0" smtClean="0"/>
              <a:t>: </a:t>
            </a:r>
            <a:r>
              <a:rPr lang="lt-LT" dirty="0" smtClean="0"/>
              <a:t>,,Ar kas nors galite iš savo patirties pateikti dalyvavimo nesmurtiniame</a:t>
            </a:r>
            <a:r>
              <a:rPr lang="lt-LT" baseline="0" dirty="0" smtClean="0"/>
              <a:t> pasipriešinime pavyzdį?“ </a:t>
            </a:r>
          </a:p>
          <a:p>
            <a:endParaRPr lang="lt-LT" baseline="0" dirty="0" smtClean="0"/>
          </a:p>
          <a:p>
            <a:r>
              <a:rPr lang="lt-LT" baseline="0" dirty="0" smtClean="0"/>
              <a:t>M</a:t>
            </a:r>
            <a:r>
              <a:rPr lang="en-US" dirty="0" err="1" smtClean="0"/>
              <a:t>ano</a:t>
            </a:r>
            <a:r>
              <a:rPr lang="en-US" dirty="0" smtClean="0"/>
              <a:t> </a:t>
            </a:r>
            <a:r>
              <a:rPr lang="en-US" dirty="0" err="1" smtClean="0"/>
              <a:t>nesmurtinio</a:t>
            </a:r>
            <a:r>
              <a:rPr lang="en-US" dirty="0" smtClean="0"/>
              <a:t> </a:t>
            </a:r>
            <a:r>
              <a:rPr lang="en-US" dirty="0" err="1" smtClean="0"/>
              <a:t>pasiprie</a:t>
            </a:r>
            <a:r>
              <a:rPr lang="lt-LT" dirty="0" smtClean="0"/>
              <a:t>šinimo</a:t>
            </a:r>
            <a:r>
              <a:rPr lang="lt-LT" baseline="0" dirty="0" smtClean="0"/>
              <a:t> patirtis siekia vaikystę. Kai sovietinė kariuomenė tėvus šaukė į mobilizacinius mokymus, kiemuose vaikai sugalvojo purvu užmaskuoti namų numerius, kad šaukimo lapelių nešiotojai nerastų reikiamo adreso... Kai girta tarybinė milicija partrenkė gatvėje pėstįjį, teko stebėti kaip spontaniškai išsilieja terorizuojamos tautos įniršis... Kai sužinojau, kad už pasakytą kalbą Sąjūdžio mitinge gimtajame mieste esu įtrauktas į KGB suvestines, ėmė busti suvokimas – aš galiu būti pavojingas okupantui....  </a:t>
            </a:r>
            <a:endParaRPr lang="lt-LT" dirty="0"/>
          </a:p>
        </p:txBody>
      </p:sp>
      <p:sp>
        <p:nvSpPr>
          <p:cNvPr id="4" name="Slide Number Placeholder 3"/>
          <p:cNvSpPr>
            <a:spLocks noGrp="1"/>
          </p:cNvSpPr>
          <p:nvPr>
            <p:ph type="sldNum" sz="quarter" idx="10"/>
          </p:nvPr>
        </p:nvSpPr>
        <p:spPr/>
        <p:txBody>
          <a:bodyPr/>
          <a:lstStyle/>
          <a:p>
            <a:fld id="{95B28D36-D3DF-4570-B1A4-1FCD383D1FCA}" type="slidenum">
              <a:rPr lang="lt-LT" smtClean="0"/>
              <a:t>9</a:t>
            </a:fld>
            <a:endParaRPr lang="lt-LT"/>
          </a:p>
        </p:txBody>
      </p:sp>
    </p:spTree>
    <p:extLst>
      <p:ext uri="{BB962C8B-B14F-4D97-AF65-F5344CB8AC3E}">
        <p14:creationId xmlns:p14="http://schemas.microsoft.com/office/powerpoint/2010/main" val="4163763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Ar gali į šių karų</a:t>
            </a:r>
            <a:r>
              <a:rPr lang="lt-LT" baseline="0" dirty="0" smtClean="0"/>
              <a:t> įvairovę kaip kovos būdas įsiterpti ir PP?</a:t>
            </a:r>
          </a:p>
          <a:p>
            <a:r>
              <a:rPr lang="lt-LT" baseline="0" dirty="0" smtClean="0"/>
              <a:t>Ar gali PP daryti įtaką šių karų eigai ar net juos pakeisti?</a:t>
            </a:r>
          </a:p>
          <a:p>
            <a:r>
              <a:rPr lang="lt-LT" baseline="0" dirty="0" smtClean="0"/>
              <a:t>Ko reikia, kad PP taptų svariu kovos būdu?  </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16</a:t>
            </a:fld>
            <a:endParaRPr lang="lt-LT"/>
          </a:p>
        </p:txBody>
      </p:sp>
    </p:spTree>
    <p:extLst>
      <p:ext uri="{BB962C8B-B14F-4D97-AF65-F5344CB8AC3E}">
        <p14:creationId xmlns:p14="http://schemas.microsoft.com/office/powerpoint/2010/main" val="2143092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19</a:t>
            </a:fld>
            <a:endParaRPr lang="lt-LT"/>
          </a:p>
        </p:txBody>
      </p:sp>
    </p:spTree>
    <p:extLst>
      <p:ext uri="{BB962C8B-B14F-4D97-AF65-F5344CB8AC3E}">
        <p14:creationId xmlns:p14="http://schemas.microsoft.com/office/powerpoint/2010/main" val="48245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Žilvinas Razminas</a:t>
            </a:r>
          </a:p>
          <a:p>
            <a:r>
              <a:rPr lang="lt-LT" dirty="0" smtClean="0"/>
              <a:t>Visvaldas</a:t>
            </a:r>
            <a:r>
              <a:rPr lang="lt-LT" baseline="0" dirty="0" smtClean="0"/>
              <a:t> Mažonas</a:t>
            </a:r>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20</a:t>
            </a:fld>
            <a:endParaRPr lang="lt-LT"/>
          </a:p>
        </p:txBody>
      </p:sp>
    </p:spTree>
    <p:extLst>
      <p:ext uri="{BB962C8B-B14F-4D97-AF65-F5344CB8AC3E}">
        <p14:creationId xmlns:p14="http://schemas.microsoft.com/office/powerpoint/2010/main" val="2596341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smtClean="0"/>
              <a:t>1961 m. Prancūzijos prezidentas Šarlis de Golis leido suprasti, kad jis nemėgins</a:t>
            </a:r>
            <a:r>
              <a:rPr lang="lt-LT" baseline="0" dirty="0" smtClean="0"/>
              <a:t> išlaikyti Alžyrą prancūzišką. Iš balandžio 21 į 22 d. sukilo pirmasis Prancūzijos užsienio legiono desantininkų pulkas ir paveržė valdžią iš Alžyro miesto prancūzų pareigūnų.</a:t>
            </a:r>
          </a:p>
          <a:p>
            <a:r>
              <a:rPr lang="lt-LT" baseline="0" dirty="0" smtClean="0"/>
              <a:t>Maištininkų karinė vadovybė paskelbė Alžyre apgulos padėtį ir pareiškė perimanti visas valdymo funkcijas. Bet koks pasipriešinimas būsiąs nuslopintas. Buvo užgrobti laikraščiai ir radijas.</a:t>
            </a:r>
          </a:p>
          <a:p>
            <a:r>
              <a:rPr lang="lt-LT" baseline="0" dirty="0" smtClean="0"/>
              <a:t>Alžyre tarnavo 500 tūkst. Prancūzijos kariuomenės karių, o pačioje Prancūzijoje jų buvo likę nedaug. Sukarinta nacionaline policija ir saugumo daliniais nebuvo pasitikima. Buvo nuogastaujama, kad oro pajėgos perkels kariuomenę iš Alžyro į Paryžių ir taip pasikėsins nuversti de Golio vyriausybę.</a:t>
            </a:r>
          </a:p>
          <a:p>
            <a:endParaRPr lang="lt-LT" baseline="0" dirty="0" smtClean="0"/>
          </a:p>
          <a:p>
            <a:r>
              <a:rPr lang="lt-LT" baseline="0" dirty="0" smtClean="0"/>
              <a:t>Jau balandžio 23 d. Prancūzijos politinės partijos ir profesinės sąjungos sušaukė masinius mitingus ir paragino kitą dieną organizuoti vienos valandos visuotinį streiką kaip ženklą, kad perversmui bus pasipriešinta. De Golis per radiją kreipėsi į gyventojus ragindamas pasipriešinti, o kariams uždrausdamas vykdyti perversmininkų įsakymus.</a:t>
            </a:r>
          </a:p>
          <a:p>
            <a:r>
              <a:rPr lang="lt-LT" baseline="0" dirty="0" smtClean="0"/>
              <a:t>Ministras pirmininkas Debrė savo kalboje įspėjo, jog ruošiamasi pulti Paryžių iš oro ir uždarė jo aerodromus. Gyventojus paragino pasigirdus sirenoms vykti į aerodromus ir įtikinėti parskridusius karius nepaklusti perversmininkams.</a:t>
            </a:r>
          </a:p>
          <a:p>
            <a:r>
              <a:rPr lang="lt-LT" baseline="0" dirty="0" smtClean="0"/>
              <a:t>De Golio pranešimą girdėjo ir gyventojai bei kariai Alžyre. Balandžio 24 d. 10 mln. darbininkų pradėjo visuotinį streiką. De Golis paprašė neparastųjų įgaliojimų ir jais remdamasis suėmė nemaža dešiniųjų šalininkų.  Į aerodromus žmonės privarė transporto priemonių, blokuodami nusileidimo takus. Prie valstybinių įstaigų buvo pastatytos sargybos. Alžyrui buvo paskelbta finansinė ir jūrų blokada. Vokietijoje buvusios dvi prancūzų divizijos paskelbė esančios lojalios Paryžiui ir joms buvo nurodyta vykti į sostinę.</a:t>
            </a:r>
          </a:p>
          <a:p>
            <a:r>
              <a:rPr lang="lt-LT" baseline="0" dirty="0" smtClean="0"/>
              <a:t>Prancūzų kariuomenė rėmė de Golį ir kenkė maištininkams. Du trečdaliai transportinių lėktuvų ir daugelis naikintuvų buvo išskraidinti iš Alžyro, kad nebūtų panaudoti įsiveržimui į Prancūziją. Kiti lakūnai teisinosi gedimais ar blokavo aerodromus. Kareiviai neišėjo iš kareivinių. Pasitaikė nemaža tyčinio aplaidumo atvejų: pradingdavo maištaujančių karininkų įsakymai ir dokumentai, sutrikdavo ryšiai ir transportas.</a:t>
            </a:r>
          </a:p>
          <a:p>
            <a:r>
              <a:rPr lang="lt-LT" baseline="0" dirty="0" smtClean="0"/>
              <a:t>Alžyro gyventojai ir policija iš pradžių parėmė maištininkus. Tačiau valstybės tarnautojai ir vietinės valdžios pareigūnai neretai priešinosi, slėpė dokumentus, nėjo į darbą, kad niekas nepamanytų, jog jie remia perversmą. Jau balandžio 25 d. vakare Alžyro policija paskelbė, kad remia Paryžiaus valdžią. Prasidėjo nesutarimai tarp maištininkų vadovų, buvo siūloma imtis jėgos. O tuo tarpu de Golis paragino šaudyti į maištininkus. Tačiau iš 25 į 26 d. desantininkų pulkas pasitraukė iš Alžyro miesto, buvo apleisti užimti pastatai.  Dalis maištininkų pasidavė, dalis pasislėpė, o pats perversmas žlugo (aukų apie 3 užmušti ir keli sužeisti Alžyre ir Paryžiuje).</a:t>
            </a:r>
          </a:p>
          <a:p>
            <a:endParaRPr lang="en-GB" dirty="0"/>
          </a:p>
        </p:txBody>
      </p:sp>
      <p:sp>
        <p:nvSpPr>
          <p:cNvPr id="4" name="Slide Number Placeholder 3"/>
          <p:cNvSpPr>
            <a:spLocks noGrp="1"/>
          </p:cNvSpPr>
          <p:nvPr>
            <p:ph type="sldNum" sz="quarter" idx="10"/>
          </p:nvPr>
        </p:nvSpPr>
        <p:spPr/>
        <p:txBody>
          <a:bodyPr/>
          <a:lstStyle/>
          <a:p>
            <a:fld id="{95B28D36-D3DF-4570-B1A4-1FCD383D1FCA}" type="slidenum">
              <a:rPr lang="lt-LT" smtClean="0"/>
              <a:t>22</a:t>
            </a:fld>
            <a:endParaRPr lang="lt-LT"/>
          </a:p>
        </p:txBody>
      </p:sp>
    </p:spTree>
    <p:extLst>
      <p:ext uri="{BB962C8B-B14F-4D97-AF65-F5344CB8AC3E}">
        <p14:creationId xmlns:p14="http://schemas.microsoft.com/office/powerpoint/2010/main" val="807955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11/19/2020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jpeg"/><Relationship Id="rId5" Type="http://schemas.openxmlformats.org/officeDocument/2006/relationships/image" Target="../media/image14.jpeg"/><Relationship Id="rId10" Type="http://schemas.openxmlformats.org/officeDocument/2006/relationships/image" Target="../media/image19.jpeg"/><Relationship Id="rId4" Type="http://schemas.openxmlformats.org/officeDocument/2006/relationships/image" Target="../media/image13.png"/><Relationship Id="rId9" Type="http://schemas.openxmlformats.org/officeDocument/2006/relationships/image" Target="../media/image1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3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4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52.jpeg"/></Relationships>
</file>

<file path=ppt/slides/_rels/slide4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4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5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5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56.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74.jpg"/></Relationships>
</file>

<file path=ppt/slides/_rels/slide58.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77.jpg"/><Relationship Id="rId2" Type="http://schemas.openxmlformats.org/officeDocument/2006/relationships/image" Target="../media/image76.jpg"/><Relationship Id="rId1" Type="http://schemas.openxmlformats.org/officeDocument/2006/relationships/slideLayout" Target="../slideLayouts/slideLayout4.xml"/><Relationship Id="rId4" Type="http://schemas.openxmlformats.org/officeDocument/2006/relationships/image" Target="../media/image78.jp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eg"/></Relationships>
</file>

<file path=ppt/slides/_rels/slide60.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9.xml"/><Relationship Id="rId1" Type="http://schemas.openxmlformats.org/officeDocument/2006/relationships/slideLayout" Target="../slideLayouts/slideLayout7.xml"/><Relationship Id="rId5" Type="http://schemas.openxmlformats.org/officeDocument/2006/relationships/image" Target="../media/image82.png"/><Relationship Id="rId4" Type="http://schemas.openxmlformats.org/officeDocument/2006/relationships/image" Target="../media/image81.png"/></Relationships>
</file>

<file path=ppt/slides/_rels/slide6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87.jpg"/></Relationships>
</file>

<file path=ppt/slides/_rels/slide65.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image" Target="../media/image88.jp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1.jpg"/><Relationship Id="rId2" Type="http://schemas.openxmlformats.org/officeDocument/2006/relationships/notesSlide" Target="../notesSlides/notesSlide42.xml"/><Relationship Id="rId1" Type="http://schemas.openxmlformats.org/officeDocument/2006/relationships/slideLayout" Target="../slideLayouts/slideLayout4.xml"/><Relationship Id="rId5" Type="http://schemas.openxmlformats.org/officeDocument/2006/relationships/image" Target="../media/image93.jpg"/><Relationship Id="rId4" Type="http://schemas.openxmlformats.org/officeDocument/2006/relationships/image" Target="../media/image92.jpg"/></Relationships>
</file>

<file path=ppt/slides/_rels/slide68.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95.jpg"/><Relationship Id="rId2" Type="http://schemas.openxmlformats.org/officeDocument/2006/relationships/notesSlide" Target="../notesSlides/notesSlide43.xml"/><Relationship Id="rId1" Type="http://schemas.openxmlformats.org/officeDocument/2006/relationships/slideLayout" Target="../slideLayouts/slideLayout4.xml"/><Relationship Id="rId4" Type="http://schemas.openxmlformats.org/officeDocument/2006/relationships/image" Target="../media/image9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97.jp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99.gif"/></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lt-LT" dirty="0" smtClean="0">
                <a:solidFill>
                  <a:schemeClr val="bg1"/>
                </a:solidFill>
              </a:rPr>
              <a:t>PILIETINIs (NEGINKLUOTas) PASIPRIEŠINIMAS</a:t>
            </a:r>
            <a:endParaRPr lang="lt-LT" dirty="0">
              <a:solidFill>
                <a:schemeClr val="bg1"/>
              </a:solidFill>
            </a:endParaRPr>
          </a:p>
        </p:txBody>
      </p:sp>
      <p:pic>
        <p:nvPicPr>
          <p:cNvPr id="1026" name="Picture 1" descr="cid:image001.jpg@01D5752D.17043EF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3837" y="304800"/>
            <a:ext cx="10763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30848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Konvencinis karas </a:t>
            </a:r>
            <a:endParaRPr lang="en-GB" dirty="0">
              <a:solidFill>
                <a:schemeClr val="bg1"/>
              </a:solidFill>
            </a:endParaRPr>
          </a:p>
        </p:txBody>
      </p:sp>
      <p:pic>
        <p:nvPicPr>
          <p:cNvPr id="4" name="Picture 2" descr="Image result for military operation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58071" y="1398588"/>
            <a:ext cx="7827858" cy="5440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6281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Branduolinis karas</a:t>
            </a:r>
            <a:endParaRPr lang="en-GB" dirty="0">
              <a:solidFill>
                <a:schemeClr val="bg1"/>
              </a:solidFill>
            </a:endParaRPr>
          </a:p>
        </p:txBody>
      </p:sp>
      <p:pic>
        <p:nvPicPr>
          <p:cNvPr id="4" name="Content Placeholder 3"/>
          <p:cNvPicPr>
            <a:picLocks noGrp="1" noChangeAspect="1"/>
          </p:cNvPicPr>
          <p:nvPr>
            <p:ph idx="1"/>
          </p:nvPr>
        </p:nvPicPr>
        <p:blipFill>
          <a:blip r:embed="rId2"/>
          <a:stretch>
            <a:fillRect/>
          </a:stretch>
        </p:blipFill>
        <p:spPr>
          <a:xfrm>
            <a:off x="878397" y="1600200"/>
            <a:ext cx="7387205" cy="4708525"/>
          </a:xfrm>
          <a:prstGeom prst="rect">
            <a:avLst/>
          </a:prstGeom>
        </p:spPr>
      </p:pic>
    </p:spTree>
    <p:extLst>
      <p:ext uri="{BB962C8B-B14F-4D97-AF65-F5344CB8AC3E}">
        <p14:creationId xmlns:p14="http://schemas.microsoft.com/office/powerpoint/2010/main" val="36607479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Partizaninis karas</a:t>
            </a:r>
            <a:endParaRPr lang="en-GB" dirty="0">
              <a:solidFill>
                <a:schemeClr val="bg1"/>
              </a:solidFill>
            </a:endParaRPr>
          </a:p>
        </p:txBody>
      </p:sp>
      <p:pic>
        <p:nvPicPr>
          <p:cNvPr id="4" name="Picture 10" descr="Image result for partizanai"/>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43856" y="1600200"/>
            <a:ext cx="7256288" cy="4708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75210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Hibridinis karas</a:t>
            </a:r>
            <a:endParaRPr lang="en-GB" dirty="0">
              <a:solidFill>
                <a:schemeClr val="bg1"/>
              </a:solidFill>
            </a:endParaRPr>
          </a:p>
        </p:txBody>
      </p:sp>
      <p:pic>
        <p:nvPicPr>
          <p:cNvPr id="4" name="Content Placeholder 3"/>
          <p:cNvPicPr>
            <a:picLocks noGrp="1" noChangeAspect="1"/>
          </p:cNvPicPr>
          <p:nvPr>
            <p:ph idx="1"/>
          </p:nvPr>
        </p:nvPicPr>
        <p:blipFill>
          <a:blip r:embed="rId2"/>
          <a:stretch>
            <a:fillRect/>
          </a:stretch>
        </p:blipFill>
        <p:spPr>
          <a:xfrm>
            <a:off x="457200" y="1640669"/>
            <a:ext cx="8229600" cy="4627586"/>
          </a:xfrm>
          <a:prstGeom prst="rect">
            <a:avLst/>
          </a:prstGeom>
        </p:spPr>
      </p:pic>
    </p:spTree>
    <p:extLst>
      <p:ext uri="{BB962C8B-B14F-4D97-AF65-F5344CB8AC3E}">
        <p14:creationId xmlns:p14="http://schemas.microsoft.com/office/powerpoint/2010/main" val="382643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Kibernetinis karas</a:t>
            </a:r>
            <a:endParaRPr lang="en-GB" dirty="0">
              <a:solidFill>
                <a:schemeClr val="bg1"/>
              </a:solidFill>
            </a:endParaRPr>
          </a:p>
        </p:txBody>
      </p:sp>
      <p:pic>
        <p:nvPicPr>
          <p:cNvPr id="4" name="Picture 12" descr="Image result for cybernetic warfar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6416" y="1600200"/>
            <a:ext cx="7271168" cy="4708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464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Ekonominis karas</a:t>
            </a:r>
            <a:endParaRPr lang="en-GB" dirty="0">
              <a:solidFill>
                <a:schemeClr val="bg1"/>
              </a:solidFill>
            </a:endParaRPr>
          </a:p>
        </p:txBody>
      </p:sp>
      <p:pic>
        <p:nvPicPr>
          <p:cNvPr id="4" name="Picture 14" descr="Image result for economic warfar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242" y="1828800"/>
            <a:ext cx="8252460"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34985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ilitary operation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0"/>
            <a:ext cx="3072328" cy="2135268"/>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Image result for nuclear war operation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 name="Picture 6"/>
          <p:cNvPicPr>
            <a:picLocks noChangeAspect="1"/>
          </p:cNvPicPr>
          <p:nvPr/>
        </p:nvPicPr>
        <p:blipFill>
          <a:blip r:embed="rId4"/>
          <a:stretch>
            <a:fillRect/>
          </a:stretch>
        </p:blipFill>
        <p:spPr>
          <a:xfrm>
            <a:off x="5791200" y="-1770"/>
            <a:ext cx="3352800" cy="2137038"/>
          </a:xfrm>
          <a:prstGeom prst="rect">
            <a:avLst/>
          </a:prstGeom>
        </p:spPr>
      </p:pic>
      <p:pic>
        <p:nvPicPr>
          <p:cNvPr id="1034" name="Picture 10" descr="Image result for partizanai"/>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85729" y="4656714"/>
            <a:ext cx="3392391" cy="220128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6"/>
          <a:stretch>
            <a:fillRect/>
          </a:stretch>
        </p:blipFill>
        <p:spPr>
          <a:xfrm>
            <a:off x="9883" y="2241898"/>
            <a:ext cx="3876317" cy="2179692"/>
          </a:xfrm>
          <a:prstGeom prst="rect">
            <a:avLst/>
          </a:prstGeom>
        </p:spPr>
      </p:pic>
      <p:pic>
        <p:nvPicPr>
          <p:cNvPr id="1036" name="Picture 12" descr="Image result for cybernetic warfar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35017" y="2214065"/>
            <a:ext cx="3408983" cy="220752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economic warfar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664" y="4651314"/>
            <a:ext cx="4228898" cy="222573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http://www.dw.com/image/0,,18974000_303,00.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4646" y="2135267"/>
            <a:ext cx="5103193" cy="2872369"/>
          </a:xfrm>
          <a:prstGeom prst="rect">
            <a:avLst/>
          </a:prstGeom>
          <a:noFill/>
          <a:extLst>
            <a:ext uri="{909E8E84-426E-40DD-AFC4-6F175D3DCCD1}">
              <a14:hiddenFill xmlns:a14="http://schemas.microsoft.com/office/drawing/2010/main">
                <a:solidFill>
                  <a:srgbClr val="FFFFFF"/>
                </a:solidFill>
              </a14:hiddenFill>
            </a:ext>
          </a:extLst>
        </p:spPr>
      </p:pic>
      <p:sp>
        <p:nvSpPr>
          <p:cNvPr id="9" name="Up Arrow 8"/>
          <p:cNvSpPr/>
          <p:nvPr/>
        </p:nvSpPr>
        <p:spPr>
          <a:xfrm rot="8185852">
            <a:off x="5999567" y="4518432"/>
            <a:ext cx="484632" cy="978408"/>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Up Arrow 14"/>
          <p:cNvSpPr/>
          <p:nvPr/>
        </p:nvSpPr>
        <p:spPr>
          <a:xfrm rot="16200000">
            <a:off x="1828722" y="3145380"/>
            <a:ext cx="484632" cy="978408"/>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Up Arrow 15"/>
          <p:cNvSpPr/>
          <p:nvPr/>
        </p:nvSpPr>
        <p:spPr>
          <a:xfrm rot="13223117">
            <a:off x="2361113" y="4436728"/>
            <a:ext cx="484632" cy="978408"/>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Up Arrow 16"/>
          <p:cNvSpPr/>
          <p:nvPr/>
        </p:nvSpPr>
        <p:spPr>
          <a:xfrm rot="19205370">
            <a:off x="2328459" y="1522970"/>
            <a:ext cx="484632" cy="978408"/>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Up Arrow 17"/>
          <p:cNvSpPr/>
          <p:nvPr/>
        </p:nvSpPr>
        <p:spPr>
          <a:xfrm rot="2735806">
            <a:off x="5492701" y="1607299"/>
            <a:ext cx="484632" cy="978408"/>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Up Arrow 18"/>
          <p:cNvSpPr/>
          <p:nvPr/>
        </p:nvSpPr>
        <p:spPr>
          <a:xfrm rot="5400000">
            <a:off x="6795372" y="3145380"/>
            <a:ext cx="484632" cy="978408"/>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2046663" y="228600"/>
            <a:ext cx="4669869" cy="1323439"/>
          </a:xfrm>
          <a:prstGeom prst="rect">
            <a:avLst/>
          </a:prstGeom>
          <a:solidFill>
            <a:schemeClr val="tx1"/>
          </a:solidFill>
        </p:spPr>
        <p:txBody>
          <a:bodyPr wrap="none" rtlCol="0">
            <a:spAutoFit/>
          </a:bodyPr>
          <a:lstStyle/>
          <a:p>
            <a:pPr algn="ctr"/>
            <a:r>
              <a:rPr lang="en-GB" sz="4000" dirty="0" smtClean="0">
                <a:solidFill>
                  <a:schemeClr val="bg1"/>
                </a:solidFill>
              </a:rPr>
              <a:t>PILIETINIS </a:t>
            </a:r>
          </a:p>
          <a:p>
            <a:pPr algn="ctr"/>
            <a:r>
              <a:rPr lang="en-GB" sz="4000" dirty="0" smtClean="0">
                <a:solidFill>
                  <a:schemeClr val="bg1"/>
                </a:solidFill>
              </a:rPr>
              <a:t>PASIPRIE</a:t>
            </a:r>
            <a:r>
              <a:rPr lang="lt-LT" sz="4000" dirty="0" smtClean="0">
                <a:solidFill>
                  <a:schemeClr val="bg1"/>
                </a:solidFill>
              </a:rPr>
              <a:t>ŠINIMAS</a:t>
            </a:r>
            <a:endParaRPr lang="en-GB" sz="4000" dirty="0">
              <a:solidFill>
                <a:schemeClr val="bg1"/>
              </a:solidFill>
            </a:endParaRPr>
          </a:p>
        </p:txBody>
      </p:sp>
      <p:pic>
        <p:nvPicPr>
          <p:cNvPr id="20" name="Picture 6" descr="Image result for pelė ir drambly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3652" y="1521027"/>
            <a:ext cx="3733799" cy="532688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Related imag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2842" y="1787163"/>
            <a:ext cx="4287380" cy="42159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793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P spid="17" grpId="0" animBg="1"/>
      <p:bldP spid="18" grpId="0" animBg="1"/>
      <p:bldP spid="19" grpId="0" animBg="1"/>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3600"/>
            <a:ext cx="8229600" cy="1143000"/>
          </a:xfrm>
        </p:spPr>
        <p:txBody>
          <a:bodyPr>
            <a:noAutofit/>
          </a:bodyPr>
          <a:lstStyle/>
          <a:p>
            <a:r>
              <a:rPr lang="lt-LT" sz="4400" dirty="0" smtClean="0">
                <a:solidFill>
                  <a:schemeClr val="bg1"/>
                </a:solidFill>
              </a:rPr>
              <a:t>Pilietinio pasipriešinimo/</a:t>
            </a:r>
            <a:r>
              <a:rPr lang="en-GB" sz="4400" dirty="0" smtClean="0">
                <a:solidFill>
                  <a:schemeClr val="bg1"/>
                </a:solidFill>
              </a:rPr>
              <a:t/>
            </a:r>
            <a:br>
              <a:rPr lang="en-GB" sz="4400" dirty="0" smtClean="0">
                <a:solidFill>
                  <a:schemeClr val="bg1"/>
                </a:solidFill>
              </a:rPr>
            </a:br>
            <a:r>
              <a:rPr lang="lt-LT" sz="4400" dirty="0" smtClean="0">
                <a:solidFill>
                  <a:schemeClr val="bg1"/>
                </a:solidFill>
              </a:rPr>
              <a:t>gynybos tikslai	</a:t>
            </a:r>
            <a:endParaRPr lang="en-GB" sz="4400" dirty="0">
              <a:solidFill>
                <a:schemeClr val="bg1"/>
              </a:solidFill>
            </a:endParaRPr>
          </a:p>
        </p:txBody>
      </p:sp>
      <p:sp>
        <p:nvSpPr>
          <p:cNvPr id="4" name="Flowchart: Extract 3"/>
          <p:cNvSpPr/>
          <p:nvPr/>
        </p:nvSpPr>
        <p:spPr>
          <a:xfrm>
            <a:off x="3429000" y="3886200"/>
            <a:ext cx="2133600" cy="1676400"/>
          </a:xfrm>
          <a:prstGeom prst="flowChartExtra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6000" dirty="0" smtClean="0"/>
              <a:t>3</a:t>
            </a:r>
            <a:endParaRPr lang="en-GB" sz="6000" dirty="0"/>
          </a:p>
        </p:txBody>
      </p:sp>
    </p:spTree>
    <p:extLst>
      <p:ext uri="{BB962C8B-B14F-4D97-AF65-F5344CB8AC3E}">
        <p14:creationId xmlns:p14="http://schemas.microsoft.com/office/powerpoint/2010/main" val="2833033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result for sausio 13 nuotrauk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 name="Picture 2"/>
          <p:cNvPicPr>
            <a:picLocks noChangeAspect="1"/>
          </p:cNvPicPr>
          <p:nvPr/>
        </p:nvPicPr>
        <p:blipFill>
          <a:blip r:embed="rId2"/>
          <a:stretch>
            <a:fillRect/>
          </a:stretch>
        </p:blipFill>
        <p:spPr>
          <a:xfrm>
            <a:off x="685800" y="1346811"/>
            <a:ext cx="8237440" cy="5481642"/>
          </a:xfrm>
          <a:prstGeom prst="rect">
            <a:avLst/>
          </a:prstGeom>
        </p:spPr>
      </p:pic>
      <p:sp>
        <p:nvSpPr>
          <p:cNvPr id="4" name="Oval 3"/>
          <p:cNvSpPr/>
          <p:nvPr/>
        </p:nvSpPr>
        <p:spPr>
          <a:xfrm>
            <a:off x="457200" y="3048000"/>
            <a:ext cx="2130425" cy="3581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3009706" y="3173232"/>
            <a:ext cx="914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5"/>
          <p:cNvSpPr>
            <a:spLocks noGrp="1"/>
          </p:cNvSpPr>
          <p:nvPr>
            <p:ph type="title"/>
          </p:nvPr>
        </p:nvSpPr>
        <p:spPr>
          <a:xfrm>
            <a:off x="0" y="76200"/>
            <a:ext cx="8686800" cy="1676400"/>
          </a:xfrm>
        </p:spPr>
        <p:txBody>
          <a:bodyPr>
            <a:normAutofit fontScale="90000"/>
          </a:bodyPr>
          <a:lstStyle/>
          <a:p>
            <a:pPr marL="742950" indent="-742950">
              <a:buFont typeface="+mj-lt"/>
              <a:buAutoNum type="arabicPeriod"/>
            </a:pPr>
            <a:r>
              <a:rPr lang="lt-LT" sz="4400" dirty="0">
                <a:solidFill>
                  <a:schemeClr val="bg1"/>
                </a:solidFill>
              </a:rPr>
              <a:t>Sulaikyti ir įveikti svetimus karinius užpuolėjus, okupantus</a:t>
            </a:r>
            <a:endParaRPr lang="en-GB" dirty="0">
              <a:solidFill>
                <a:schemeClr val="bg1"/>
              </a:solidFill>
            </a:endParaRPr>
          </a:p>
        </p:txBody>
      </p:sp>
    </p:spTree>
    <p:extLst>
      <p:ext uri="{BB962C8B-B14F-4D97-AF65-F5344CB8AC3E}">
        <p14:creationId xmlns:p14="http://schemas.microsoft.com/office/powerpoint/2010/main" val="26892640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prosovietinÄ organizacija jedinstv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337310"/>
            <a:ext cx="8001000" cy="55206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76200"/>
            <a:ext cx="8229600" cy="1143000"/>
          </a:xfrm>
        </p:spPr>
        <p:txBody>
          <a:bodyPr>
            <a:normAutofit fontScale="90000"/>
          </a:bodyPr>
          <a:lstStyle/>
          <a:p>
            <a:r>
              <a:rPr lang="en-GB" sz="4400" dirty="0" smtClean="0">
                <a:solidFill>
                  <a:schemeClr val="bg1"/>
                </a:solidFill>
              </a:rPr>
              <a:t>2. </a:t>
            </a:r>
            <a:r>
              <a:rPr lang="lt-LT" sz="4400" dirty="0" smtClean="0">
                <a:solidFill>
                  <a:schemeClr val="bg1"/>
                </a:solidFill>
              </a:rPr>
              <a:t>Sulaikyti </a:t>
            </a:r>
            <a:r>
              <a:rPr lang="lt-LT" sz="4400" dirty="0">
                <a:solidFill>
                  <a:schemeClr val="bg1"/>
                </a:solidFill>
              </a:rPr>
              <a:t>ir įveikti vidaus valdžios užgrobėjus</a:t>
            </a:r>
            <a:endParaRPr lang="en-GB" dirty="0">
              <a:solidFill>
                <a:schemeClr val="bg1"/>
              </a:solidFill>
            </a:endParaRPr>
          </a:p>
        </p:txBody>
      </p:sp>
      <p:pic>
        <p:nvPicPr>
          <p:cNvPr id="4" name="Picture 2" descr="Image result for prosovietinÄ organizacija jedinstvo"/>
          <p:cNvPicPr>
            <a:picLocks noChangeAspect="1" noChangeArrowheads="1"/>
          </p:cNvPicPr>
          <p:nvPr/>
        </p:nvPicPr>
        <p:blipFill rotWithShape="1">
          <a:blip r:embed="rId3">
            <a:extLst>
              <a:ext uri="{28A0092B-C50C-407E-A947-70E740481C1C}">
                <a14:useLocalDpi xmlns:a14="http://schemas.microsoft.com/office/drawing/2010/main" val="0"/>
              </a:ext>
            </a:extLst>
          </a:blip>
          <a:srcRect l="46667" t="25466" r="7618" b="41408"/>
          <a:stretch/>
        </p:blipFill>
        <p:spPr bwMode="auto">
          <a:xfrm>
            <a:off x="-4665" y="1337310"/>
            <a:ext cx="9148665" cy="4574333"/>
          </a:xfrm>
          <a:prstGeom prst="rect">
            <a:avLst/>
          </a:prstGeom>
          <a:noFill/>
          <a:extLst>
            <a:ext uri="{909E8E84-426E-40DD-AFC4-6F175D3DCCD1}">
              <a14:hiddenFill xmlns:a14="http://schemas.microsoft.com/office/drawing/2010/main">
                <a:solidFill>
                  <a:srgbClr val="FFFFFF"/>
                </a:solidFill>
              </a14:hiddenFill>
            </a:ext>
          </a:extLst>
        </p:spPr>
      </p:pic>
      <p:sp>
        <p:nvSpPr>
          <p:cNvPr id="5" name="Flowchart: Connector 4"/>
          <p:cNvSpPr/>
          <p:nvPr/>
        </p:nvSpPr>
        <p:spPr>
          <a:xfrm>
            <a:off x="2209800" y="3488055"/>
            <a:ext cx="1752600" cy="1219200"/>
          </a:xfrm>
          <a:prstGeom prst="flowChartConnector">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p:cNvSpPr/>
          <p:nvPr/>
        </p:nvSpPr>
        <p:spPr>
          <a:xfrm>
            <a:off x="7158912" y="1473090"/>
            <a:ext cx="1192764" cy="1032510"/>
          </a:xfrm>
          <a:prstGeom prst="flowChartConnector">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lowchart: Connector 8"/>
          <p:cNvSpPr/>
          <p:nvPr/>
        </p:nvSpPr>
        <p:spPr>
          <a:xfrm>
            <a:off x="5096847" y="2404227"/>
            <a:ext cx="1365380" cy="1077608"/>
          </a:xfrm>
          <a:prstGeom prst="flowChartConnector">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Connector 9"/>
          <p:cNvSpPr/>
          <p:nvPr/>
        </p:nvSpPr>
        <p:spPr>
          <a:xfrm>
            <a:off x="7444273" y="3183255"/>
            <a:ext cx="1752600" cy="1219200"/>
          </a:xfrm>
          <a:prstGeom prst="flowChartConnector">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18315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Turinys </a:t>
            </a:r>
            <a:endParaRPr lang="lt-LT" dirty="0">
              <a:solidFill>
                <a:schemeClr val="bg1"/>
              </a:solidFill>
            </a:endParaRPr>
          </a:p>
        </p:txBody>
      </p:sp>
      <p:sp>
        <p:nvSpPr>
          <p:cNvPr id="3" name="Content Placeholder 2"/>
          <p:cNvSpPr>
            <a:spLocks noGrp="1"/>
          </p:cNvSpPr>
          <p:nvPr>
            <p:ph idx="1"/>
          </p:nvPr>
        </p:nvSpPr>
        <p:spPr/>
        <p:txBody>
          <a:bodyPr/>
          <a:lstStyle/>
          <a:p>
            <a:r>
              <a:rPr lang="lt-LT" dirty="0" smtClean="0">
                <a:solidFill>
                  <a:schemeClr val="bg1"/>
                </a:solidFill>
              </a:rPr>
              <a:t>Valstybės gynyba ir PP</a:t>
            </a:r>
          </a:p>
          <a:p>
            <a:r>
              <a:rPr lang="lt-LT" dirty="0" smtClean="0">
                <a:solidFill>
                  <a:schemeClr val="bg1"/>
                </a:solidFill>
              </a:rPr>
              <a:t>PP rengimo sumanymas</a:t>
            </a:r>
            <a:endParaRPr lang="en-US" dirty="0" smtClean="0">
              <a:solidFill>
                <a:schemeClr val="bg1"/>
              </a:solidFill>
            </a:endParaRPr>
          </a:p>
          <a:p>
            <a:r>
              <a:rPr lang="en-US" dirty="0" smtClean="0">
                <a:solidFill>
                  <a:schemeClr val="bg1"/>
                </a:solidFill>
              </a:rPr>
              <a:t>PPK1 </a:t>
            </a:r>
            <a:r>
              <a:rPr lang="en-US" dirty="0" err="1" smtClean="0">
                <a:solidFill>
                  <a:schemeClr val="bg1"/>
                </a:solidFill>
              </a:rPr>
              <a:t>tikslas</a:t>
            </a:r>
            <a:endParaRPr lang="lt-LT" dirty="0" smtClean="0">
              <a:solidFill>
                <a:schemeClr val="bg1"/>
              </a:solidFill>
            </a:endParaRPr>
          </a:p>
          <a:p>
            <a:r>
              <a:rPr lang="lt-LT" dirty="0" smtClean="0">
                <a:solidFill>
                  <a:schemeClr val="bg1"/>
                </a:solidFill>
              </a:rPr>
              <a:t>PPK1 tvarkaraštis</a:t>
            </a:r>
            <a:endParaRPr lang="lt-LT" dirty="0">
              <a:solidFill>
                <a:schemeClr val="bg1"/>
              </a:solidFill>
            </a:endParaRPr>
          </a:p>
        </p:txBody>
      </p:sp>
    </p:spTree>
    <p:extLst>
      <p:ext uri="{BB962C8B-B14F-4D97-AF65-F5344CB8AC3E}">
        <p14:creationId xmlns:p14="http://schemas.microsoft.com/office/powerpoint/2010/main" val="14443204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s://klaipeda.diena.lt/sites/default/files/styles/940x000/public/Vilniausdiena/Vartotoju%20zona/rutaa/es_2015-02-15_162537_1_0.jpg?itok=SV0OT5_l"/>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bwMode="auto">
          <a:xfrm>
            <a:off x="0" y="1505728"/>
            <a:ext cx="7086600" cy="53149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48250" y="4133850"/>
            <a:ext cx="4114800" cy="2743200"/>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normAutofit fontScale="90000"/>
          </a:bodyPr>
          <a:lstStyle/>
          <a:p>
            <a:r>
              <a:rPr lang="en-GB" sz="4400" u="sng" dirty="0" smtClean="0">
                <a:solidFill>
                  <a:schemeClr val="bg1"/>
                </a:solidFill>
              </a:rPr>
              <a:t>3. </a:t>
            </a:r>
            <a:r>
              <a:rPr lang="lt-LT" sz="4400" u="sng" dirty="0" smtClean="0">
                <a:solidFill>
                  <a:schemeClr val="bg1"/>
                </a:solidFill>
              </a:rPr>
              <a:t>Užkardyti </a:t>
            </a:r>
            <a:r>
              <a:rPr lang="lt-LT" sz="4400" u="sng" dirty="0">
                <a:solidFill>
                  <a:schemeClr val="bg1"/>
                </a:solidFill>
              </a:rPr>
              <a:t>valstybės saugumui kylančias grėsmes taikos metu</a:t>
            </a:r>
            <a:endParaRPr lang="en-GB" dirty="0">
              <a:solidFill>
                <a:schemeClr val="bg1"/>
              </a:solidFill>
            </a:endParaRPr>
          </a:p>
        </p:txBody>
      </p:sp>
    </p:spTree>
    <p:extLst>
      <p:ext uri="{BB962C8B-B14F-4D97-AF65-F5344CB8AC3E}">
        <p14:creationId xmlns:p14="http://schemas.microsoft.com/office/powerpoint/2010/main" val="15373806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childTnLst>
                                </p:cTn>
                              </p:par>
                              <p:par>
                                <p:cTn id="7" presetID="1" presetClass="entr" presetSubtype="0" fill="hold" nodeType="withEffect">
                                  <p:stCondLst>
                                    <p:cond delay="1000"/>
                                  </p:stCondLst>
                                  <p:childTnLst>
                                    <p:set>
                                      <p:cBhvr>
                                        <p:cTn id="8" dur="1" fill="hold">
                                          <p:stCondLst>
                                            <p:cond delay="0"/>
                                          </p:stCondLst>
                                        </p:cTn>
                                        <p:tgtEl>
                                          <p:spTgt spid="20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stretch>
            <a:fillRect/>
          </a:stretch>
        </p:blipFill>
        <p:spPr>
          <a:xfrm>
            <a:off x="0" y="0"/>
            <a:ext cx="7062788" cy="4708525"/>
          </a:xfrm>
          <a:prstGeom prst="rect">
            <a:avLst/>
          </a:prstGeom>
        </p:spPr>
      </p:pic>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3286125"/>
            <a:ext cx="6343650" cy="3571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85714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solidFill>
                  <a:schemeClr val="bg1"/>
                </a:solidFill>
              </a:rPr>
              <a:t>Prancūzija/Alžyras</a:t>
            </a:r>
            <a:br>
              <a:rPr lang="lt-LT" dirty="0" smtClean="0">
                <a:solidFill>
                  <a:schemeClr val="bg1"/>
                </a:solidFill>
              </a:rPr>
            </a:br>
            <a:r>
              <a:rPr lang="lt-LT" dirty="0" smtClean="0">
                <a:solidFill>
                  <a:schemeClr val="bg1"/>
                </a:solidFill>
              </a:rPr>
              <a:t>1961 m.</a:t>
            </a:r>
            <a:endParaRPr lang="en-GB" dirty="0">
              <a:solidFill>
                <a:schemeClr val="bg1"/>
              </a:solidFill>
            </a:endParaRPr>
          </a:p>
        </p:txBody>
      </p:sp>
      <p:pic>
        <p:nvPicPr>
          <p:cNvPr id="1026" name="Picture 2" descr="Related image"/>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47800" y="1828800"/>
            <a:ext cx="7080226" cy="4708525"/>
          </a:xfrm>
          <a:prstGeom prst="rect">
            <a:avLst/>
          </a:prstGeom>
          <a:noFill/>
          <a:extLst>
            <a:ext uri="{909E8E84-426E-40DD-AFC4-6F175D3DCCD1}">
              <a14:hiddenFill xmlns:a14="http://schemas.microsoft.com/office/drawing/2010/main">
                <a:solidFill>
                  <a:srgbClr val="FFFFFF"/>
                </a:solidFill>
              </a14:hiddenFill>
            </a:ext>
          </a:extLst>
        </p:spPr>
      </p:pic>
      <p:sp>
        <p:nvSpPr>
          <p:cNvPr id="4" name="Flowchart: Process 3"/>
          <p:cNvSpPr/>
          <p:nvPr/>
        </p:nvSpPr>
        <p:spPr>
          <a:xfrm rot="19652436">
            <a:off x="1981200" y="3505200"/>
            <a:ext cx="5486400" cy="99364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3600" dirty="0" smtClean="0"/>
              <a:t>VIDAUS PERVERSMAS</a:t>
            </a:r>
            <a:endParaRPr lang="en-GB" sz="3600" dirty="0"/>
          </a:p>
        </p:txBody>
      </p:sp>
    </p:spTree>
    <p:extLst>
      <p:ext uri="{BB962C8B-B14F-4D97-AF65-F5344CB8AC3E}">
        <p14:creationId xmlns:p14="http://schemas.microsoft.com/office/powerpoint/2010/main" val="36813237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solidFill>
                  <a:schemeClr val="bg1"/>
                </a:solidFill>
              </a:rPr>
              <a:t>Čekoslovakija</a:t>
            </a:r>
            <a:br>
              <a:rPr lang="lt-LT" dirty="0" smtClean="0">
                <a:solidFill>
                  <a:schemeClr val="bg1"/>
                </a:solidFill>
              </a:rPr>
            </a:br>
            <a:r>
              <a:rPr lang="lt-LT" dirty="0" smtClean="0">
                <a:solidFill>
                  <a:schemeClr val="bg1"/>
                </a:solidFill>
              </a:rPr>
              <a:t>1968-1969</a:t>
            </a:r>
            <a:endParaRPr lang="en-GB" dirty="0">
              <a:solidFill>
                <a:schemeClr val="bg1"/>
              </a:solidFill>
            </a:endParaRPr>
          </a:p>
        </p:txBody>
      </p:sp>
      <p:pic>
        <p:nvPicPr>
          <p:cNvPr id="2050" name="Picture 2" descr="Related image"/>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24000" y="1752600"/>
            <a:ext cx="6408825" cy="4708525"/>
          </a:xfrm>
          <a:prstGeom prst="rect">
            <a:avLst/>
          </a:prstGeom>
          <a:noFill/>
          <a:extLst>
            <a:ext uri="{909E8E84-426E-40DD-AFC4-6F175D3DCCD1}">
              <a14:hiddenFill xmlns:a14="http://schemas.microsoft.com/office/drawing/2010/main">
                <a:solidFill>
                  <a:srgbClr val="FFFFFF"/>
                </a:solidFill>
              </a14:hiddenFill>
            </a:ext>
          </a:extLst>
        </p:spPr>
      </p:pic>
      <p:sp>
        <p:nvSpPr>
          <p:cNvPr id="5" name="Flowchart: Process 4"/>
          <p:cNvSpPr/>
          <p:nvPr/>
        </p:nvSpPr>
        <p:spPr>
          <a:xfrm rot="19652436">
            <a:off x="1981200" y="3505200"/>
            <a:ext cx="5486400" cy="99364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3600" dirty="0" smtClean="0"/>
              <a:t>IŠORĖS AGRESIJA</a:t>
            </a:r>
            <a:endParaRPr lang="en-GB" sz="3600" dirty="0"/>
          </a:p>
        </p:txBody>
      </p:sp>
    </p:spTree>
    <p:extLst>
      <p:ext uri="{BB962C8B-B14F-4D97-AF65-F5344CB8AC3E}">
        <p14:creationId xmlns:p14="http://schemas.microsoft.com/office/powerpoint/2010/main" val="25534348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Piketas prie Prezidentūros_11"/>
          <p:cNvPicPr>
            <a:picLocks noChangeAspect="1" noChangeArrowheads="1"/>
          </p:cNvPicPr>
          <p:nvPr/>
        </p:nvPicPr>
        <p:blipFill rotWithShape="1">
          <a:blip r:embed="rId3">
            <a:extLst>
              <a:ext uri="{28A0092B-C50C-407E-A947-70E740481C1C}">
                <a14:useLocalDpi xmlns:a14="http://schemas.microsoft.com/office/drawing/2010/main" val="0"/>
              </a:ext>
            </a:extLst>
          </a:blip>
          <a:srcRect l="29053" t="23273" r="29128" b="22909"/>
          <a:stretch/>
        </p:blipFill>
        <p:spPr bwMode="auto">
          <a:xfrm>
            <a:off x="914400" y="735495"/>
            <a:ext cx="4038600" cy="3248439"/>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Piketas prie Prezidentūros_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199" y="3192272"/>
            <a:ext cx="3048000" cy="3665728"/>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Koncertas Rotušės aikštėj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4201636"/>
            <a:ext cx="4038600" cy="2656364"/>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descr="Image result for vytautas grigaravičiu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4099" y="735495"/>
            <a:ext cx="1816039" cy="2445599"/>
          </a:xfrm>
          <a:prstGeom prst="rect">
            <a:avLst/>
          </a:prstGeom>
          <a:noFill/>
          <a:extLst>
            <a:ext uri="{909E8E84-426E-40DD-AFC4-6F175D3DCCD1}">
              <a14:hiddenFill xmlns:a14="http://schemas.microsoft.com/office/drawing/2010/main">
                <a:solidFill>
                  <a:srgbClr val="FFFFFF"/>
                </a:solidFill>
              </a14:hiddenFill>
            </a:ext>
          </a:extLst>
        </p:spPr>
      </p:pic>
      <p:sp>
        <p:nvSpPr>
          <p:cNvPr id="6" name="Flowchart: Process 5"/>
          <p:cNvSpPr/>
          <p:nvPr/>
        </p:nvSpPr>
        <p:spPr>
          <a:xfrm rot="19652436">
            <a:off x="1462234" y="2699478"/>
            <a:ext cx="5743402" cy="168185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3600" dirty="0" smtClean="0"/>
              <a:t>GRĖSMĖ SAUGUMUI TAIKOS METU</a:t>
            </a:r>
            <a:endParaRPr lang="en-GB" sz="3600" dirty="0"/>
          </a:p>
        </p:txBody>
      </p:sp>
      <p:sp>
        <p:nvSpPr>
          <p:cNvPr id="4" name="Title 3"/>
          <p:cNvSpPr>
            <a:spLocks noGrp="1"/>
          </p:cNvSpPr>
          <p:nvPr>
            <p:ph type="title"/>
          </p:nvPr>
        </p:nvSpPr>
        <p:spPr>
          <a:xfrm>
            <a:off x="457200" y="-76200"/>
            <a:ext cx="8229600" cy="811695"/>
          </a:xfrm>
        </p:spPr>
        <p:txBody>
          <a:bodyPr>
            <a:normAutofit/>
          </a:bodyPr>
          <a:lstStyle/>
          <a:p>
            <a:r>
              <a:rPr lang="lt-LT" dirty="0" smtClean="0">
                <a:solidFill>
                  <a:schemeClr val="bg1"/>
                </a:solidFill>
              </a:rPr>
              <a:t>Lietuva, Vilnius, 2003 m.</a:t>
            </a:r>
            <a:endParaRPr lang="en-GB" dirty="0">
              <a:solidFill>
                <a:schemeClr val="bg1"/>
              </a:solidFill>
            </a:endParaRPr>
          </a:p>
        </p:txBody>
      </p:sp>
    </p:spTree>
    <p:extLst>
      <p:ext uri="{BB962C8B-B14F-4D97-AF65-F5344CB8AC3E}">
        <p14:creationId xmlns:p14="http://schemas.microsoft.com/office/powerpoint/2010/main" val="3030972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Pirmas apibendrinimas</a:t>
            </a:r>
            <a:endParaRPr lang="en-GB" dirty="0">
              <a:solidFill>
                <a:schemeClr val="bg1"/>
              </a:solidFill>
            </a:endParaRPr>
          </a:p>
        </p:txBody>
      </p:sp>
      <p:sp>
        <p:nvSpPr>
          <p:cNvPr id="3" name="Content Placeholder 2"/>
          <p:cNvSpPr>
            <a:spLocks noGrp="1"/>
          </p:cNvSpPr>
          <p:nvPr>
            <p:ph idx="1"/>
          </p:nvPr>
        </p:nvSpPr>
        <p:spPr>
          <a:noFill/>
        </p:spPr>
        <p:txBody>
          <a:bodyPr>
            <a:normAutofit/>
          </a:bodyPr>
          <a:lstStyle/>
          <a:p>
            <a:pPr>
              <a:buFont typeface="Arial" panose="020B0604020202020204" pitchFamily="34" charset="0"/>
              <a:buChar char="•"/>
            </a:pPr>
            <a:r>
              <a:rPr lang="lt-LT" sz="3600" dirty="0" smtClean="0">
                <a:solidFill>
                  <a:schemeClr val="bg1"/>
                </a:solidFill>
              </a:rPr>
              <a:t>PP turi būti aktyvuotas itin greitai</a:t>
            </a:r>
          </a:p>
          <a:p>
            <a:pPr>
              <a:buFont typeface="Arial" panose="020B0604020202020204" pitchFamily="34" charset="0"/>
              <a:buChar char="•"/>
            </a:pPr>
            <a:r>
              <a:rPr lang="lt-LT" sz="3600" dirty="0" smtClean="0">
                <a:solidFill>
                  <a:schemeClr val="bg1"/>
                </a:solidFill>
              </a:rPr>
              <a:t>Lyderiai</a:t>
            </a:r>
          </a:p>
          <a:p>
            <a:pPr>
              <a:buFont typeface="Arial" panose="020B0604020202020204" pitchFamily="34" charset="0"/>
              <a:buChar char="•"/>
            </a:pPr>
            <a:r>
              <a:rPr lang="lt-LT" sz="3600" dirty="0" smtClean="0">
                <a:solidFill>
                  <a:schemeClr val="bg1"/>
                </a:solidFill>
              </a:rPr>
              <a:t>Masiškumas </a:t>
            </a:r>
          </a:p>
          <a:p>
            <a:pPr>
              <a:buFont typeface="Arial" panose="020B0604020202020204" pitchFamily="34" charset="0"/>
              <a:buChar char="•"/>
            </a:pPr>
            <a:r>
              <a:rPr lang="lt-LT" sz="3600" dirty="0" smtClean="0">
                <a:solidFill>
                  <a:schemeClr val="bg1"/>
                </a:solidFill>
              </a:rPr>
              <a:t>Svarbu išankstinis pasirengimas</a:t>
            </a:r>
          </a:p>
          <a:p>
            <a:pPr>
              <a:buFont typeface="Arial" panose="020B0604020202020204" pitchFamily="34" charset="0"/>
              <a:buChar char="•"/>
            </a:pPr>
            <a:endParaRPr lang="en-GB" sz="3600" dirty="0">
              <a:solidFill>
                <a:schemeClr val="bg1"/>
              </a:solidFill>
            </a:endParaRPr>
          </a:p>
        </p:txBody>
      </p:sp>
      <p:pic>
        <p:nvPicPr>
          <p:cNvPr id="4" name="Picture 2" descr="Image result for lt72.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4297" y="4419600"/>
            <a:ext cx="2215405" cy="2215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71599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solidFill>
                  <a:schemeClr val="bg1"/>
                </a:solidFill>
              </a:rPr>
              <a:t>Ar pilietinis pasipriešinimas kaip kovos strategija turi vertę?</a:t>
            </a:r>
            <a:endParaRPr lang="en-GB" dirty="0">
              <a:solidFill>
                <a:schemeClr val="bg1"/>
              </a:solidFill>
            </a:endParaRPr>
          </a:p>
        </p:txBody>
      </p:sp>
      <p:pic>
        <p:nvPicPr>
          <p:cNvPr id="3076" name="Picture 4" descr="Image result for branduolinis sprogim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7750" y="2190750"/>
            <a:ext cx="4286250" cy="321945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lated image"/>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0" y="2190749"/>
            <a:ext cx="4421563" cy="3219451"/>
          </a:xfrm>
          <a:prstGeom prst="rect">
            <a:avLst/>
          </a:prstGeom>
          <a:noFill/>
          <a:extLst>
            <a:ext uri="{909E8E84-426E-40DD-AFC4-6F175D3DCCD1}">
              <a14:hiddenFill xmlns:a14="http://schemas.microsoft.com/office/drawing/2010/main">
                <a:solidFill>
                  <a:srgbClr val="FFFFFF"/>
                </a:solidFill>
              </a14:hiddenFill>
            </a:ext>
          </a:extLst>
        </p:spPr>
      </p:pic>
      <p:sp>
        <p:nvSpPr>
          <p:cNvPr id="4" name="Equal 3"/>
          <p:cNvSpPr/>
          <p:nvPr/>
        </p:nvSpPr>
        <p:spPr>
          <a:xfrm>
            <a:off x="4191000" y="3581400"/>
            <a:ext cx="914400" cy="9144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7197085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814" y="113378"/>
            <a:ext cx="3448050" cy="658017"/>
          </a:xfrm>
          <a:ln>
            <a:solidFill>
              <a:schemeClr val="bg1"/>
            </a:solidFill>
          </a:ln>
        </p:spPr>
        <p:txBody>
          <a:bodyPr>
            <a:normAutofit fontScale="90000"/>
          </a:bodyPr>
          <a:lstStyle/>
          <a:p>
            <a:r>
              <a:rPr lang="lt-LT" dirty="0" smtClean="0">
                <a:solidFill>
                  <a:schemeClr val="bg1"/>
                </a:solidFill>
              </a:rPr>
              <a:t>PP taikinys </a:t>
            </a:r>
            <a:endParaRPr lang="en-GB" dirty="0">
              <a:solidFill>
                <a:schemeClr val="bg1"/>
              </a:solidFill>
            </a:endParaRPr>
          </a:p>
        </p:txBody>
      </p:sp>
      <p:pic>
        <p:nvPicPr>
          <p:cNvPr id="4098" name="Picture 2" descr="Image result for achilo kulnas"/>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974193" y="1600200"/>
            <a:ext cx="5195613" cy="4708525"/>
          </a:xfrm>
          <a:prstGeom prst="rect">
            <a:avLst/>
          </a:prstGeom>
          <a:noFill/>
          <a:extLst>
            <a:ext uri="{909E8E84-426E-40DD-AFC4-6F175D3DCCD1}">
              <a14:hiddenFill xmlns:a14="http://schemas.microsoft.com/office/drawing/2010/main">
                <a:solidFill>
                  <a:srgbClr val="FFFFFF"/>
                </a:solidFill>
              </a14:hiddenFill>
            </a:ext>
          </a:extLst>
        </p:spPr>
      </p:pic>
      <p:sp>
        <p:nvSpPr>
          <p:cNvPr id="4" name="Flowchart: Process 3"/>
          <p:cNvSpPr/>
          <p:nvPr/>
        </p:nvSpPr>
        <p:spPr>
          <a:xfrm>
            <a:off x="152400" y="1600200"/>
            <a:ext cx="1524000" cy="61264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000" dirty="0" smtClean="0">
                <a:solidFill>
                  <a:schemeClr val="bg1"/>
                </a:solidFill>
              </a:rPr>
              <a:t>Autoritetas</a:t>
            </a:r>
            <a:endParaRPr lang="en-GB" sz="2000" dirty="0">
              <a:solidFill>
                <a:schemeClr val="bg1"/>
              </a:solidFill>
            </a:endParaRPr>
          </a:p>
        </p:txBody>
      </p:sp>
      <p:sp>
        <p:nvSpPr>
          <p:cNvPr id="6" name="Flowchart: Process 5"/>
          <p:cNvSpPr/>
          <p:nvPr/>
        </p:nvSpPr>
        <p:spPr>
          <a:xfrm>
            <a:off x="152400" y="2667000"/>
            <a:ext cx="15240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000" dirty="0" smtClean="0">
                <a:solidFill>
                  <a:schemeClr val="bg1"/>
                </a:solidFill>
              </a:rPr>
              <a:t>Žmonių ištekliai</a:t>
            </a:r>
            <a:endParaRPr lang="en-GB" sz="2000" dirty="0">
              <a:solidFill>
                <a:schemeClr val="bg1"/>
              </a:solidFill>
            </a:endParaRPr>
          </a:p>
        </p:txBody>
      </p:sp>
      <p:sp>
        <p:nvSpPr>
          <p:cNvPr id="7" name="Flowchart: Process 6"/>
          <p:cNvSpPr/>
          <p:nvPr/>
        </p:nvSpPr>
        <p:spPr>
          <a:xfrm>
            <a:off x="152400" y="3821112"/>
            <a:ext cx="1524000" cy="914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000" dirty="0" smtClean="0">
                <a:solidFill>
                  <a:schemeClr val="bg1"/>
                </a:solidFill>
              </a:rPr>
              <a:t>Įgūdžiai ir žinios</a:t>
            </a:r>
            <a:endParaRPr lang="en-GB" sz="2000" dirty="0">
              <a:solidFill>
                <a:schemeClr val="bg1"/>
              </a:solidFill>
            </a:endParaRPr>
          </a:p>
        </p:txBody>
      </p:sp>
      <p:sp>
        <p:nvSpPr>
          <p:cNvPr id="8" name="Flowchart: Process 7"/>
          <p:cNvSpPr/>
          <p:nvPr/>
        </p:nvSpPr>
        <p:spPr>
          <a:xfrm>
            <a:off x="152400" y="4975224"/>
            <a:ext cx="1524000" cy="100171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000" dirty="0" smtClean="0">
                <a:solidFill>
                  <a:schemeClr val="bg1"/>
                </a:solidFill>
              </a:rPr>
              <a:t>Dvasiniai veiksniai</a:t>
            </a:r>
            <a:endParaRPr lang="en-GB" sz="2000" dirty="0">
              <a:solidFill>
                <a:schemeClr val="bg1"/>
              </a:solidFill>
            </a:endParaRPr>
          </a:p>
        </p:txBody>
      </p:sp>
      <p:sp>
        <p:nvSpPr>
          <p:cNvPr id="9" name="Flowchart: Process 8"/>
          <p:cNvSpPr/>
          <p:nvPr/>
        </p:nvSpPr>
        <p:spPr>
          <a:xfrm>
            <a:off x="7315198" y="1600200"/>
            <a:ext cx="1676401" cy="100171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000" dirty="0" smtClean="0">
                <a:solidFill>
                  <a:schemeClr val="bg1"/>
                </a:solidFill>
              </a:rPr>
              <a:t>Materialiniai ištekliai</a:t>
            </a:r>
            <a:endParaRPr lang="en-GB" sz="2000" dirty="0">
              <a:solidFill>
                <a:schemeClr val="bg1"/>
              </a:solidFill>
            </a:endParaRPr>
          </a:p>
        </p:txBody>
      </p:sp>
      <p:sp>
        <p:nvSpPr>
          <p:cNvPr id="10" name="Flowchart: Process 9"/>
          <p:cNvSpPr/>
          <p:nvPr/>
        </p:nvSpPr>
        <p:spPr>
          <a:xfrm>
            <a:off x="7315199" y="3124200"/>
            <a:ext cx="1676400" cy="100171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000" dirty="0" smtClean="0">
                <a:solidFill>
                  <a:schemeClr val="bg1"/>
                </a:solidFill>
              </a:rPr>
              <a:t>Sankcijos</a:t>
            </a:r>
            <a:endParaRPr lang="en-GB" sz="2000" dirty="0">
              <a:solidFill>
                <a:schemeClr val="bg1"/>
              </a:solidFill>
            </a:endParaRPr>
          </a:p>
        </p:txBody>
      </p:sp>
      <p:sp>
        <p:nvSpPr>
          <p:cNvPr id="12" name="Flowchart: Process 11"/>
          <p:cNvSpPr/>
          <p:nvPr/>
        </p:nvSpPr>
        <p:spPr>
          <a:xfrm>
            <a:off x="2034848" y="6140958"/>
            <a:ext cx="5173058" cy="612648"/>
          </a:xfrm>
          <a:prstGeom prst="flowChart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000" dirty="0" smtClean="0">
                <a:solidFill>
                  <a:schemeClr val="bg1"/>
                </a:solidFill>
              </a:rPr>
              <a:t>Per nevalstybines organizacijas ir institucijas – galios židinius</a:t>
            </a:r>
            <a:endParaRPr lang="en-GB" sz="2000" dirty="0">
              <a:solidFill>
                <a:schemeClr val="bg1"/>
              </a:solidFill>
            </a:endParaRPr>
          </a:p>
        </p:txBody>
      </p:sp>
      <p:sp>
        <p:nvSpPr>
          <p:cNvPr id="3" name="Rectangle 2"/>
          <p:cNvSpPr/>
          <p:nvPr/>
        </p:nvSpPr>
        <p:spPr>
          <a:xfrm>
            <a:off x="5001336" y="133450"/>
            <a:ext cx="3609264" cy="6580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3600" dirty="0" smtClean="0">
                <a:solidFill>
                  <a:schemeClr val="bg1"/>
                </a:solidFill>
                <a:latin typeface="+mj-lt"/>
              </a:rPr>
              <a:t>Galios šaltiniai</a:t>
            </a:r>
            <a:endParaRPr lang="en-GB" sz="3600" dirty="0">
              <a:solidFill>
                <a:schemeClr val="bg1"/>
              </a:solidFill>
              <a:latin typeface="+mj-lt"/>
            </a:endParaRPr>
          </a:p>
        </p:txBody>
      </p:sp>
      <p:sp>
        <p:nvSpPr>
          <p:cNvPr id="11" name="Down Arrow 10"/>
          <p:cNvSpPr/>
          <p:nvPr/>
        </p:nvSpPr>
        <p:spPr>
          <a:xfrm rot="10800000">
            <a:off x="4419600" y="5108448"/>
            <a:ext cx="484632" cy="978408"/>
          </a:xfrm>
          <a:prstGeom prst="downArrow">
            <a:avLst/>
          </a:prstGeom>
          <a:solidFill>
            <a:srgbClr val="00B0F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5" name="Right Arrow 4"/>
          <p:cNvSpPr/>
          <p:nvPr/>
        </p:nvSpPr>
        <p:spPr>
          <a:xfrm>
            <a:off x="3930396" y="200069"/>
            <a:ext cx="978408"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Multiply 12"/>
          <p:cNvSpPr/>
          <p:nvPr/>
        </p:nvSpPr>
        <p:spPr>
          <a:xfrm>
            <a:off x="172616" y="1225547"/>
            <a:ext cx="1295400" cy="1227013"/>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Multiply 14"/>
          <p:cNvSpPr/>
          <p:nvPr/>
        </p:nvSpPr>
        <p:spPr>
          <a:xfrm>
            <a:off x="3657600" y="1600200"/>
            <a:ext cx="3020136" cy="4095877"/>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Multiply 15"/>
          <p:cNvSpPr/>
          <p:nvPr/>
        </p:nvSpPr>
        <p:spPr>
          <a:xfrm>
            <a:off x="237153" y="2497915"/>
            <a:ext cx="1295400" cy="1227013"/>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Multiply 16"/>
          <p:cNvSpPr/>
          <p:nvPr/>
        </p:nvSpPr>
        <p:spPr>
          <a:xfrm>
            <a:off x="237153" y="3664805"/>
            <a:ext cx="1295400" cy="1227013"/>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Multiply 17"/>
          <p:cNvSpPr/>
          <p:nvPr/>
        </p:nvSpPr>
        <p:spPr>
          <a:xfrm>
            <a:off x="266700" y="4775165"/>
            <a:ext cx="1295400" cy="1227013"/>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Multiply 18"/>
          <p:cNvSpPr/>
          <p:nvPr/>
        </p:nvSpPr>
        <p:spPr>
          <a:xfrm>
            <a:off x="7505698" y="1438432"/>
            <a:ext cx="1295400" cy="1227013"/>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Multiply 19"/>
          <p:cNvSpPr/>
          <p:nvPr/>
        </p:nvSpPr>
        <p:spPr>
          <a:xfrm>
            <a:off x="7505698" y="2967893"/>
            <a:ext cx="1295400" cy="1227013"/>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466764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0" grpId="0" animBg="1"/>
      <p:bldP spid="12" grpId="0" animBg="1"/>
      <p:bldP spid="3" grpId="0" animBg="1"/>
      <p:bldP spid="11" grpId="0" animBg="1"/>
      <p:bldP spid="13" grpId="0" animBg="1"/>
      <p:bldP spid="15" grpId="0" animBg="1"/>
      <p:bldP spid="16" grpId="0" animBg="1"/>
      <p:bldP spid="17" grpId="0" animBg="1"/>
      <p:bldP spid="18" grpId="0" animBg="1"/>
      <p:bldP spid="19" grpId="0" animBg="1"/>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lt-LT" dirty="0" smtClean="0">
                <a:solidFill>
                  <a:schemeClr val="bg1"/>
                </a:solidFill>
              </a:rPr>
              <a:t>Sėkmingo PP realizavimo sąlygos</a:t>
            </a:r>
            <a:endParaRPr lang="en-GB" dirty="0">
              <a:solidFill>
                <a:schemeClr val="bg1"/>
              </a:solidFill>
            </a:endParaRPr>
          </a:p>
        </p:txBody>
      </p:sp>
      <p:pic>
        <p:nvPicPr>
          <p:cNvPr id="5122" name="Picture 2" descr="Related image"/>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01700" y="2540000"/>
            <a:ext cx="8204200" cy="4318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petras cidzik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19201"/>
            <a:ext cx="5638800" cy="296779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kantrybÄ"/>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5400" y="4171949"/>
            <a:ext cx="4048125" cy="268605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486400" y="6172200"/>
            <a:ext cx="2167581" cy="584775"/>
          </a:xfrm>
          <a:prstGeom prst="rect">
            <a:avLst/>
          </a:prstGeom>
          <a:noFill/>
        </p:spPr>
        <p:txBody>
          <a:bodyPr wrap="none" rtlCol="0">
            <a:spAutoFit/>
          </a:bodyPr>
          <a:lstStyle/>
          <a:p>
            <a:r>
              <a:rPr lang="lt-LT" sz="3200" b="1" dirty="0" smtClean="0"/>
              <a:t>1940 - 1991</a:t>
            </a:r>
            <a:endParaRPr lang="en-GB" sz="3200" b="1" dirty="0"/>
          </a:p>
        </p:txBody>
      </p:sp>
    </p:spTree>
    <p:extLst>
      <p:ext uri="{BB962C8B-B14F-4D97-AF65-F5344CB8AC3E}">
        <p14:creationId xmlns:p14="http://schemas.microsoft.com/office/powerpoint/2010/main" val="3530306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8229600" cy="1143000"/>
          </a:xfrm>
        </p:spPr>
        <p:txBody>
          <a:bodyPr/>
          <a:lstStyle/>
          <a:p>
            <a:r>
              <a:rPr lang="lt-LT" dirty="0" smtClean="0">
                <a:solidFill>
                  <a:schemeClr val="bg1"/>
                </a:solidFill>
              </a:rPr>
              <a:t>Romas Kalanta, 1972</a:t>
            </a:r>
            <a:endParaRPr lang="en-GB" dirty="0">
              <a:solidFill>
                <a:schemeClr val="bg1"/>
              </a:solidFill>
            </a:endParaRPr>
          </a:p>
        </p:txBody>
      </p:sp>
      <p:pic>
        <p:nvPicPr>
          <p:cNvPr id="4" name="Content Placeholder 3"/>
          <p:cNvPicPr>
            <a:picLocks noGrp="1" noChangeAspect="1"/>
          </p:cNvPicPr>
          <p:nvPr>
            <p:ph idx="1"/>
          </p:nvPr>
        </p:nvPicPr>
        <p:blipFill>
          <a:blip r:embed="rId3"/>
          <a:stretch>
            <a:fillRect/>
          </a:stretch>
        </p:blipFill>
        <p:spPr>
          <a:xfrm>
            <a:off x="-5443" y="0"/>
            <a:ext cx="1800225" cy="2543175"/>
          </a:xfrm>
          <a:prstGeom prst="rect">
            <a:avLst/>
          </a:prstGeom>
        </p:spPr>
      </p:pic>
      <p:pic>
        <p:nvPicPr>
          <p:cNvPr id="5" name="Picture 4"/>
          <p:cNvPicPr>
            <a:picLocks noChangeAspect="1"/>
          </p:cNvPicPr>
          <p:nvPr/>
        </p:nvPicPr>
        <p:blipFill>
          <a:blip r:embed="rId4"/>
          <a:stretch>
            <a:fillRect/>
          </a:stretch>
        </p:blipFill>
        <p:spPr>
          <a:xfrm>
            <a:off x="228600" y="2543175"/>
            <a:ext cx="8629649" cy="4314825"/>
          </a:xfrm>
          <a:prstGeom prst="rect">
            <a:avLst/>
          </a:prstGeom>
        </p:spPr>
      </p:pic>
      <p:sp>
        <p:nvSpPr>
          <p:cNvPr id="3" name="TextBox 2"/>
          <p:cNvSpPr txBox="1"/>
          <p:nvPr/>
        </p:nvSpPr>
        <p:spPr>
          <a:xfrm>
            <a:off x="4543424" y="1449355"/>
            <a:ext cx="1210588" cy="707886"/>
          </a:xfrm>
          <a:prstGeom prst="rect">
            <a:avLst/>
          </a:prstGeom>
          <a:noFill/>
        </p:spPr>
        <p:txBody>
          <a:bodyPr wrap="none" rtlCol="0">
            <a:spAutoFit/>
          </a:bodyPr>
          <a:lstStyle/>
          <a:p>
            <a:r>
              <a:rPr lang="lt-LT" sz="4000" b="1" dirty="0" smtClean="0"/>
              <a:t>1988</a:t>
            </a:r>
            <a:endParaRPr lang="en-GB" sz="4000" b="1" dirty="0"/>
          </a:p>
        </p:txBody>
      </p:sp>
    </p:spTree>
    <p:extLst>
      <p:ext uri="{BB962C8B-B14F-4D97-AF65-F5344CB8AC3E}">
        <p14:creationId xmlns:p14="http://schemas.microsoft.com/office/powerpoint/2010/main" val="26387107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Valstybės gynyba ir PP</a:t>
            </a:r>
            <a:endParaRPr lang="lt-LT" dirty="0">
              <a:solidFill>
                <a:schemeClr val="bg1"/>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794008"/>
            <a:ext cx="8229600" cy="4320908"/>
          </a:xfrm>
        </p:spPr>
      </p:pic>
      <p:sp>
        <p:nvSpPr>
          <p:cNvPr id="5" name="TextBox 4"/>
          <p:cNvSpPr txBox="1"/>
          <p:nvPr/>
        </p:nvSpPr>
        <p:spPr>
          <a:xfrm>
            <a:off x="3514249" y="3883277"/>
            <a:ext cx="1604927" cy="369332"/>
          </a:xfrm>
          <a:prstGeom prst="rect">
            <a:avLst/>
          </a:prstGeom>
          <a:noFill/>
        </p:spPr>
        <p:txBody>
          <a:bodyPr wrap="none" rtlCol="0">
            <a:spAutoFit/>
          </a:bodyPr>
          <a:lstStyle/>
          <a:p>
            <a:r>
              <a:rPr lang="lt-LT" dirty="0" smtClean="0"/>
              <a:t>VISUOMENĖ</a:t>
            </a:r>
            <a:endParaRPr lang="lt-LT" dirty="0"/>
          </a:p>
        </p:txBody>
      </p:sp>
      <p:sp>
        <p:nvSpPr>
          <p:cNvPr id="6" name="TextBox 5"/>
          <p:cNvSpPr txBox="1"/>
          <p:nvPr/>
        </p:nvSpPr>
        <p:spPr>
          <a:xfrm>
            <a:off x="3429000" y="3506907"/>
            <a:ext cx="724878" cy="369332"/>
          </a:xfrm>
          <a:prstGeom prst="rect">
            <a:avLst/>
          </a:prstGeom>
          <a:noFill/>
        </p:spPr>
        <p:txBody>
          <a:bodyPr wrap="none" rtlCol="0">
            <a:spAutoFit/>
          </a:bodyPr>
          <a:lstStyle/>
          <a:p>
            <a:r>
              <a:rPr lang="lt-LT" dirty="0" smtClean="0"/>
              <a:t>NVO</a:t>
            </a:r>
            <a:endParaRPr lang="lt-LT" dirty="0"/>
          </a:p>
        </p:txBody>
      </p:sp>
      <p:sp>
        <p:nvSpPr>
          <p:cNvPr id="7" name="TextBox 6"/>
          <p:cNvSpPr txBox="1"/>
          <p:nvPr/>
        </p:nvSpPr>
        <p:spPr>
          <a:xfrm rot="844626">
            <a:off x="4378632" y="3655621"/>
            <a:ext cx="1410964" cy="369332"/>
          </a:xfrm>
          <a:prstGeom prst="rect">
            <a:avLst/>
          </a:prstGeom>
          <a:noFill/>
        </p:spPr>
        <p:txBody>
          <a:bodyPr wrap="none" rtlCol="0">
            <a:spAutoFit/>
          </a:bodyPr>
          <a:lstStyle/>
          <a:p>
            <a:r>
              <a:rPr lang="lt-LT" dirty="0" smtClean="0"/>
              <a:t>JAUNIMAS</a:t>
            </a:r>
            <a:endParaRPr lang="lt-LT" dirty="0"/>
          </a:p>
        </p:txBody>
      </p:sp>
      <p:sp>
        <p:nvSpPr>
          <p:cNvPr id="8" name="TextBox 7"/>
          <p:cNvSpPr txBox="1"/>
          <p:nvPr/>
        </p:nvSpPr>
        <p:spPr>
          <a:xfrm rot="20996511">
            <a:off x="3872012" y="4297588"/>
            <a:ext cx="3057247" cy="369332"/>
          </a:xfrm>
          <a:prstGeom prst="rect">
            <a:avLst/>
          </a:prstGeom>
          <a:noFill/>
        </p:spPr>
        <p:txBody>
          <a:bodyPr wrap="none" rtlCol="0">
            <a:spAutoFit/>
          </a:bodyPr>
          <a:lstStyle/>
          <a:p>
            <a:r>
              <a:rPr lang="lt-LT" dirty="0" smtClean="0"/>
              <a:t>MOKYTOJAI, PROFESŪRA</a:t>
            </a:r>
            <a:endParaRPr lang="lt-LT" dirty="0"/>
          </a:p>
        </p:txBody>
      </p:sp>
      <p:sp>
        <p:nvSpPr>
          <p:cNvPr id="9" name="TextBox 8"/>
          <p:cNvSpPr txBox="1"/>
          <p:nvPr/>
        </p:nvSpPr>
        <p:spPr>
          <a:xfrm rot="1138860">
            <a:off x="1667463" y="4048848"/>
            <a:ext cx="1867819" cy="369332"/>
          </a:xfrm>
          <a:prstGeom prst="rect">
            <a:avLst/>
          </a:prstGeom>
          <a:noFill/>
        </p:spPr>
        <p:txBody>
          <a:bodyPr wrap="none" rtlCol="0">
            <a:spAutoFit/>
          </a:bodyPr>
          <a:lstStyle/>
          <a:p>
            <a:r>
              <a:rPr lang="lt-LT" dirty="0" smtClean="0"/>
              <a:t>TARNAUTOJAI</a:t>
            </a:r>
            <a:endParaRPr lang="lt-LT" dirty="0"/>
          </a:p>
        </p:txBody>
      </p:sp>
      <p:sp>
        <p:nvSpPr>
          <p:cNvPr id="10" name="TextBox 9"/>
          <p:cNvSpPr txBox="1"/>
          <p:nvPr/>
        </p:nvSpPr>
        <p:spPr>
          <a:xfrm>
            <a:off x="1798459" y="3346600"/>
            <a:ext cx="500458" cy="369332"/>
          </a:xfrm>
          <a:prstGeom prst="rect">
            <a:avLst/>
          </a:prstGeom>
          <a:noFill/>
        </p:spPr>
        <p:txBody>
          <a:bodyPr wrap="none" rtlCol="0">
            <a:spAutoFit/>
          </a:bodyPr>
          <a:lstStyle/>
          <a:p>
            <a:r>
              <a:rPr lang="lt-LT" dirty="0" smtClean="0">
                <a:solidFill>
                  <a:srgbClr val="FFFF00"/>
                </a:solidFill>
              </a:rPr>
              <a:t>GP</a:t>
            </a:r>
            <a:endParaRPr lang="lt-LT" dirty="0">
              <a:solidFill>
                <a:srgbClr val="FFFF00"/>
              </a:solidFill>
            </a:endParaRPr>
          </a:p>
        </p:txBody>
      </p:sp>
      <p:sp>
        <p:nvSpPr>
          <p:cNvPr id="11" name="TextBox 10"/>
          <p:cNvSpPr txBox="1"/>
          <p:nvPr/>
        </p:nvSpPr>
        <p:spPr>
          <a:xfrm>
            <a:off x="5507391" y="3124200"/>
            <a:ext cx="1300356" cy="369332"/>
          </a:xfrm>
          <a:prstGeom prst="rect">
            <a:avLst/>
          </a:prstGeom>
          <a:noFill/>
        </p:spPr>
        <p:txBody>
          <a:bodyPr wrap="none" rtlCol="0">
            <a:spAutoFit/>
          </a:bodyPr>
          <a:lstStyle/>
          <a:p>
            <a:r>
              <a:rPr lang="lt-LT" b="1" dirty="0" smtClean="0">
                <a:solidFill>
                  <a:srgbClr val="FFC000"/>
                </a:solidFill>
              </a:rPr>
              <a:t>VALDŽIA</a:t>
            </a:r>
            <a:endParaRPr lang="lt-LT" b="1" dirty="0">
              <a:solidFill>
                <a:srgbClr val="FFC000"/>
              </a:solidFill>
            </a:endParaRPr>
          </a:p>
        </p:txBody>
      </p:sp>
      <p:sp>
        <p:nvSpPr>
          <p:cNvPr id="12" name="TextBox 11"/>
          <p:cNvSpPr txBox="1"/>
          <p:nvPr/>
        </p:nvSpPr>
        <p:spPr>
          <a:xfrm>
            <a:off x="3098535" y="3654813"/>
            <a:ext cx="500458" cy="369332"/>
          </a:xfrm>
          <a:prstGeom prst="rect">
            <a:avLst/>
          </a:prstGeom>
          <a:noFill/>
        </p:spPr>
        <p:txBody>
          <a:bodyPr wrap="none" rtlCol="0">
            <a:spAutoFit/>
          </a:bodyPr>
          <a:lstStyle/>
          <a:p>
            <a:r>
              <a:rPr lang="lt-LT" dirty="0" smtClean="0">
                <a:solidFill>
                  <a:srgbClr val="FFFF00"/>
                </a:solidFill>
              </a:rPr>
              <a:t>GP</a:t>
            </a:r>
            <a:endParaRPr lang="lt-LT" dirty="0">
              <a:solidFill>
                <a:srgbClr val="FFFF00"/>
              </a:solidFill>
            </a:endParaRPr>
          </a:p>
        </p:txBody>
      </p:sp>
      <p:sp>
        <p:nvSpPr>
          <p:cNvPr id="13" name="TextBox 12"/>
          <p:cNvSpPr txBox="1"/>
          <p:nvPr/>
        </p:nvSpPr>
        <p:spPr>
          <a:xfrm>
            <a:off x="2439197" y="3506907"/>
            <a:ext cx="500458" cy="369332"/>
          </a:xfrm>
          <a:prstGeom prst="rect">
            <a:avLst/>
          </a:prstGeom>
          <a:noFill/>
        </p:spPr>
        <p:txBody>
          <a:bodyPr wrap="none" rtlCol="0">
            <a:spAutoFit/>
          </a:bodyPr>
          <a:lstStyle/>
          <a:p>
            <a:r>
              <a:rPr lang="lt-LT" dirty="0" smtClean="0">
                <a:solidFill>
                  <a:srgbClr val="FFFF00"/>
                </a:solidFill>
              </a:rPr>
              <a:t>GP</a:t>
            </a:r>
            <a:endParaRPr lang="lt-LT" dirty="0">
              <a:solidFill>
                <a:srgbClr val="FFFF00"/>
              </a:solidFill>
            </a:endParaRPr>
          </a:p>
        </p:txBody>
      </p:sp>
      <p:sp>
        <p:nvSpPr>
          <p:cNvPr id="14" name="TextBox 13"/>
          <p:cNvSpPr txBox="1"/>
          <p:nvPr/>
        </p:nvSpPr>
        <p:spPr>
          <a:xfrm>
            <a:off x="4766072" y="4085398"/>
            <a:ext cx="500458" cy="369332"/>
          </a:xfrm>
          <a:prstGeom prst="rect">
            <a:avLst/>
          </a:prstGeom>
          <a:noFill/>
        </p:spPr>
        <p:txBody>
          <a:bodyPr wrap="none" rtlCol="0">
            <a:spAutoFit/>
          </a:bodyPr>
          <a:lstStyle/>
          <a:p>
            <a:r>
              <a:rPr lang="lt-LT" dirty="0" smtClean="0">
                <a:solidFill>
                  <a:srgbClr val="FFFF00"/>
                </a:solidFill>
              </a:rPr>
              <a:t>GP</a:t>
            </a:r>
            <a:endParaRPr lang="lt-LT" dirty="0">
              <a:solidFill>
                <a:srgbClr val="FFFF00"/>
              </a:solidFill>
            </a:endParaRPr>
          </a:p>
        </p:txBody>
      </p:sp>
      <p:sp>
        <p:nvSpPr>
          <p:cNvPr id="15" name="TextBox 14"/>
          <p:cNvSpPr txBox="1"/>
          <p:nvPr/>
        </p:nvSpPr>
        <p:spPr>
          <a:xfrm>
            <a:off x="3997368" y="3297929"/>
            <a:ext cx="500458" cy="369332"/>
          </a:xfrm>
          <a:prstGeom prst="rect">
            <a:avLst/>
          </a:prstGeom>
          <a:noFill/>
        </p:spPr>
        <p:txBody>
          <a:bodyPr wrap="none" rtlCol="0">
            <a:spAutoFit/>
          </a:bodyPr>
          <a:lstStyle/>
          <a:p>
            <a:r>
              <a:rPr lang="lt-LT" dirty="0" smtClean="0">
                <a:solidFill>
                  <a:srgbClr val="FFFF00"/>
                </a:solidFill>
              </a:rPr>
              <a:t>GP</a:t>
            </a:r>
            <a:endParaRPr lang="lt-LT" dirty="0">
              <a:solidFill>
                <a:srgbClr val="FFFF00"/>
              </a:solidFill>
            </a:endParaRPr>
          </a:p>
        </p:txBody>
      </p:sp>
      <p:sp>
        <p:nvSpPr>
          <p:cNvPr id="16" name="TextBox 15"/>
          <p:cNvSpPr txBox="1"/>
          <p:nvPr/>
        </p:nvSpPr>
        <p:spPr>
          <a:xfrm>
            <a:off x="5841124" y="3755130"/>
            <a:ext cx="500458" cy="369332"/>
          </a:xfrm>
          <a:prstGeom prst="rect">
            <a:avLst/>
          </a:prstGeom>
          <a:noFill/>
        </p:spPr>
        <p:txBody>
          <a:bodyPr wrap="none" rtlCol="0">
            <a:spAutoFit/>
          </a:bodyPr>
          <a:lstStyle/>
          <a:p>
            <a:r>
              <a:rPr lang="lt-LT" dirty="0" smtClean="0">
                <a:solidFill>
                  <a:srgbClr val="FFFF00"/>
                </a:solidFill>
              </a:rPr>
              <a:t>GP</a:t>
            </a:r>
            <a:endParaRPr lang="lt-LT" dirty="0">
              <a:solidFill>
                <a:srgbClr val="FFFF00"/>
              </a:solidFill>
            </a:endParaRPr>
          </a:p>
        </p:txBody>
      </p:sp>
    </p:spTree>
    <p:extLst>
      <p:ext uri="{BB962C8B-B14F-4D97-AF65-F5344CB8AC3E}">
        <p14:creationId xmlns:p14="http://schemas.microsoft.com/office/powerpoint/2010/main" val="2466806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rmAutofit/>
          </a:bodyPr>
          <a:lstStyle/>
          <a:p>
            <a:pPr marL="137160" indent="0" algn="ctr">
              <a:buNone/>
            </a:pPr>
            <a:r>
              <a:rPr lang="lt-LT" sz="4000" dirty="0" smtClean="0"/>
              <a:t>                                                   </a:t>
            </a:r>
            <a:endParaRPr lang="lt-LT" sz="4000" dirty="0"/>
          </a:p>
        </p:txBody>
      </p:sp>
      <p:sp>
        <p:nvSpPr>
          <p:cNvPr id="4" name="TextBox 3"/>
          <p:cNvSpPr txBox="1"/>
          <p:nvPr/>
        </p:nvSpPr>
        <p:spPr>
          <a:xfrm>
            <a:off x="489857" y="1066800"/>
            <a:ext cx="8370240" cy="4154984"/>
          </a:xfrm>
          <a:prstGeom prst="rect">
            <a:avLst/>
          </a:prstGeom>
          <a:noFill/>
        </p:spPr>
        <p:txBody>
          <a:bodyPr wrap="none" rtlCol="0">
            <a:spAutoFit/>
          </a:bodyPr>
          <a:lstStyle/>
          <a:p>
            <a:pPr marL="137160" indent="0" algn="ctr">
              <a:buNone/>
            </a:pPr>
            <a:r>
              <a:rPr lang="en-US" sz="4400" dirty="0">
                <a:solidFill>
                  <a:schemeClr val="bg1"/>
                </a:solidFill>
              </a:rPr>
              <a:t>,,</a:t>
            </a:r>
            <a:r>
              <a:rPr lang="lt-LT" sz="4400" dirty="0">
                <a:solidFill>
                  <a:schemeClr val="bg1"/>
                </a:solidFill>
              </a:rPr>
              <a:t>Iš pradžių jie tave ignoruos, </a:t>
            </a:r>
            <a:endParaRPr lang="en-US" sz="4400" dirty="0" smtClean="0">
              <a:solidFill>
                <a:schemeClr val="bg1"/>
              </a:solidFill>
            </a:endParaRPr>
          </a:p>
          <a:p>
            <a:pPr marL="137160" indent="0" algn="ctr">
              <a:buNone/>
            </a:pPr>
            <a:r>
              <a:rPr lang="lt-LT" sz="4400" dirty="0" smtClean="0">
                <a:solidFill>
                  <a:schemeClr val="bg1"/>
                </a:solidFill>
              </a:rPr>
              <a:t>paskui </a:t>
            </a:r>
            <a:r>
              <a:rPr lang="lt-LT" sz="4400" dirty="0">
                <a:solidFill>
                  <a:schemeClr val="bg1"/>
                </a:solidFill>
              </a:rPr>
              <a:t>iš tavęs juoksis, </a:t>
            </a:r>
            <a:endParaRPr lang="en-US" sz="4400" dirty="0" smtClean="0">
              <a:solidFill>
                <a:schemeClr val="bg1"/>
              </a:solidFill>
            </a:endParaRPr>
          </a:p>
          <a:p>
            <a:pPr marL="137160" indent="0" algn="ctr">
              <a:buNone/>
            </a:pPr>
            <a:r>
              <a:rPr lang="lt-LT" sz="4400" dirty="0" smtClean="0">
                <a:solidFill>
                  <a:schemeClr val="bg1"/>
                </a:solidFill>
              </a:rPr>
              <a:t>vėliau </a:t>
            </a:r>
            <a:r>
              <a:rPr lang="lt-LT" sz="4400" dirty="0">
                <a:solidFill>
                  <a:schemeClr val="bg1"/>
                </a:solidFill>
              </a:rPr>
              <a:t>su tavimi kovos, </a:t>
            </a:r>
            <a:endParaRPr lang="en-US" sz="4400" dirty="0" smtClean="0">
              <a:solidFill>
                <a:schemeClr val="bg1"/>
              </a:solidFill>
            </a:endParaRPr>
          </a:p>
          <a:p>
            <a:pPr marL="137160" indent="0" algn="ctr">
              <a:buNone/>
            </a:pPr>
            <a:r>
              <a:rPr lang="lt-LT" sz="4400" dirty="0" smtClean="0">
                <a:solidFill>
                  <a:schemeClr val="bg1"/>
                </a:solidFill>
              </a:rPr>
              <a:t>o </a:t>
            </a:r>
            <a:r>
              <a:rPr lang="lt-LT" sz="4400" dirty="0">
                <a:solidFill>
                  <a:schemeClr val="bg1"/>
                </a:solidFill>
              </a:rPr>
              <a:t>tada tu laimėsi.“ </a:t>
            </a:r>
          </a:p>
          <a:p>
            <a:pPr marL="1362456" lvl="4" indent="0">
              <a:buNone/>
            </a:pPr>
            <a:r>
              <a:rPr lang="lt-LT" sz="4400" dirty="0">
                <a:solidFill>
                  <a:schemeClr val="bg1"/>
                </a:solidFill>
              </a:rPr>
              <a:t>                          </a:t>
            </a:r>
            <a:endParaRPr lang="lt-LT" sz="4400" dirty="0" smtClean="0">
              <a:solidFill>
                <a:schemeClr val="bg1"/>
              </a:solidFill>
            </a:endParaRPr>
          </a:p>
          <a:p>
            <a:pPr marL="1362456" lvl="4" indent="0">
              <a:buNone/>
            </a:pPr>
            <a:r>
              <a:rPr lang="lt-LT" sz="4400" dirty="0">
                <a:solidFill>
                  <a:schemeClr val="bg1"/>
                </a:solidFill>
              </a:rPr>
              <a:t> </a:t>
            </a:r>
            <a:r>
              <a:rPr lang="lt-LT" sz="4400" dirty="0" smtClean="0">
                <a:solidFill>
                  <a:schemeClr val="bg1"/>
                </a:solidFill>
              </a:rPr>
              <a:t>                Mahatma </a:t>
            </a:r>
            <a:r>
              <a:rPr lang="lt-LT" sz="4400" dirty="0">
                <a:solidFill>
                  <a:schemeClr val="bg1"/>
                </a:solidFill>
              </a:rPr>
              <a:t>Ghandi</a:t>
            </a:r>
          </a:p>
        </p:txBody>
      </p:sp>
    </p:spTree>
    <p:extLst>
      <p:ext uri="{BB962C8B-B14F-4D97-AF65-F5344CB8AC3E}">
        <p14:creationId xmlns:p14="http://schemas.microsoft.com/office/powerpoint/2010/main" val="39340398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8229600" cy="1143000"/>
          </a:xfrm>
        </p:spPr>
        <p:txBody>
          <a:bodyPr/>
          <a:lstStyle/>
          <a:p>
            <a:pPr algn="ctr"/>
            <a:r>
              <a:rPr lang="lt-LT" b="1" dirty="0" smtClean="0">
                <a:solidFill>
                  <a:schemeClr val="bg1"/>
                </a:solidFill>
              </a:rPr>
              <a:t>Galimos strategijos	</a:t>
            </a:r>
            <a:endParaRPr lang="en-GB" b="1" dirty="0">
              <a:solidFill>
                <a:schemeClr val="bg1"/>
              </a:solidFill>
            </a:endParaRPr>
          </a:p>
        </p:txBody>
      </p:sp>
      <p:sp>
        <p:nvSpPr>
          <p:cNvPr id="3" name="Content Placeholder 2"/>
          <p:cNvSpPr>
            <a:spLocks noGrp="1"/>
          </p:cNvSpPr>
          <p:nvPr>
            <p:ph idx="1"/>
          </p:nvPr>
        </p:nvSpPr>
        <p:spPr/>
        <p:txBody>
          <a:bodyPr>
            <a:normAutofit/>
          </a:bodyPr>
          <a:lstStyle/>
          <a:p>
            <a:pPr algn="ctr">
              <a:buFont typeface="Wingdings" panose="05000000000000000000" pitchFamily="2" charset="2"/>
              <a:buChar char="Ø"/>
            </a:pPr>
            <a:r>
              <a:rPr lang="lt-LT" sz="4800" dirty="0" smtClean="0">
                <a:solidFill>
                  <a:schemeClr val="bg1"/>
                </a:solidFill>
              </a:rPr>
              <a:t>Atvertimas </a:t>
            </a:r>
            <a:endParaRPr lang="lt-LT" sz="4800" dirty="0">
              <a:solidFill>
                <a:schemeClr val="bg1"/>
              </a:solidFill>
            </a:endParaRPr>
          </a:p>
          <a:p>
            <a:pPr algn="ctr">
              <a:buFont typeface="Wingdings" panose="05000000000000000000" pitchFamily="2" charset="2"/>
              <a:buChar char="Ø"/>
            </a:pPr>
            <a:r>
              <a:rPr lang="lt-LT" sz="4800" dirty="0" smtClean="0">
                <a:solidFill>
                  <a:schemeClr val="bg1"/>
                </a:solidFill>
              </a:rPr>
              <a:t>Nesmurtinis </a:t>
            </a:r>
            <a:r>
              <a:rPr lang="lt-LT" sz="4800" dirty="0">
                <a:solidFill>
                  <a:schemeClr val="bg1"/>
                </a:solidFill>
              </a:rPr>
              <a:t>privertimas</a:t>
            </a:r>
          </a:p>
          <a:p>
            <a:pPr algn="ctr">
              <a:buFont typeface="Wingdings" panose="05000000000000000000" pitchFamily="2" charset="2"/>
              <a:buChar char="Ø"/>
            </a:pPr>
            <a:r>
              <a:rPr lang="lt-LT" sz="4800" dirty="0" smtClean="0">
                <a:solidFill>
                  <a:schemeClr val="bg1"/>
                </a:solidFill>
              </a:rPr>
              <a:t>Prisitaikymas </a:t>
            </a:r>
          </a:p>
          <a:p>
            <a:pPr algn="ctr">
              <a:buFont typeface="Wingdings" panose="05000000000000000000" pitchFamily="2" charset="2"/>
              <a:buChar char="Ø"/>
            </a:pPr>
            <a:r>
              <a:rPr lang="lt-LT" sz="4800" dirty="0" smtClean="0">
                <a:solidFill>
                  <a:schemeClr val="bg1"/>
                </a:solidFill>
              </a:rPr>
              <a:t>Suirimas</a:t>
            </a:r>
            <a:endParaRPr lang="lt-LT" sz="4800" dirty="0">
              <a:solidFill>
                <a:schemeClr val="bg1"/>
              </a:solidFill>
            </a:endParaRPr>
          </a:p>
          <a:p>
            <a:pPr algn="ctr">
              <a:buFont typeface="Wingdings" panose="05000000000000000000" pitchFamily="2" charset="2"/>
              <a:buChar char="Ø"/>
            </a:pPr>
            <a:endParaRPr lang="en-GB" sz="4800" dirty="0">
              <a:solidFill>
                <a:schemeClr val="bg1"/>
              </a:solidFill>
            </a:endParaRPr>
          </a:p>
        </p:txBody>
      </p:sp>
    </p:spTree>
    <p:extLst>
      <p:ext uri="{BB962C8B-B14F-4D97-AF65-F5344CB8AC3E}">
        <p14:creationId xmlns:p14="http://schemas.microsoft.com/office/powerpoint/2010/main" val="35126730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t-LT" b="1" dirty="0" smtClean="0">
                <a:solidFill>
                  <a:schemeClr val="bg1"/>
                </a:solidFill>
              </a:rPr>
              <a:t>Atvertimas </a:t>
            </a:r>
            <a:endParaRPr lang="en-GB" b="1" dirty="0">
              <a:solidFill>
                <a:schemeClr val="bg1"/>
              </a:solidFill>
            </a:endParaRPr>
          </a:p>
        </p:txBody>
      </p:sp>
      <p:sp>
        <p:nvSpPr>
          <p:cNvPr id="3" name="Content Placeholder 2"/>
          <p:cNvSpPr>
            <a:spLocks noGrp="1"/>
          </p:cNvSpPr>
          <p:nvPr>
            <p:ph idx="1"/>
          </p:nvPr>
        </p:nvSpPr>
        <p:spPr/>
        <p:txBody>
          <a:bodyPr>
            <a:normAutofit/>
          </a:bodyPr>
          <a:lstStyle/>
          <a:p>
            <a:pPr marL="0" indent="0">
              <a:buNone/>
            </a:pPr>
            <a:r>
              <a:rPr lang="lt-LT" sz="3200" dirty="0">
                <a:solidFill>
                  <a:schemeClr val="bg1"/>
                </a:solidFill>
              </a:rPr>
              <a:t>Tai toks </a:t>
            </a:r>
            <a:r>
              <a:rPr lang="lt-LT" sz="3200" dirty="0" smtClean="0">
                <a:solidFill>
                  <a:schemeClr val="bg1"/>
                </a:solidFill>
              </a:rPr>
              <a:t>priešininkų</a:t>
            </a:r>
            <a:r>
              <a:rPr lang="en-GB" sz="3200" dirty="0" smtClean="0">
                <a:solidFill>
                  <a:schemeClr val="bg1"/>
                </a:solidFill>
              </a:rPr>
              <a:t> </a:t>
            </a:r>
            <a:r>
              <a:rPr lang="lt-LT" sz="3200" dirty="0" smtClean="0">
                <a:solidFill>
                  <a:schemeClr val="bg1"/>
                </a:solidFill>
              </a:rPr>
              <a:t>pažiūrų </a:t>
            </a:r>
            <a:r>
              <a:rPr lang="lt-LT" sz="3200" dirty="0">
                <a:solidFill>
                  <a:schemeClr val="bg1"/>
                </a:solidFill>
              </a:rPr>
              <a:t>pasikeitimas, kai jie ima pripažinti nesmurtingos grupės tikslus.</a:t>
            </a:r>
            <a:endParaRPr lang="en-GB" sz="3200" dirty="0">
              <a:solidFill>
                <a:schemeClr val="bg1"/>
              </a:solidFill>
            </a:endParaRPr>
          </a:p>
        </p:txBody>
      </p:sp>
      <p:pic>
        <p:nvPicPr>
          <p:cNvPr id="4" name="Picture 3"/>
          <p:cNvPicPr>
            <a:picLocks noChangeAspect="1"/>
          </p:cNvPicPr>
          <p:nvPr/>
        </p:nvPicPr>
        <p:blipFill>
          <a:blip r:embed="rId3"/>
          <a:stretch>
            <a:fillRect/>
          </a:stretch>
        </p:blipFill>
        <p:spPr>
          <a:xfrm>
            <a:off x="2529646" y="3919013"/>
            <a:ext cx="4084707" cy="2718491"/>
          </a:xfrm>
          <a:prstGeom prst="rect">
            <a:avLst/>
          </a:prstGeom>
        </p:spPr>
      </p:pic>
    </p:spTree>
    <p:extLst>
      <p:ext uri="{BB962C8B-B14F-4D97-AF65-F5344CB8AC3E}">
        <p14:creationId xmlns:p14="http://schemas.microsoft.com/office/powerpoint/2010/main" val="40842123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t-LT" b="1" dirty="0" smtClean="0">
                <a:solidFill>
                  <a:schemeClr val="bg1"/>
                </a:solidFill>
              </a:rPr>
              <a:t>Nesmurtinis privertimas	</a:t>
            </a:r>
            <a:endParaRPr lang="en-GB" b="1" dirty="0">
              <a:solidFill>
                <a:schemeClr val="bg1"/>
              </a:solidFill>
            </a:endParaRPr>
          </a:p>
        </p:txBody>
      </p:sp>
      <p:sp>
        <p:nvSpPr>
          <p:cNvPr id="3" name="Content Placeholder 2"/>
          <p:cNvSpPr>
            <a:spLocks noGrp="1"/>
          </p:cNvSpPr>
          <p:nvPr>
            <p:ph idx="1"/>
          </p:nvPr>
        </p:nvSpPr>
        <p:spPr>
          <a:xfrm>
            <a:off x="441649" y="1676400"/>
            <a:ext cx="8229600" cy="4709160"/>
          </a:xfrm>
        </p:spPr>
        <p:txBody>
          <a:bodyPr>
            <a:noAutofit/>
          </a:bodyPr>
          <a:lstStyle/>
          <a:p>
            <a:r>
              <a:rPr lang="lt-LT" sz="2700" dirty="0">
                <a:solidFill>
                  <a:schemeClr val="bg1"/>
                </a:solidFill>
              </a:rPr>
              <a:t>Tai strategija, kuria pasiekiami tikslai </a:t>
            </a:r>
            <a:r>
              <a:rPr lang="lt-LT" sz="2700" dirty="0">
                <a:solidFill>
                  <a:srgbClr val="FF0000"/>
                </a:solidFill>
              </a:rPr>
              <a:t>prieš</a:t>
            </a:r>
            <a:r>
              <a:rPr lang="lt-LT" sz="2700" dirty="0">
                <a:solidFill>
                  <a:srgbClr val="92D050"/>
                </a:solidFill>
              </a:rPr>
              <a:t> </a:t>
            </a:r>
            <a:r>
              <a:rPr lang="lt-LT" sz="2700" dirty="0">
                <a:solidFill>
                  <a:srgbClr val="FF0000"/>
                </a:solidFill>
              </a:rPr>
              <a:t>priešininkų valią</a:t>
            </a:r>
            <a:r>
              <a:rPr lang="lt-LT" sz="2700" dirty="0">
                <a:solidFill>
                  <a:schemeClr val="bg1"/>
                </a:solidFill>
              </a:rPr>
              <a:t>, tačiau jų santvarka nesuyra.</a:t>
            </a:r>
          </a:p>
          <a:p>
            <a:r>
              <a:rPr lang="lt-LT" sz="2700" dirty="0">
                <a:solidFill>
                  <a:schemeClr val="bg1"/>
                </a:solidFill>
              </a:rPr>
              <a:t>Tai </a:t>
            </a:r>
            <a:r>
              <a:rPr lang="lt-LT" sz="2700" dirty="0">
                <a:solidFill>
                  <a:srgbClr val="FF0000"/>
                </a:solidFill>
              </a:rPr>
              <a:t>permainų įgyvendinimas </a:t>
            </a:r>
            <a:r>
              <a:rPr lang="lt-LT" sz="2700" dirty="0">
                <a:solidFill>
                  <a:schemeClr val="bg1"/>
                </a:solidFill>
              </a:rPr>
              <a:t>arba – prieš priešininkų valią – </a:t>
            </a:r>
            <a:r>
              <a:rPr lang="lt-LT" sz="2700" dirty="0">
                <a:solidFill>
                  <a:srgbClr val="FF0000"/>
                </a:solidFill>
              </a:rPr>
              <a:t>trukdymas jas pasiekti</a:t>
            </a:r>
            <a:r>
              <a:rPr lang="lt-LT" sz="2700" dirty="0">
                <a:solidFill>
                  <a:schemeClr val="bg1"/>
                </a:solidFill>
              </a:rPr>
              <a:t>.</a:t>
            </a:r>
          </a:p>
          <a:p>
            <a:r>
              <a:rPr lang="lt-LT" sz="2700" dirty="0">
                <a:solidFill>
                  <a:schemeClr val="bg1"/>
                </a:solidFill>
              </a:rPr>
              <a:t>Priešininkai nebesugeba efektyviai veikti, bet dar turi galios išsilaikyti.</a:t>
            </a:r>
          </a:p>
          <a:p>
            <a:r>
              <a:rPr lang="lt-LT" sz="2700" dirty="0">
                <a:solidFill>
                  <a:srgbClr val="FF0000"/>
                </a:solidFill>
              </a:rPr>
              <a:t>Strategija pasiteisina, kai pavyksta pašalinti daugumą galios šaltinių.</a:t>
            </a:r>
            <a:endParaRPr lang="en-GB" sz="2700" dirty="0">
              <a:solidFill>
                <a:srgbClr val="FF0000"/>
              </a:solidFill>
            </a:endParaRPr>
          </a:p>
        </p:txBody>
      </p:sp>
    </p:spTree>
    <p:extLst>
      <p:ext uri="{BB962C8B-B14F-4D97-AF65-F5344CB8AC3E}">
        <p14:creationId xmlns:p14="http://schemas.microsoft.com/office/powerpoint/2010/main" val="22876873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t-LT" b="1" dirty="0" smtClean="0">
                <a:solidFill>
                  <a:schemeClr val="bg1"/>
                </a:solidFill>
              </a:rPr>
              <a:t>Prisitaikymas </a:t>
            </a:r>
            <a:endParaRPr lang="en-GB" b="1" dirty="0">
              <a:solidFill>
                <a:schemeClr val="bg1"/>
              </a:solidFill>
            </a:endParaRPr>
          </a:p>
        </p:txBody>
      </p:sp>
      <p:sp>
        <p:nvSpPr>
          <p:cNvPr id="3" name="Content Placeholder 2"/>
          <p:cNvSpPr>
            <a:spLocks noGrp="1"/>
          </p:cNvSpPr>
          <p:nvPr>
            <p:ph idx="1"/>
          </p:nvPr>
        </p:nvSpPr>
        <p:spPr/>
        <p:txBody>
          <a:bodyPr>
            <a:normAutofit/>
          </a:bodyPr>
          <a:lstStyle/>
          <a:p>
            <a:r>
              <a:rPr lang="lt-LT" sz="2700" dirty="0" smtClean="0">
                <a:solidFill>
                  <a:schemeClr val="bg1"/>
                </a:solidFill>
              </a:rPr>
              <a:t>Nors </a:t>
            </a:r>
            <a:r>
              <a:rPr lang="lt-LT" sz="2700" dirty="0">
                <a:solidFill>
                  <a:schemeClr val="bg1"/>
                </a:solidFill>
              </a:rPr>
              <a:t>priešininkai </a:t>
            </a:r>
            <a:r>
              <a:rPr lang="lt-LT" sz="2700" b="1" dirty="0">
                <a:solidFill>
                  <a:srgbClr val="FF0000"/>
                </a:solidFill>
              </a:rPr>
              <a:t>neatverčiami</a:t>
            </a:r>
            <a:r>
              <a:rPr lang="lt-LT" sz="2700" dirty="0">
                <a:solidFill>
                  <a:srgbClr val="FF0000"/>
                </a:solidFill>
              </a:rPr>
              <a:t> </a:t>
            </a:r>
            <a:r>
              <a:rPr lang="lt-LT" sz="2700" dirty="0">
                <a:solidFill>
                  <a:schemeClr val="bg1"/>
                </a:solidFill>
              </a:rPr>
              <a:t>ir nekapituliuoja prieš </a:t>
            </a:r>
            <a:r>
              <a:rPr lang="lt-LT" sz="2700" b="1" dirty="0">
                <a:solidFill>
                  <a:srgbClr val="FF0000"/>
                </a:solidFill>
              </a:rPr>
              <a:t>nesmurtinę prievartą</a:t>
            </a:r>
            <a:r>
              <a:rPr lang="lt-LT" sz="2700" dirty="0">
                <a:solidFill>
                  <a:schemeClr val="bg1"/>
                </a:solidFill>
              </a:rPr>
              <a:t>, abiejų šių strategijų elementai </a:t>
            </a:r>
            <a:r>
              <a:rPr lang="lt-LT" sz="2700" b="1" dirty="0">
                <a:solidFill>
                  <a:srgbClr val="FF0000"/>
                </a:solidFill>
              </a:rPr>
              <a:t>nulemia priešininkų sprendimą padaryti nuolaidų nesmurtinei grupei.</a:t>
            </a:r>
          </a:p>
          <a:p>
            <a:r>
              <a:rPr lang="lt-LT" sz="2700" dirty="0">
                <a:solidFill>
                  <a:schemeClr val="bg1"/>
                </a:solidFill>
              </a:rPr>
              <a:t>Keičiama visuomeninė, ekonominė, politinė padėtis, o ne priešininkų vadovybės pažiūros ir simpatijos.</a:t>
            </a:r>
          </a:p>
          <a:p>
            <a:r>
              <a:rPr lang="lt-LT" sz="2700" dirty="0">
                <a:solidFill>
                  <a:schemeClr val="bg1"/>
                </a:solidFill>
              </a:rPr>
              <a:t>Priešininkai nuolaidas daro savanoriškai.</a:t>
            </a:r>
            <a:endParaRPr lang="en-GB" sz="2700" dirty="0">
              <a:solidFill>
                <a:schemeClr val="bg1"/>
              </a:solidFill>
            </a:endParaRPr>
          </a:p>
        </p:txBody>
      </p:sp>
    </p:spTree>
    <p:extLst>
      <p:ext uri="{BB962C8B-B14F-4D97-AF65-F5344CB8AC3E}">
        <p14:creationId xmlns:p14="http://schemas.microsoft.com/office/powerpoint/2010/main" val="10501773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t-LT" b="1" dirty="0" smtClean="0">
                <a:solidFill>
                  <a:schemeClr val="bg1"/>
                </a:solidFill>
              </a:rPr>
              <a:t>Suirimas</a:t>
            </a:r>
            <a:endParaRPr lang="en-GB" b="1" dirty="0">
              <a:solidFill>
                <a:schemeClr val="bg1"/>
              </a:solidFill>
            </a:endParaRPr>
          </a:p>
        </p:txBody>
      </p:sp>
      <p:sp>
        <p:nvSpPr>
          <p:cNvPr id="3" name="Content Placeholder 2"/>
          <p:cNvSpPr>
            <a:spLocks noGrp="1"/>
          </p:cNvSpPr>
          <p:nvPr>
            <p:ph idx="1"/>
          </p:nvPr>
        </p:nvSpPr>
        <p:spPr/>
        <p:txBody>
          <a:bodyPr>
            <a:normAutofit/>
          </a:bodyPr>
          <a:lstStyle/>
          <a:p>
            <a:pPr marL="0" indent="0">
              <a:buNone/>
            </a:pPr>
            <a:r>
              <a:rPr lang="lt-LT" sz="3000" dirty="0">
                <a:solidFill>
                  <a:schemeClr val="bg1"/>
                </a:solidFill>
              </a:rPr>
              <a:t>Kai priešininkai </a:t>
            </a:r>
            <a:r>
              <a:rPr lang="lt-LT" sz="3000" dirty="0">
                <a:solidFill>
                  <a:srgbClr val="FF0000"/>
                </a:solidFill>
              </a:rPr>
              <a:t>beveik visiškai atskiriami nuo galios šaltinių, jie </a:t>
            </a:r>
            <a:r>
              <a:rPr lang="lt-LT" sz="3000" dirty="0">
                <a:solidFill>
                  <a:schemeClr val="bg1"/>
                </a:solidFill>
              </a:rPr>
              <a:t>nėra priverčiami nusileisti, tačiau jų valdžia faktiškai sugriūva.</a:t>
            </a:r>
            <a:endParaRPr lang="en-GB" sz="3000" dirty="0">
              <a:solidFill>
                <a:schemeClr val="bg1"/>
              </a:solidFill>
            </a:endParaRPr>
          </a:p>
        </p:txBody>
      </p:sp>
    </p:spTree>
    <p:extLst>
      <p:ext uri="{BB962C8B-B14F-4D97-AF65-F5344CB8AC3E}">
        <p14:creationId xmlns:p14="http://schemas.microsoft.com/office/powerpoint/2010/main" val="19121179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b="1" dirty="0" err="1" smtClean="0">
                <a:solidFill>
                  <a:schemeClr val="bg1"/>
                </a:solidFill>
              </a:rPr>
              <a:t>Apibendrinimas</a:t>
            </a:r>
            <a:r>
              <a:rPr lang="en-GB" b="1" dirty="0" smtClean="0">
                <a:solidFill>
                  <a:schemeClr val="bg1"/>
                </a:solidFill>
              </a:rPr>
              <a:t> – s</a:t>
            </a:r>
            <a:r>
              <a:rPr lang="lt-LT" b="1" dirty="0" smtClean="0">
                <a:solidFill>
                  <a:schemeClr val="bg1"/>
                </a:solidFill>
              </a:rPr>
              <a:t>trategijos svarba	</a:t>
            </a:r>
            <a:endParaRPr lang="en-GB" b="1" dirty="0">
              <a:solidFill>
                <a:schemeClr val="bg1"/>
              </a:solidFill>
            </a:endParaRPr>
          </a:p>
        </p:txBody>
      </p:sp>
      <p:sp>
        <p:nvSpPr>
          <p:cNvPr id="3" name="Content Placeholder 2"/>
          <p:cNvSpPr>
            <a:spLocks noGrp="1"/>
          </p:cNvSpPr>
          <p:nvPr>
            <p:ph idx="1"/>
          </p:nvPr>
        </p:nvSpPr>
        <p:spPr/>
        <p:txBody>
          <a:bodyPr>
            <a:normAutofit/>
          </a:bodyPr>
          <a:lstStyle/>
          <a:p>
            <a:r>
              <a:rPr lang="lt-LT" sz="3000" dirty="0">
                <a:solidFill>
                  <a:schemeClr val="bg1"/>
                </a:solidFill>
              </a:rPr>
              <a:t>Strategijos tikslas – maksimaliai išnaudojant savo galimybes, pasiekti tikslus minimalia kaina.</a:t>
            </a:r>
          </a:p>
          <a:p>
            <a:pPr marL="585216" lvl="1" indent="0">
              <a:buNone/>
            </a:pPr>
            <a:r>
              <a:rPr lang="lt-LT" sz="3000" dirty="0">
                <a:solidFill>
                  <a:schemeClr val="bg1"/>
                </a:solidFill>
              </a:rPr>
              <a:t>Galios židinių svarba </a:t>
            </a:r>
          </a:p>
          <a:p>
            <a:pPr marL="585216" lvl="1" indent="0">
              <a:buNone/>
            </a:pPr>
            <a:r>
              <a:rPr lang="lt-LT" sz="3000" dirty="0" smtClean="0">
                <a:solidFill>
                  <a:schemeClr val="bg1"/>
                </a:solidFill>
              </a:rPr>
              <a:t>Nesmurtinės kovos </a:t>
            </a:r>
            <a:r>
              <a:rPr lang="lt-LT" sz="3000" dirty="0">
                <a:solidFill>
                  <a:schemeClr val="bg1"/>
                </a:solidFill>
              </a:rPr>
              <a:t>drausmė (represijų problema)</a:t>
            </a:r>
            <a:endParaRPr lang="en-GB" sz="3000" dirty="0">
              <a:solidFill>
                <a:schemeClr val="bg1"/>
              </a:solidFill>
            </a:endParaRPr>
          </a:p>
        </p:txBody>
      </p:sp>
    </p:spTree>
    <p:extLst>
      <p:ext uri="{BB962C8B-B14F-4D97-AF65-F5344CB8AC3E}">
        <p14:creationId xmlns:p14="http://schemas.microsoft.com/office/powerpoint/2010/main" val="22171364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1143000"/>
          </a:xfrm>
        </p:spPr>
        <p:txBody>
          <a:bodyPr>
            <a:normAutofit fontScale="90000"/>
          </a:bodyPr>
          <a:lstStyle/>
          <a:p>
            <a:r>
              <a:rPr lang="lt-LT" dirty="0" smtClean="0">
                <a:solidFill>
                  <a:schemeClr val="bg1"/>
                </a:solidFill>
              </a:rPr>
              <a:t>PP pavyzdžiai </a:t>
            </a:r>
            <a:br>
              <a:rPr lang="lt-LT" dirty="0" smtClean="0">
                <a:solidFill>
                  <a:schemeClr val="bg1"/>
                </a:solidFill>
              </a:rPr>
            </a:br>
            <a:r>
              <a:rPr lang="lt-LT" dirty="0" smtClean="0">
                <a:solidFill>
                  <a:schemeClr val="bg1"/>
                </a:solidFill>
              </a:rPr>
              <a:t>Lietuvos istorijoje</a:t>
            </a:r>
            <a:endParaRPr lang="en-GB" dirty="0">
              <a:solidFill>
                <a:schemeClr val="bg1"/>
              </a:solidFill>
            </a:endParaRPr>
          </a:p>
        </p:txBody>
      </p:sp>
    </p:spTree>
    <p:extLst>
      <p:ext uri="{BB962C8B-B14F-4D97-AF65-F5344CB8AC3E}">
        <p14:creationId xmlns:p14="http://schemas.microsoft.com/office/powerpoint/2010/main" val="17799738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dirty="0" smtClean="0">
                <a:solidFill>
                  <a:schemeClr val="bg1"/>
                </a:solidFill>
              </a:rPr>
              <a:t>Antinacinis PP</a:t>
            </a:r>
            <a:endParaRPr lang="en-GB" dirty="0">
              <a:solidFill>
                <a:schemeClr val="bg1"/>
              </a:solidFill>
            </a:endParaRPr>
          </a:p>
        </p:txBody>
      </p:sp>
      <p:pic>
        <p:nvPicPr>
          <p:cNvPr id="6146" name="Picture 2" descr="https://upload.wikimedia.org/wikipedia/lt/e/e1/%C4%AE_Laisv%C4%99_pirmas_numeris_194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2545" y="1417638"/>
            <a:ext cx="6991077" cy="484714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628084" y="6477000"/>
            <a:ext cx="1114408" cy="261610"/>
          </a:xfrm>
          <a:prstGeom prst="rect">
            <a:avLst/>
          </a:prstGeom>
          <a:noFill/>
        </p:spPr>
        <p:txBody>
          <a:bodyPr wrap="none" rtlCol="0">
            <a:spAutoFit/>
          </a:bodyPr>
          <a:lstStyle/>
          <a:p>
            <a:r>
              <a:rPr lang="en-GB" sz="1100" dirty="0" smtClean="0">
                <a:solidFill>
                  <a:schemeClr val="bg1"/>
                </a:solidFill>
              </a:rPr>
              <a:t>LAF, </a:t>
            </a:r>
            <a:r>
              <a:rPr lang="en-GB" sz="1100" u="sng" dirty="0" smtClean="0">
                <a:solidFill>
                  <a:schemeClr val="bg1"/>
                </a:solidFill>
              </a:rPr>
              <a:t>LLKS</a:t>
            </a:r>
            <a:r>
              <a:rPr lang="en-GB" sz="1100" dirty="0" smtClean="0">
                <a:solidFill>
                  <a:schemeClr val="bg1"/>
                </a:solidFill>
              </a:rPr>
              <a:t>, LF</a:t>
            </a:r>
            <a:endParaRPr lang="en-GB" sz="1100" dirty="0">
              <a:solidFill>
                <a:schemeClr val="bg1"/>
              </a:solidFill>
            </a:endParaRPr>
          </a:p>
        </p:txBody>
      </p:sp>
      <p:pic>
        <p:nvPicPr>
          <p:cNvPr id="1026" name="Picture 2" descr="Image result for antinacinis laikraštis lietuvos jud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6500" y="2057400"/>
            <a:ext cx="2857500" cy="3971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78644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Vytauto paminklas Betygaloje</a:t>
            </a:r>
            <a:endParaRPr lang="en-GB" dirty="0">
              <a:solidFill>
                <a:schemeClr val="bg1"/>
              </a:solidFill>
            </a:endParaRPr>
          </a:p>
        </p:txBody>
      </p:sp>
      <p:pic>
        <p:nvPicPr>
          <p:cNvPr id="5122" name="Picture 2" descr="Image result for vytauto paminklas betygaloj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43200" y="1295401"/>
            <a:ext cx="3614589" cy="5448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35726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Dabartinė situacija</a:t>
            </a:r>
            <a:endParaRPr lang="lt-LT" dirty="0">
              <a:solidFill>
                <a:schemeClr val="bg1"/>
              </a:solidFill>
            </a:endParaRP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31756" y="1600200"/>
            <a:ext cx="7080488" cy="4708525"/>
          </a:xfrm>
        </p:spPr>
      </p:pic>
    </p:spTree>
    <p:extLst>
      <p:ext uri="{BB962C8B-B14F-4D97-AF65-F5344CB8AC3E}">
        <p14:creationId xmlns:p14="http://schemas.microsoft.com/office/powerpoint/2010/main" val="4151276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lt-LT" dirty="0" smtClean="0">
                <a:solidFill>
                  <a:schemeClr val="bg1"/>
                </a:solidFill>
              </a:rPr>
              <a:t>Antisovietinis PP</a:t>
            </a:r>
            <a:endParaRPr lang="en-GB" dirty="0">
              <a:solidFill>
                <a:schemeClr val="bg1"/>
              </a:solidFill>
            </a:endParaRPr>
          </a:p>
        </p:txBody>
      </p:sp>
      <p:pic>
        <p:nvPicPr>
          <p:cNvPr id="7172" name="Picture 4" descr="Image result for Lietuvos laisvÄs armija"/>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42484" y="1600200"/>
            <a:ext cx="7059032" cy="4708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43674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4"/>
          <p:cNvSpPr>
            <a:spLocks noGrp="1" noChangeArrowheads="1"/>
          </p:cNvSpPr>
          <p:nvPr>
            <p:ph type="title"/>
          </p:nvPr>
        </p:nvSpPr>
        <p:spPr>
          <a:xfrm>
            <a:off x="457200" y="-304800"/>
            <a:ext cx="8229600" cy="1143000"/>
          </a:xfrm>
        </p:spPr>
        <p:txBody>
          <a:bodyPr/>
          <a:lstStyle/>
          <a:p>
            <a:pPr eaLnBrk="1" hangingPunct="1"/>
            <a:r>
              <a:rPr lang="lt-LT" altLang="lt-LT" dirty="0" smtClean="0">
                <a:solidFill>
                  <a:schemeClr val="bg1"/>
                </a:solidFill>
              </a:rPr>
              <a:t>Ryšiai, spauda</a:t>
            </a:r>
          </a:p>
        </p:txBody>
      </p:sp>
      <p:pic>
        <p:nvPicPr>
          <p:cNvPr id="108547" name="Picture 6" descr="imag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865188"/>
            <a:ext cx="3810000" cy="264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48" name="Picture 7" descr="PartizanaiV"/>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3500438"/>
            <a:ext cx="4953000" cy="335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49" name="Picture 8" descr="sleptuv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9600"/>
            <a:ext cx="5334000" cy="292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50" name="Picture 8" descr="http://www3.lrs.lt/home/images/VISI/plakatas12_slide0006_image006.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7013" y="3325813"/>
            <a:ext cx="3659187" cy="353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8982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 descr="Image result for partizanÅ³ archyvai sandÄlia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57565"/>
            <a:ext cx="6224732" cy="514318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Related image"/>
          <p:cNvPicPr>
            <a:picLocks noChangeAspect="1" noChangeArrowheads="1"/>
          </p:cNvPicPr>
          <p:nvPr/>
        </p:nvPicPr>
        <p:blipFill rotWithShape="1">
          <a:blip r:embed="rId4">
            <a:extLst>
              <a:ext uri="{28A0092B-C50C-407E-A947-70E740481C1C}">
                <a14:useLocalDpi xmlns:a14="http://schemas.microsoft.com/office/drawing/2010/main" val="0"/>
              </a:ext>
            </a:extLst>
          </a:blip>
          <a:srcRect l="17536" r="20852"/>
          <a:stretch/>
        </p:blipFill>
        <p:spPr bwMode="auto">
          <a:xfrm>
            <a:off x="6315502" y="1286033"/>
            <a:ext cx="2640842"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60400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lt-LT" dirty="0" smtClean="0">
                <a:solidFill>
                  <a:schemeClr val="bg1"/>
                </a:solidFill>
              </a:rPr>
              <a:t>1946 m. vasario 10 d. rinkimai į SSRS Aukščiausiąją tarybą</a:t>
            </a:r>
            <a:endParaRPr lang="en-GB" dirty="0">
              <a:solidFill>
                <a:schemeClr val="bg1"/>
              </a:solidFill>
            </a:endParaRPr>
          </a:p>
        </p:txBody>
      </p:sp>
      <p:pic>
        <p:nvPicPr>
          <p:cNvPr id="3074" name="Picture 2" descr="Related imag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72343" y="1600200"/>
            <a:ext cx="6799314" cy="4708525"/>
          </a:xfrm>
          <a:prstGeom prst="rect">
            <a:avLst/>
          </a:prstGeom>
          <a:noFill/>
          <a:extLst>
            <a:ext uri="{909E8E84-426E-40DD-AFC4-6F175D3DCCD1}">
              <a14:hiddenFill xmlns:a14="http://schemas.microsoft.com/office/drawing/2010/main">
                <a:solidFill>
                  <a:srgbClr val="FFFFFF"/>
                </a:solidFill>
              </a14:hiddenFill>
            </a:ext>
          </a:extLst>
        </p:spPr>
      </p:pic>
      <p:sp>
        <p:nvSpPr>
          <p:cNvPr id="6" name="Vertical Scroll 5"/>
          <p:cNvSpPr/>
          <p:nvPr/>
        </p:nvSpPr>
        <p:spPr>
          <a:xfrm>
            <a:off x="1752600" y="1447800"/>
            <a:ext cx="5715000" cy="54102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400" dirty="0" smtClean="0">
                <a:solidFill>
                  <a:schemeClr val="bg1"/>
                </a:solidFill>
              </a:rPr>
              <a:t>Rinkimų komedija ruošiama tik tam, kad tu legalizuotum jų jau atliktą darbą, kad atsakomybę nuo jų nuimtum</a:t>
            </a:r>
            <a:r>
              <a:rPr lang="ru-RU" sz="2400" dirty="0" smtClean="0">
                <a:solidFill>
                  <a:schemeClr val="bg1"/>
                </a:solidFill>
              </a:rPr>
              <a:t>!</a:t>
            </a:r>
            <a:r>
              <a:rPr lang="lt-LT" sz="2400" dirty="0" smtClean="0">
                <a:solidFill>
                  <a:schemeClr val="bg1"/>
                </a:solidFill>
              </a:rPr>
              <a:t> Nepamiršk, lietuvi, kad įėjimas į rinkiminę salę nemokamas, tik išeidamas iš jos tu pasijusi netekęs savo sąžinės – pardavęs Lietuvą</a:t>
            </a:r>
            <a:r>
              <a:rPr lang="ru-RU" sz="2400" dirty="0" smtClean="0">
                <a:solidFill>
                  <a:schemeClr val="bg1"/>
                </a:solidFill>
              </a:rPr>
              <a:t>!</a:t>
            </a:r>
            <a:endParaRPr lang="en-GB" sz="2400" dirty="0">
              <a:solidFill>
                <a:schemeClr val="bg1"/>
              </a:solidFill>
            </a:endParaRPr>
          </a:p>
        </p:txBody>
      </p:sp>
    </p:spTree>
    <p:extLst>
      <p:ext uri="{BB962C8B-B14F-4D97-AF65-F5344CB8AC3E}">
        <p14:creationId xmlns:p14="http://schemas.microsoft.com/office/powerpoint/2010/main" val="5818752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1168" y="94012"/>
            <a:ext cx="8229600" cy="1143000"/>
          </a:xfrm>
        </p:spPr>
        <p:txBody>
          <a:bodyPr/>
          <a:lstStyle/>
          <a:p>
            <a:r>
              <a:rPr lang="lt-LT" dirty="0" smtClean="0">
                <a:solidFill>
                  <a:schemeClr val="bg1"/>
                </a:solidFill>
              </a:rPr>
              <a:t>Sovietiniai moksleiviai</a:t>
            </a:r>
            <a:endParaRPr lang="en-GB" dirty="0">
              <a:solidFill>
                <a:schemeClr val="bg1"/>
              </a:solidFill>
            </a:endParaRPr>
          </a:p>
        </p:txBody>
      </p:sp>
      <p:pic>
        <p:nvPicPr>
          <p:cNvPr id="3" name="Picture 2" descr="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t="15946" b="11424"/>
          <a:stretch/>
        </p:blipFill>
        <p:spPr bwMode="auto">
          <a:xfrm>
            <a:off x="2407918" y="1676400"/>
            <a:ext cx="4635136" cy="5181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ÑÐ»Ð°Ð²Ð° ÑÐ°Ð±Ð¾ÑÐµÐ¹ Ð¿Ð°ÑÑÐ¸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9186" y="990600"/>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6741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g4.dcdn.lt/images/pix/1-6280903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6054" y="1676400"/>
            <a:ext cx="8740974" cy="4800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3420739" y="34212"/>
            <a:ext cx="2231604" cy="2550404"/>
          </a:xfrm>
          <a:prstGeom prst="rect">
            <a:avLst/>
          </a:prstGeom>
        </p:spPr>
      </p:pic>
    </p:spTree>
    <p:extLst>
      <p:ext uri="{BB962C8B-B14F-4D97-AF65-F5344CB8AC3E}">
        <p14:creationId xmlns:p14="http://schemas.microsoft.com/office/powerpoint/2010/main" val="6115027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9979" y="1445748"/>
            <a:ext cx="8702038" cy="5382705"/>
          </a:xfrm>
          <a:prstGeom prst="rect">
            <a:avLst/>
          </a:prstGeom>
        </p:spPr>
      </p:pic>
      <p:pic>
        <p:nvPicPr>
          <p:cNvPr id="3" name="Picture 2" descr="Image result for ÑÐ»Ð°Ð²Ð° ÑÐ°Ð±Ð¾ÑÐµÐ¹ Ð¿Ð°ÑÑÐ¸Ð¸"/>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92995" y="168322"/>
            <a:ext cx="2876006" cy="2554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38054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32657"/>
            <a:ext cx="7620000" cy="5076825"/>
          </a:xfrm>
          <a:prstGeom prst="rect">
            <a:avLst/>
          </a:prstGeom>
        </p:spPr>
      </p:pic>
      <p:pic>
        <p:nvPicPr>
          <p:cNvPr id="3" name="Picture 2"/>
          <p:cNvPicPr>
            <a:picLocks noChangeAspect="1"/>
          </p:cNvPicPr>
          <p:nvPr/>
        </p:nvPicPr>
        <p:blipFill>
          <a:blip r:embed="rId4"/>
          <a:stretch>
            <a:fillRect/>
          </a:stretch>
        </p:blipFill>
        <p:spPr>
          <a:xfrm>
            <a:off x="4803456" y="3962401"/>
            <a:ext cx="4340544" cy="2895600"/>
          </a:xfrm>
          <a:prstGeom prst="rect">
            <a:avLst/>
          </a:prstGeom>
        </p:spPr>
      </p:pic>
    </p:spTree>
    <p:extLst>
      <p:ext uri="{BB962C8B-B14F-4D97-AF65-F5344CB8AC3E}">
        <p14:creationId xmlns:p14="http://schemas.microsoft.com/office/powerpoint/2010/main" val="33305222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Folkoro judėjimas</a:t>
            </a:r>
            <a:endParaRPr lang="en-GB" dirty="0">
              <a:solidFill>
                <a:schemeClr val="bg1"/>
              </a:solidFill>
            </a:endParaRPr>
          </a:p>
        </p:txBody>
      </p:sp>
      <p:pic>
        <p:nvPicPr>
          <p:cNvPr id="8194" name="Picture 2" descr="Image result for folkoras sovietmeÄiu"/>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06526" y="1600200"/>
            <a:ext cx="6930948" cy="4708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96057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Pogrindžio spauda</a:t>
            </a:r>
            <a:endParaRPr lang="en-GB" dirty="0">
              <a:solidFill>
                <a:schemeClr val="bg1"/>
              </a:solidFill>
            </a:endParaRPr>
          </a:p>
        </p:txBody>
      </p:sp>
      <p:pic>
        <p:nvPicPr>
          <p:cNvPr id="9218" name="Picture 2" descr="Image result for lietuvos laisvÄs kronika"/>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52778"/>
          <a:stretch/>
        </p:blipFill>
        <p:spPr bwMode="auto">
          <a:xfrm>
            <a:off x="4800600" y="1641945"/>
            <a:ext cx="3886200" cy="4625035"/>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Image result for pogrindÅ¾io spaustuvÄ ab"/>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4"/>
          <p:cNvPicPr>
            <a:picLocks noChangeAspect="1"/>
          </p:cNvPicPr>
          <p:nvPr/>
        </p:nvPicPr>
        <p:blipFill>
          <a:blip r:embed="rId4"/>
          <a:stretch>
            <a:fillRect/>
          </a:stretch>
        </p:blipFill>
        <p:spPr>
          <a:xfrm>
            <a:off x="155575" y="2057400"/>
            <a:ext cx="4610536" cy="3453452"/>
          </a:xfrm>
          <a:prstGeom prst="rect">
            <a:avLst/>
          </a:prstGeom>
        </p:spPr>
      </p:pic>
    </p:spTree>
    <p:extLst>
      <p:ext uri="{BB962C8B-B14F-4D97-AF65-F5344CB8AC3E}">
        <p14:creationId xmlns:p14="http://schemas.microsoft.com/office/powerpoint/2010/main" val="20150394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898" y="220397"/>
            <a:ext cx="8229600" cy="1143000"/>
          </a:xfrm>
        </p:spPr>
        <p:txBody>
          <a:bodyPr/>
          <a:lstStyle/>
          <a:p>
            <a:r>
              <a:rPr lang="lt-LT" dirty="0" smtClean="0">
                <a:solidFill>
                  <a:schemeClr val="bg1"/>
                </a:solidFill>
              </a:rPr>
              <a:t>PP rengimo sumanymas</a:t>
            </a:r>
            <a:endParaRPr lang="lt-LT" dirty="0">
              <a:solidFill>
                <a:schemeClr val="bg1"/>
              </a:solidFill>
            </a:endParaRPr>
          </a:p>
        </p:txBody>
      </p:sp>
      <p:sp>
        <p:nvSpPr>
          <p:cNvPr id="5" name="Rectangle 4"/>
          <p:cNvSpPr/>
          <p:nvPr/>
        </p:nvSpPr>
        <p:spPr>
          <a:xfrm>
            <a:off x="2586567" y="3734329"/>
            <a:ext cx="1744133" cy="9144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PPK4</a:t>
            </a:r>
          </a:p>
          <a:p>
            <a:pPr algn="ctr"/>
            <a:endParaRPr lang="lt-LT" b="1" dirty="0"/>
          </a:p>
        </p:txBody>
      </p:sp>
      <p:sp>
        <p:nvSpPr>
          <p:cNvPr id="9" name="Rectangle 8"/>
          <p:cNvSpPr/>
          <p:nvPr/>
        </p:nvSpPr>
        <p:spPr>
          <a:xfrm>
            <a:off x="5257800" y="3734329"/>
            <a:ext cx="1752600" cy="9144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PPK5</a:t>
            </a:r>
          </a:p>
          <a:p>
            <a:pPr algn="ctr"/>
            <a:endParaRPr lang="lt-LT" b="1" dirty="0"/>
          </a:p>
        </p:txBody>
      </p:sp>
      <p:sp>
        <p:nvSpPr>
          <p:cNvPr id="10" name="Rectangle 9"/>
          <p:cNvSpPr/>
          <p:nvPr/>
        </p:nvSpPr>
        <p:spPr>
          <a:xfrm>
            <a:off x="1524000" y="5067829"/>
            <a:ext cx="1752600" cy="9144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PPK1</a:t>
            </a:r>
          </a:p>
        </p:txBody>
      </p:sp>
      <p:sp>
        <p:nvSpPr>
          <p:cNvPr id="11" name="Rectangle 10"/>
          <p:cNvSpPr/>
          <p:nvPr/>
        </p:nvSpPr>
        <p:spPr>
          <a:xfrm>
            <a:off x="3975100" y="5076296"/>
            <a:ext cx="1752600" cy="9144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PPK2</a:t>
            </a:r>
          </a:p>
          <a:p>
            <a:pPr algn="ctr"/>
            <a:endParaRPr lang="lt-LT" b="1" dirty="0"/>
          </a:p>
        </p:txBody>
      </p:sp>
      <p:sp>
        <p:nvSpPr>
          <p:cNvPr id="12" name="Rectangle 11"/>
          <p:cNvSpPr/>
          <p:nvPr/>
        </p:nvSpPr>
        <p:spPr>
          <a:xfrm>
            <a:off x="6477000" y="5067829"/>
            <a:ext cx="1752600" cy="9144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PPK3</a:t>
            </a:r>
          </a:p>
          <a:p>
            <a:pPr algn="ctr"/>
            <a:endParaRPr lang="lt-LT" b="1" dirty="0"/>
          </a:p>
        </p:txBody>
      </p:sp>
      <p:sp>
        <p:nvSpPr>
          <p:cNvPr id="13" name="Isosceles Triangle 12"/>
          <p:cNvSpPr/>
          <p:nvPr/>
        </p:nvSpPr>
        <p:spPr>
          <a:xfrm>
            <a:off x="3917696" y="1790964"/>
            <a:ext cx="1810004" cy="1371600"/>
          </a:xfrm>
          <a:prstGeom prst="triangl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PPK6</a:t>
            </a:r>
          </a:p>
          <a:p>
            <a:pPr algn="ctr"/>
            <a:endParaRPr lang="lt-LT" b="1" dirty="0"/>
          </a:p>
        </p:txBody>
      </p:sp>
      <p:sp>
        <p:nvSpPr>
          <p:cNvPr id="8" name="Decagon 7"/>
          <p:cNvSpPr/>
          <p:nvPr/>
        </p:nvSpPr>
        <p:spPr>
          <a:xfrm>
            <a:off x="419100" y="1291694"/>
            <a:ext cx="1981200" cy="1790436"/>
          </a:xfrm>
          <a:prstGeom prst="decagon">
            <a:avLst/>
          </a:prstGeom>
          <a:blipFill dpi="0" rotWithShape="1">
            <a:blip r:embed="rId6"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sz="2800" b="1" dirty="0" smtClean="0">
                <a:solidFill>
                  <a:schemeClr val="tx1"/>
                </a:solidFill>
              </a:rPr>
              <a:t>90 proc. patriotai</a:t>
            </a:r>
            <a:endParaRPr lang="lt-LT" sz="2800" b="1" dirty="0">
              <a:solidFill>
                <a:schemeClr val="tx1"/>
              </a:solidFill>
            </a:endParaRPr>
          </a:p>
        </p:txBody>
      </p:sp>
      <p:sp>
        <p:nvSpPr>
          <p:cNvPr id="3" name="TextBox 2"/>
          <p:cNvSpPr txBox="1"/>
          <p:nvPr/>
        </p:nvSpPr>
        <p:spPr>
          <a:xfrm>
            <a:off x="1054419" y="6031997"/>
            <a:ext cx="2691763" cy="646331"/>
          </a:xfrm>
          <a:prstGeom prst="rect">
            <a:avLst/>
          </a:prstGeom>
          <a:noFill/>
        </p:spPr>
        <p:txBody>
          <a:bodyPr wrap="none" rtlCol="0">
            <a:spAutoFit/>
          </a:bodyPr>
          <a:lstStyle/>
          <a:p>
            <a:pPr algn="ctr"/>
            <a:r>
              <a:rPr lang="lt-LT" dirty="0" smtClean="0">
                <a:solidFill>
                  <a:schemeClr val="bg1"/>
                </a:solidFill>
              </a:rPr>
              <a:t>Bazinės individualios</a:t>
            </a:r>
          </a:p>
          <a:p>
            <a:pPr algn="ctr"/>
            <a:r>
              <a:rPr lang="lt-LT" dirty="0" smtClean="0">
                <a:solidFill>
                  <a:schemeClr val="bg1"/>
                </a:solidFill>
              </a:rPr>
              <a:t> pasyvaus PP žinios 70</a:t>
            </a:r>
            <a:r>
              <a:rPr lang="en-US" dirty="0">
                <a:solidFill>
                  <a:schemeClr val="bg1"/>
                </a:solidFill>
              </a:rPr>
              <a:t>%</a:t>
            </a:r>
            <a:endParaRPr lang="lt-LT" dirty="0">
              <a:solidFill>
                <a:schemeClr val="bg1"/>
              </a:solidFill>
            </a:endParaRPr>
          </a:p>
        </p:txBody>
      </p:sp>
      <p:sp>
        <p:nvSpPr>
          <p:cNvPr id="14" name="TextBox 13"/>
          <p:cNvSpPr txBox="1"/>
          <p:nvPr/>
        </p:nvSpPr>
        <p:spPr>
          <a:xfrm>
            <a:off x="6247656" y="6032337"/>
            <a:ext cx="2509021" cy="646331"/>
          </a:xfrm>
          <a:prstGeom prst="rect">
            <a:avLst/>
          </a:prstGeom>
          <a:noFill/>
        </p:spPr>
        <p:txBody>
          <a:bodyPr wrap="none" rtlCol="0">
            <a:spAutoFit/>
          </a:bodyPr>
          <a:lstStyle/>
          <a:p>
            <a:pPr algn="ctr"/>
            <a:r>
              <a:rPr lang="lt-LT" dirty="0" smtClean="0">
                <a:solidFill>
                  <a:schemeClr val="bg1"/>
                </a:solidFill>
              </a:rPr>
              <a:t>Pasyvaus </a:t>
            </a:r>
            <a:r>
              <a:rPr lang="lt-LT" dirty="0" err="1" smtClean="0">
                <a:solidFill>
                  <a:schemeClr val="bg1"/>
                </a:solidFill>
              </a:rPr>
              <a:t>indivd</a:t>
            </a:r>
            <a:r>
              <a:rPr lang="lt-LT" dirty="0" smtClean="0">
                <a:solidFill>
                  <a:schemeClr val="bg1"/>
                </a:solidFill>
              </a:rPr>
              <a:t>. PP</a:t>
            </a:r>
          </a:p>
          <a:p>
            <a:pPr algn="ctr"/>
            <a:r>
              <a:rPr lang="lt-LT" dirty="0" smtClean="0">
                <a:solidFill>
                  <a:schemeClr val="bg1"/>
                </a:solidFill>
              </a:rPr>
              <a:t>INFOOPS, PSOPS</a:t>
            </a:r>
            <a:r>
              <a:rPr lang="en-US" dirty="0" smtClean="0">
                <a:solidFill>
                  <a:schemeClr val="bg1"/>
                </a:solidFill>
              </a:rPr>
              <a:t> 30%</a:t>
            </a:r>
            <a:endParaRPr lang="lt-LT" dirty="0">
              <a:solidFill>
                <a:schemeClr val="bg1"/>
              </a:solidFill>
            </a:endParaRPr>
          </a:p>
        </p:txBody>
      </p:sp>
      <p:sp>
        <p:nvSpPr>
          <p:cNvPr id="15" name="TextBox 14"/>
          <p:cNvSpPr txBox="1"/>
          <p:nvPr/>
        </p:nvSpPr>
        <p:spPr>
          <a:xfrm>
            <a:off x="3746614" y="6031997"/>
            <a:ext cx="2392001" cy="646331"/>
          </a:xfrm>
          <a:prstGeom prst="rect">
            <a:avLst/>
          </a:prstGeom>
          <a:noFill/>
        </p:spPr>
        <p:txBody>
          <a:bodyPr wrap="none" rtlCol="0">
            <a:spAutoFit/>
          </a:bodyPr>
          <a:lstStyle/>
          <a:p>
            <a:pPr algn="ctr"/>
            <a:r>
              <a:rPr lang="lt-LT" dirty="0" smtClean="0">
                <a:solidFill>
                  <a:schemeClr val="bg1"/>
                </a:solidFill>
              </a:rPr>
              <a:t>Pasyvaus </a:t>
            </a:r>
            <a:r>
              <a:rPr lang="lt-LT" dirty="0" err="1" smtClean="0">
                <a:solidFill>
                  <a:schemeClr val="bg1"/>
                </a:solidFill>
              </a:rPr>
              <a:t>indivd</a:t>
            </a:r>
            <a:r>
              <a:rPr lang="lt-LT" dirty="0" smtClean="0">
                <a:solidFill>
                  <a:schemeClr val="bg1"/>
                </a:solidFill>
              </a:rPr>
              <a:t>. PP </a:t>
            </a:r>
          </a:p>
          <a:p>
            <a:pPr algn="ctr"/>
            <a:r>
              <a:rPr lang="lt-LT" dirty="0">
                <a:solidFill>
                  <a:schemeClr val="bg1"/>
                </a:solidFill>
              </a:rPr>
              <a:t>ž</a:t>
            </a:r>
            <a:r>
              <a:rPr lang="lt-LT" dirty="0" smtClean="0">
                <a:solidFill>
                  <a:schemeClr val="bg1"/>
                </a:solidFill>
              </a:rPr>
              <a:t>inios ir įgūdžiai</a:t>
            </a:r>
            <a:r>
              <a:rPr lang="en-US" dirty="0" smtClean="0">
                <a:solidFill>
                  <a:schemeClr val="bg1"/>
                </a:solidFill>
              </a:rPr>
              <a:t> 50%</a:t>
            </a:r>
            <a:endParaRPr lang="lt-LT" dirty="0">
              <a:solidFill>
                <a:schemeClr val="bg1"/>
              </a:solidFill>
            </a:endParaRPr>
          </a:p>
        </p:txBody>
      </p:sp>
      <p:sp>
        <p:nvSpPr>
          <p:cNvPr id="16" name="TextBox 15"/>
          <p:cNvSpPr txBox="1"/>
          <p:nvPr/>
        </p:nvSpPr>
        <p:spPr>
          <a:xfrm>
            <a:off x="1860990" y="4617025"/>
            <a:ext cx="5923417" cy="646331"/>
          </a:xfrm>
          <a:prstGeom prst="rect">
            <a:avLst/>
          </a:prstGeom>
          <a:noFill/>
        </p:spPr>
        <p:txBody>
          <a:bodyPr wrap="none" rtlCol="0">
            <a:spAutoFit/>
          </a:bodyPr>
          <a:lstStyle/>
          <a:p>
            <a:pPr algn="ctr"/>
            <a:r>
              <a:rPr lang="lt-LT" dirty="0" smtClean="0">
                <a:solidFill>
                  <a:schemeClr val="bg1"/>
                </a:solidFill>
              </a:rPr>
              <a:t>Aktyvaus PP kuopelių sukūrimo žinios ir įgūdžiai</a:t>
            </a:r>
            <a:r>
              <a:rPr lang="en-US" dirty="0" smtClean="0">
                <a:solidFill>
                  <a:schemeClr val="bg1"/>
                </a:solidFill>
              </a:rPr>
              <a:t> 17 %</a:t>
            </a:r>
            <a:r>
              <a:rPr lang="lt-LT" dirty="0" smtClean="0">
                <a:solidFill>
                  <a:schemeClr val="bg1"/>
                </a:solidFill>
              </a:rPr>
              <a:t> </a:t>
            </a:r>
          </a:p>
          <a:p>
            <a:pPr algn="ctr"/>
            <a:r>
              <a:rPr lang="lt-LT" dirty="0" smtClean="0">
                <a:solidFill>
                  <a:schemeClr val="bg1"/>
                </a:solidFill>
              </a:rPr>
              <a:t> </a:t>
            </a:r>
            <a:endParaRPr lang="lt-LT" dirty="0">
              <a:solidFill>
                <a:schemeClr val="bg1"/>
              </a:solidFill>
            </a:endParaRPr>
          </a:p>
        </p:txBody>
      </p:sp>
      <p:sp>
        <p:nvSpPr>
          <p:cNvPr id="4" name="TextBox 3"/>
          <p:cNvSpPr txBox="1"/>
          <p:nvPr/>
        </p:nvSpPr>
        <p:spPr>
          <a:xfrm>
            <a:off x="2133600" y="3211317"/>
            <a:ext cx="6080511" cy="369332"/>
          </a:xfrm>
          <a:prstGeom prst="rect">
            <a:avLst/>
          </a:prstGeom>
          <a:noFill/>
        </p:spPr>
        <p:txBody>
          <a:bodyPr wrap="none" rtlCol="0">
            <a:spAutoFit/>
          </a:bodyPr>
          <a:lstStyle/>
          <a:p>
            <a:r>
              <a:rPr lang="lt-LT" dirty="0" smtClean="0">
                <a:solidFill>
                  <a:schemeClr val="bg1"/>
                </a:solidFill>
              </a:rPr>
              <a:t>Rezistencijos kūrimo ir vadovavimo žinios ir įgūdžiai</a:t>
            </a:r>
            <a:r>
              <a:rPr lang="en-US" dirty="0" smtClean="0">
                <a:solidFill>
                  <a:schemeClr val="bg1"/>
                </a:solidFill>
              </a:rPr>
              <a:t> 3 %</a:t>
            </a:r>
            <a:endParaRPr lang="lt-LT" dirty="0">
              <a:solidFill>
                <a:schemeClr val="bg1"/>
              </a:solidFill>
            </a:endParaRPr>
          </a:p>
        </p:txBody>
      </p:sp>
    </p:spTree>
    <p:extLst>
      <p:ext uri="{BB962C8B-B14F-4D97-AF65-F5344CB8AC3E}">
        <p14:creationId xmlns:p14="http://schemas.microsoft.com/office/powerpoint/2010/main" val="3262022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8" presetClass="entr" presetSubtype="0" accel="50000" fill="hold" grpId="0" nodeType="clickEffect">
                                  <p:stCondLst>
                                    <p:cond delay="0"/>
                                  </p:stCondLst>
                                  <p:iterate type="lt">
                                    <p:tmPct val="50000"/>
                                  </p:iterate>
                                  <p:childTnLst>
                                    <p:set>
                                      <p:cBhvr>
                                        <p:cTn id="10" dur="1" fill="hold">
                                          <p:stCondLst>
                                            <p:cond delay="0"/>
                                          </p:stCondLst>
                                        </p:cTn>
                                        <p:tgtEl>
                                          <p:spTgt spid="10"/>
                                        </p:tgtEl>
                                        <p:attrNameLst>
                                          <p:attrName>style.visibility</p:attrName>
                                        </p:attrNameLst>
                                      </p:cBhvr>
                                      <p:to>
                                        <p:strVal val="visible"/>
                                      </p:to>
                                    </p:set>
                                    <p:set>
                                      <p:cBhvr>
                                        <p:cTn id="11" dur="455" fill="hold">
                                          <p:stCondLst>
                                            <p:cond delay="0"/>
                                          </p:stCondLst>
                                        </p:cTn>
                                        <p:tgtEl>
                                          <p:spTgt spid="10"/>
                                        </p:tgtEl>
                                        <p:attrNameLst>
                                          <p:attrName>style.rotation</p:attrName>
                                        </p:attrNameLst>
                                      </p:cBhvr>
                                      <p:to>
                                        <p:strVal val="-45.0"/>
                                      </p:to>
                                    </p:set>
                                    <p:anim calcmode="lin" valueType="num">
                                      <p:cBhvr>
                                        <p:cTn id="12"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13"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14"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15"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8" presetClass="entr" presetSubtype="0" accel="50000" fill="hold" grpId="0" nodeType="clickEffect">
                                  <p:stCondLst>
                                    <p:cond delay="0"/>
                                  </p:stCondLst>
                                  <p:iterate type="lt">
                                    <p:tmPct val="50000"/>
                                  </p:iterate>
                                  <p:childTnLst>
                                    <p:set>
                                      <p:cBhvr>
                                        <p:cTn id="19" dur="1" fill="hold">
                                          <p:stCondLst>
                                            <p:cond delay="0"/>
                                          </p:stCondLst>
                                        </p:cTn>
                                        <p:tgtEl>
                                          <p:spTgt spid="11"/>
                                        </p:tgtEl>
                                        <p:attrNameLst>
                                          <p:attrName>style.visibility</p:attrName>
                                        </p:attrNameLst>
                                      </p:cBhvr>
                                      <p:to>
                                        <p:strVal val="visible"/>
                                      </p:to>
                                    </p:set>
                                    <p:set>
                                      <p:cBhvr>
                                        <p:cTn id="20" dur="455" fill="hold">
                                          <p:stCondLst>
                                            <p:cond delay="0"/>
                                          </p:stCondLst>
                                        </p:cTn>
                                        <p:tgtEl>
                                          <p:spTgt spid="11"/>
                                        </p:tgtEl>
                                        <p:attrNameLst>
                                          <p:attrName>style.rotation</p:attrName>
                                        </p:attrNameLst>
                                      </p:cBhvr>
                                      <p:to>
                                        <p:strVal val="-45.0"/>
                                      </p:to>
                                    </p:set>
                                    <p:anim calcmode="lin" valueType="num">
                                      <p:cBhvr>
                                        <p:cTn id="21"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22"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23"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24"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8" presetClass="entr" presetSubtype="0" accel="50000" fill="hold" grpId="0" nodeType="clickEffect">
                                  <p:stCondLst>
                                    <p:cond delay="0"/>
                                  </p:stCondLst>
                                  <p:iterate type="lt">
                                    <p:tmPct val="50000"/>
                                  </p:iterate>
                                  <p:childTnLst>
                                    <p:set>
                                      <p:cBhvr>
                                        <p:cTn id="28" dur="1" fill="hold">
                                          <p:stCondLst>
                                            <p:cond delay="0"/>
                                          </p:stCondLst>
                                        </p:cTn>
                                        <p:tgtEl>
                                          <p:spTgt spid="12"/>
                                        </p:tgtEl>
                                        <p:attrNameLst>
                                          <p:attrName>style.visibility</p:attrName>
                                        </p:attrNameLst>
                                      </p:cBhvr>
                                      <p:to>
                                        <p:strVal val="visible"/>
                                      </p:to>
                                    </p:set>
                                    <p:set>
                                      <p:cBhvr>
                                        <p:cTn id="29" dur="455" fill="hold">
                                          <p:stCondLst>
                                            <p:cond delay="0"/>
                                          </p:stCondLst>
                                        </p:cTn>
                                        <p:tgtEl>
                                          <p:spTgt spid="12"/>
                                        </p:tgtEl>
                                        <p:attrNameLst>
                                          <p:attrName>style.rotation</p:attrName>
                                        </p:attrNameLst>
                                      </p:cBhvr>
                                      <p:to>
                                        <p:strVal val="-45.0"/>
                                      </p:to>
                                    </p:set>
                                    <p:anim calcmode="lin" valueType="num">
                                      <p:cBhvr>
                                        <p:cTn id="30"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31"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32"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33"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8" presetClass="entr" presetSubtype="0" accel="50000" fill="hold" grpId="0" nodeType="clickEffect">
                                  <p:stCondLst>
                                    <p:cond delay="0"/>
                                  </p:stCondLst>
                                  <p:iterate type="lt">
                                    <p:tmPct val="50000"/>
                                  </p:iterate>
                                  <p:childTnLst>
                                    <p:set>
                                      <p:cBhvr>
                                        <p:cTn id="37" dur="1" fill="hold">
                                          <p:stCondLst>
                                            <p:cond delay="0"/>
                                          </p:stCondLst>
                                        </p:cTn>
                                        <p:tgtEl>
                                          <p:spTgt spid="5"/>
                                        </p:tgtEl>
                                        <p:attrNameLst>
                                          <p:attrName>style.visibility</p:attrName>
                                        </p:attrNameLst>
                                      </p:cBhvr>
                                      <p:to>
                                        <p:strVal val="visible"/>
                                      </p:to>
                                    </p:set>
                                    <p:set>
                                      <p:cBhvr>
                                        <p:cTn id="38" dur="455" fill="hold">
                                          <p:stCondLst>
                                            <p:cond delay="0"/>
                                          </p:stCondLst>
                                        </p:cTn>
                                        <p:tgtEl>
                                          <p:spTgt spid="5"/>
                                        </p:tgtEl>
                                        <p:attrNameLst>
                                          <p:attrName>style.rotation</p:attrName>
                                        </p:attrNameLst>
                                      </p:cBhvr>
                                      <p:to>
                                        <p:strVal val="-45.0"/>
                                      </p:to>
                                    </p:set>
                                    <p:anim calcmode="lin" valueType="num">
                                      <p:cBhvr>
                                        <p:cTn id="39"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40"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41"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42"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8" presetClass="entr" presetSubtype="0" accel="50000" fill="hold" grpId="0" nodeType="clickEffect">
                                  <p:stCondLst>
                                    <p:cond delay="0"/>
                                  </p:stCondLst>
                                  <p:iterate type="lt">
                                    <p:tmPct val="50000"/>
                                  </p:iterate>
                                  <p:childTnLst>
                                    <p:set>
                                      <p:cBhvr>
                                        <p:cTn id="46" dur="1" fill="hold">
                                          <p:stCondLst>
                                            <p:cond delay="0"/>
                                          </p:stCondLst>
                                        </p:cTn>
                                        <p:tgtEl>
                                          <p:spTgt spid="9"/>
                                        </p:tgtEl>
                                        <p:attrNameLst>
                                          <p:attrName>style.visibility</p:attrName>
                                        </p:attrNameLst>
                                      </p:cBhvr>
                                      <p:to>
                                        <p:strVal val="visible"/>
                                      </p:to>
                                    </p:set>
                                    <p:set>
                                      <p:cBhvr>
                                        <p:cTn id="47" dur="455" fill="hold">
                                          <p:stCondLst>
                                            <p:cond delay="0"/>
                                          </p:stCondLst>
                                        </p:cTn>
                                        <p:tgtEl>
                                          <p:spTgt spid="9"/>
                                        </p:tgtEl>
                                        <p:attrNameLst>
                                          <p:attrName>style.rotation</p:attrName>
                                        </p:attrNameLst>
                                      </p:cBhvr>
                                      <p:to>
                                        <p:strVal val="-45.0"/>
                                      </p:to>
                                    </p:set>
                                    <p:anim calcmode="lin" valueType="num">
                                      <p:cBhvr>
                                        <p:cTn id="48"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9"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50"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51"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38" presetClass="entr" presetSubtype="0" accel="50000" fill="hold" grpId="0" nodeType="clickEffect">
                                  <p:stCondLst>
                                    <p:cond delay="0"/>
                                  </p:stCondLst>
                                  <p:iterate type="lt">
                                    <p:tmPct val="50000"/>
                                  </p:iterate>
                                  <p:childTnLst>
                                    <p:set>
                                      <p:cBhvr>
                                        <p:cTn id="55" dur="1" fill="hold">
                                          <p:stCondLst>
                                            <p:cond delay="0"/>
                                          </p:stCondLst>
                                        </p:cTn>
                                        <p:tgtEl>
                                          <p:spTgt spid="13"/>
                                        </p:tgtEl>
                                        <p:attrNameLst>
                                          <p:attrName>style.visibility</p:attrName>
                                        </p:attrNameLst>
                                      </p:cBhvr>
                                      <p:to>
                                        <p:strVal val="visible"/>
                                      </p:to>
                                    </p:set>
                                    <p:set>
                                      <p:cBhvr>
                                        <p:cTn id="56" dur="455" fill="hold">
                                          <p:stCondLst>
                                            <p:cond delay="0"/>
                                          </p:stCondLst>
                                        </p:cTn>
                                        <p:tgtEl>
                                          <p:spTgt spid="13"/>
                                        </p:tgtEl>
                                        <p:attrNameLst>
                                          <p:attrName>style.rotation</p:attrName>
                                        </p:attrNameLst>
                                      </p:cBhvr>
                                      <p:to>
                                        <p:strVal val="-45.0"/>
                                      </p:to>
                                    </p:set>
                                    <p:anim calcmode="lin" valueType="num">
                                      <p:cBhvr>
                                        <p:cTn id="57"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5"/>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4"/>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animBg="1"/>
      <p:bldP spid="8" grpId="0" animBg="1"/>
      <p:bldP spid="3" grpId="0"/>
      <p:bldP spid="14" grpId="0"/>
      <p:bldP spid="15" grpId="0"/>
      <p:bldP spid="16" grpId="0"/>
      <p:bldP spid="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8229600" cy="1143000"/>
          </a:xfrm>
        </p:spPr>
        <p:txBody>
          <a:bodyPr/>
          <a:lstStyle/>
          <a:p>
            <a:r>
              <a:rPr lang="lt-LT" dirty="0" smtClean="0">
                <a:solidFill>
                  <a:schemeClr val="bg1"/>
                </a:solidFill>
              </a:rPr>
              <a:t>Romas Kalanta, 1972</a:t>
            </a:r>
            <a:endParaRPr lang="en-GB" dirty="0">
              <a:solidFill>
                <a:schemeClr val="bg1"/>
              </a:solidFill>
            </a:endParaRPr>
          </a:p>
        </p:txBody>
      </p:sp>
      <p:pic>
        <p:nvPicPr>
          <p:cNvPr id="4" name="Content Placeholder 3"/>
          <p:cNvPicPr>
            <a:picLocks noGrp="1" noChangeAspect="1"/>
          </p:cNvPicPr>
          <p:nvPr>
            <p:ph idx="1"/>
          </p:nvPr>
        </p:nvPicPr>
        <p:blipFill>
          <a:blip r:embed="rId3"/>
          <a:stretch>
            <a:fillRect/>
          </a:stretch>
        </p:blipFill>
        <p:spPr>
          <a:xfrm>
            <a:off x="-5443" y="0"/>
            <a:ext cx="1800225" cy="2543175"/>
          </a:xfrm>
          <a:prstGeom prst="rect">
            <a:avLst/>
          </a:prstGeom>
        </p:spPr>
      </p:pic>
      <p:pic>
        <p:nvPicPr>
          <p:cNvPr id="5" name="Picture 4"/>
          <p:cNvPicPr>
            <a:picLocks noChangeAspect="1"/>
          </p:cNvPicPr>
          <p:nvPr/>
        </p:nvPicPr>
        <p:blipFill>
          <a:blip r:embed="rId4"/>
          <a:stretch>
            <a:fillRect/>
          </a:stretch>
        </p:blipFill>
        <p:spPr>
          <a:xfrm>
            <a:off x="228600" y="2543175"/>
            <a:ext cx="8629649" cy="4314825"/>
          </a:xfrm>
          <a:prstGeom prst="rect">
            <a:avLst/>
          </a:prstGeom>
        </p:spPr>
      </p:pic>
    </p:spTree>
    <p:extLst>
      <p:ext uri="{BB962C8B-B14F-4D97-AF65-F5344CB8AC3E}">
        <p14:creationId xmlns:p14="http://schemas.microsoft.com/office/powerpoint/2010/main" val="17428734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Futbolo fanų eitynės, 1977 m.</a:t>
            </a:r>
            <a:endParaRPr lang="en-GB" dirty="0">
              <a:solidFill>
                <a:schemeClr val="bg1"/>
              </a:solidFill>
            </a:endParaRPr>
          </a:p>
        </p:txBody>
      </p:sp>
      <p:pic>
        <p:nvPicPr>
          <p:cNvPr id="4" name="Content Placeholder 3"/>
          <p:cNvPicPr>
            <a:picLocks noGrp="1" noChangeAspect="1"/>
          </p:cNvPicPr>
          <p:nvPr>
            <p:ph idx="1"/>
          </p:nvPr>
        </p:nvPicPr>
        <p:blipFill>
          <a:blip r:embed="rId3"/>
          <a:stretch>
            <a:fillRect/>
          </a:stretch>
        </p:blipFill>
        <p:spPr>
          <a:xfrm>
            <a:off x="5443" y="1930400"/>
            <a:ext cx="6096000" cy="4048125"/>
          </a:xfrm>
          <a:prstGeom prst="rect">
            <a:avLst/>
          </a:prstGeom>
        </p:spPr>
      </p:pic>
      <p:sp>
        <p:nvSpPr>
          <p:cNvPr id="5" name="TextBox 4"/>
          <p:cNvSpPr txBox="1"/>
          <p:nvPr/>
        </p:nvSpPr>
        <p:spPr>
          <a:xfrm>
            <a:off x="2590800" y="6214546"/>
            <a:ext cx="1268296" cy="369332"/>
          </a:xfrm>
          <a:prstGeom prst="rect">
            <a:avLst/>
          </a:prstGeom>
          <a:noFill/>
        </p:spPr>
        <p:txBody>
          <a:bodyPr wrap="none" rtlCol="0">
            <a:spAutoFit/>
          </a:bodyPr>
          <a:lstStyle/>
          <a:p>
            <a:r>
              <a:rPr lang="lt-LT" dirty="0" smtClean="0"/>
              <a:t>ŽALGIRIS</a:t>
            </a:r>
            <a:endParaRPr lang="en-GB" dirty="0"/>
          </a:p>
        </p:txBody>
      </p:sp>
      <p:pic>
        <p:nvPicPr>
          <p:cNvPr id="6" name="Picture 5"/>
          <p:cNvPicPr>
            <a:picLocks noChangeAspect="1"/>
          </p:cNvPicPr>
          <p:nvPr/>
        </p:nvPicPr>
        <p:blipFill rotWithShape="1">
          <a:blip r:embed="rId4"/>
          <a:srcRect l="8519" t="11111"/>
          <a:stretch/>
        </p:blipFill>
        <p:spPr>
          <a:xfrm>
            <a:off x="5391632" y="1930400"/>
            <a:ext cx="3774083" cy="4889500"/>
          </a:xfrm>
          <a:prstGeom prst="rect">
            <a:avLst/>
          </a:prstGeom>
        </p:spPr>
      </p:pic>
    </p:spTree>
    <p:extLst>
      <p:ext uri="{BB962C8B-B14F-4D97-AF65-F5344CB8AC3E}">
        <p14:creationId xmlns:p14="http://schemas.microsoft.com/office/powerpoint/2010/main" val="3878111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143000"/>
          </a:xfrm>
        </p:spPr>
        <p:txBody>
          <a:bodyPr>
            <a:normAutofit fontScale="90000"/>
          </a:bodyPr>
          <a:lstStyle/>
          <a:p>
            <a:r>
              <a:rPr lang="lt-LT" dirty="0" smtClean="0">
                <a:solidFill>
                  <a:schemeClr val="bg1"/>
                </a:solidFill>
              </a:rPr>
              <a:t>ŽALGIRIS IR CSKA, 1985, 86, 87 m.</a:t>
            </a:r>
            <a:endParaRPr lang="en-GB" dirty="0">
              <a:solidFill>
                <a:schemeClr val="bg1"/>
              </a:solidFill>
            </a:endParaRPr>
          </a:p>
        </p:txBody>
      </p:sp>
      <p:pic>
        <p:nvPicPr>
          <p:cNvPr id="4" name="Content Placeholder 3"/>
          <p:cNvPicPr>
            <a:picLocks noGrp="1" noChangeAspect="1"/>
          </p:cNvPicPr>
          <p:nvPr>
            <p:ph idx="1"/>
          </p:nvPr>
        </p:nvPicPr>
        <p:blipFill>
          <a:blip r:embed="rId3"/>
          <a:stretch>
            <a:fillRect/>
          </a:stretch>
        </p:blipFill>
        <p:spPr>
          <a:xfrm>
            <a:off x="891540" y="1395867"/>
            <a:ext cx="7360919" cy="5334000"/>
          </a:xfrm>
          <a:prstGeom prst="rect">
            <a:avLst/>
          </a:prstGeom>
        </p:spPr>
      </p:pic>
    </p:spTree>
    <p:extLst>
      <p:ext uri="{BB962C8B-B14F-4D97-AF65-F5344CB8AC3E}">
        <p14:creationId xmlns:p14="http://schemas.microsoft.com/office/powerpoint/2010/main" val="20040215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smtClean="0">
                <a:solidFill>
                  <a:schemeClr val="bg1"/>
                </a:solidFill>
              </a:rPr>
              <a:t>1987 m. rugpj</a:t>
            </a:r>
            <a:r>
              <a:rPr lang="lt-LT" dirty="0" smtClean="0">
                <a:solidFill>
                  <a:schemeClr val="bg1"/>
                </a:solidFill>
              </a:rPr>
              <a:t>ūčio </a:t>
            </a:r>
            <a:r>
              <a:rPr lang="pl-PL" dirty="0" smtClean="0">
                <a:solidFill>
                  <a:schemeClr val="bg1"/>
                </a:solidFill>
              </a:rPr>
              <a:t>23</a:t>
            </a:r>
            <a:r>
              <a:rPr lang="lt-LT" dirty="0" smtClean="0">
                <a:solidFill>
                  <a:schemeClr val="bg1"/>
                </a:solidFill>
              </a:rPr>
              <a:t> d. mitingas</a:t>
            </a:r>
            <a:endParaRPr lang="lt-LT" dirty="0">
              <a:solidFill>
                <a:schemeClr val="bg1"/>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1611" y="1295400"/>
            <a:ext cx="7929795" cy="5257799"/>
          </a:xfrm>
        </p:spPr>
      </p:pic>
    </p:spTree>
    <p:extLst>
      <p:ext uri="{BB962C8B-B14F-4D97-AF65-F5344CB8AC3E}">
        <p14:creationId xmlns:p14="http://schemas.microsoft.com/office/powerpoint/2010/main" val="33856826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solidFill>
                  <a:schemeClr val="bg1"/>
                </a:solidFill>
              </a:rPr>
              <a:t>1988 m. birželio 3 d. LPS įkūrimas</a:t>
            </a:r>
            <a:endParaRPr lang="en-GB" dirty="0">
              <a:solidFill>
                <a:schemeClr val="bg1"/>
              </a:solidFill>
            </a:endParaRPr>
          </a:p>
        </p:txBody>
      </p:sp>
      <p:pic>
        <p:nvPicPr>
          <p:cNvPr id="2050" name="Picture 2" descr="Sajudis-1988-MA-sale-j-cesnaviciaus-nuot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96080" y="1417638"/>
            <a:ext cx="7351840" cy="5440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43135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smtClean="0">
                <a:solidFill>
                  <a:schemeClr val="bg1"/>
                </a:solidFill>
              </a:rPr>
              <a:t>1988 m. A. Andreikos, P. Cidziko bado streikas</a:t>
            </a:r>
            <a:endParaRPr lang="lt-LT" dirty="0">
              <a:solidFill>
                <a:schemeClr val="bg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878" y="3314700"/>
            <a:ext cx="5483679" cy="3543300"/>
          </a:xfrm>
          <a:prstGeom prst="rect">
            <a:avLst/>
          </a:prstGeom>
        </p:spPr>
      </p:pic>
      <p:pic>
        <p:nvPicPr>
          <p:cNvPr id="6" name="Content Placeholder 5"/>
          <p:cNvPicPr>
            <a:picLocks noGrp="1" noChangeAspect="1"/>
          </p:cNvPicPr>
          <p:nvPr>
            <p:ph idx="1"/>
          </p:nvPr>
        </p:nvPicPr>
        <p:blipFill>
          <a:blip r:embed="rId4"/>
          <a:stretch>
            <a:fillRect/>
          </a:stretch>
        </p:blipFill>
        <p:spPr>
          <a:xfrm>
            <a:off x="1" y="1417639"/>
            <a:ext cx="4572000" cy="3030166"/>
          </a:xfrm>
          <a:prstGeom prst="rect">
            <a:avLst/>
          </a:prstGeom>
        </p:spPr>
      </p:pic>
    </p:spTree>
    <p:extLst>
      <p:ext uri="{BB962C8B-B14F-4D97-AF65-F5344CB8AC3E}">
        <p14:creationId xmlns:p14="http://schemas.microsoft.com/office/powerpoint/2010/main" val="40637004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smtClean="0">
                <a:solidFill>
                  <a:srgbClr val="FF0000"/>
                </a:solidFill>
              </a:rPr>
              <a:t>1988</a:t>
            </a:r>
            <a:r>
              <a:rPr lang="pl-PL" dirty="0" smtClean="0"/>
              <a:t> </a:t>
            </a:r>
            <a:r>
              <a:rPr lang="pl-PL" dirty="0" smtClean="0">
                <a:solidFill>
                  <a:srgbClr val="FF0000"/>
                </a:solidFill>
              </a:rPr>
              <a:t>m.</a:t>
            </a:r>
            <a:r>
              <a:rPr lang="pl-PL" dirty="0" smtClean="0"/>
              <a:t> </a:t>
            </a:r>
            <a:r>
              <a:rPr lang="lt-LT" dirty="0" smtClean="0">
                <a:solidFill>
                  <a:schemeClr val="bg1"/>
                </a:solidFill>
              </a:rPr>
              <a:t>rugpjūčio </a:t>
            </a:r>
            <a:r>
              <a:rPr lang="pl-PL" dirty="0" smtClean="0">
                <a:solidFill>
                  <a:schemeClr val="bg1"/>
                </a:solidFill>
              </a:rPr>
              <a:t>23 d. S</a:t>
            </a:r>
            <a:r>
              <a:rPr lang="lt-LT" dirty="0" smtClean="0">
                <a:solidFill>
                  <a:schemeClr val="bg1"/>
                </a:solidFill>
              </a:rPr>
              <a:t>ąjūdžio mitingas Vingio parke</a:t>
            </a:r>
            <a:endParaRPr lang="lt-LT" dirty="0">
              <a:solidFill>
                <a:schemeClr val="bg1"/>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90600" y="1579839"/>
            <a:ext cx="7500808" cy="4973361"/>
          </a:xfrm>
        </p:spPr>
      </p:pic>
    </p:spTree>
    <p:extLst>
      <p:ext uri="{BB962C8B-B14F-4D97-AF65-F5344CB8AC3E}">
        <p14:creationId xmlns:p14="http://schemas.microsoft.com/office/powerpoint/2010/main" val="2150088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smtClean="0">
                <a:solidFill>
                  <a:schemeClr val="bg1"/>
                </a:solidFill>
              </a:rPr>
              <a:t>1988 m. rugs</a:t>
            </a:r>
            <a:r>
              <a:rPr lang="lt-LT" dirty="0" smtClean="0">
                <a:solidFill>
                  <a:schemeClr val="bg1"/>
                </a:solidFill>
              </a:rPr>
              <a:t>ėjo </a:t>
            </a:r>
            <a:r>
              <a:rPr lang="pl-PL" dirty="0" smtClean="0">
                <a:solidFill>
                  <a:schemeClr val="bg1"/>
                </a:solidFill>
              </a:rPr>
              <a:t>28 </a:t>
            </a:r>
            <a:r>
              <a:rPr lang="lt-LT" dirty="0" smtClean="0">
                <a:solidFill>
                  <a:schemeClr val="bg1"/>
                </a:solidFill>
              </a:rPr>
              <a:t>d. </a:t>
            </a:r>
            <a:br>
              <a:rPr lang="lt-LT" dirty="0" smtClean="0">
                <a:solidFill>
                  <a:schemeClr val="bg1"/>
                </a:solidFill>
              </a:rPr>
            </a:br>
            <a:r>
              <a:rPr lang="lt-LT" dirty="0" smtClean="0">
                <a:solidFill>
                  <a:schemeClr val="bg1"/>
                </a:solidFill>
              </a:rPr>
              <a:t>,,Bananų balius“</a:t>
            </a:r>
            <a:endParaRPr lang="lt-LT" dirty="0">
              <a:solidFill>
                <a:schemeClr val="bg1"/>
              </a:solidFill>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5800" y="1662398"/>
            <a:ext cx="7904772" cy="4662202"/>
          </a:xfr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6400" y="1659147"/>
            <a:ext cx="3114675" cy="4680523"/>
          </a:xfrm>
          <a:prstGeom prst="rect">
            <a:avLst/>
          </a:prstGeom>
        </p:spPr>
      </p:pic>
    </p:spTree>
    <p:extLst>
      <p:ext uri="{BB962C8B-B14F-4D97-AF65-F5344CB8AC3E}">
        <p14:creationId xmlns:p14="http://schemas.microsoft.com/office/powerpoint/2010/main" val="40469024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solidFill>
                  <a:schemeClr val="bg1"/>
                </a:solidFill>
              </a:rPr>
              <a:t>1988 m. rugsėjo 17 d. protestas prieš IAE 3 bloko statybas</a:t>
            </a:r>
            <a:endParaRPr lang="en-GB" dirty="0">
              <a:solidFill>
                <a:schemeClr val="bg1"/>
              </a:solidFill>
            </a:endParaRPr>
          </a:p>
        </p:txBody>
      </p:sp>
      <p:pic>
        <p:nvPicPr>
          <p:cNvPr id="1026" name="Picture 2" descr="Lietuvos persitvarkymo sÄjÅ«dÅ¾io protesto akcija &quot;GyvybÄs Å¾iedas&quot; prie Ignalinos atominÄs elektrinÄs 1988 m. rusÄjo 16-18 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0" y="1752600"/>
            <a:ext cx="8275725" cy="464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72462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524000"/>
          </a:xfrm>
        </p:spPr>
        <p:txBody>
          <a:bodyPr>
            <a:normAutofit fontScale="90000"/>
          </a:bodyPr>
          <a:lstStyle/>
          <a:p>
            <a:r>
              <a:rPr lang="pl-PL" dirty="0">
                <a:solidFill>
                  <a:schemeClr val="bg1"/>
                </a:solidFill>
              </a:rPr>
              <a:t>1988 </a:t>
            </a:r>
            <a:r>
              <a:rPr lang="en-US" dirty="0">
                <a:solidFill>
                  <a:schemeClr val="bg1"/>
                </a:solidFill>
              </a:rPr>
              <a:t>m. </a:t>
            </a:r>
            <a:r>
              <a:rPr lang="en-US" dirty="0" err="1">
                <a:solidFill>
                  <a:schemeClr val="bg1"/>
                </a:solidFill>
              </a:rPr>
              <a:t>spalio</a:t>
            </a:r>
            <a:r>
              <a:rPr lang="en-US" dirty="0">
                <a:solidFill>
                  <a:schemeClr val="bg1"/>
                </a:solidFill>
              </a:rPr>
              <a:t> 22-23 d. </a:t>
            </a:r>
            <a:r>
              <a:rPr lang="en-US" dirty="0" err="1">
                <a:solidFill>
                  <a:schemeClr val="bg1"/>
                </a:solidFill>
              </a:rPr>
              <a:t>steigiamasis</a:t>
            </a:r>
            <a:r>
              <a:rPr lang="en-US" dirty="0">
                <a:solidFill>
                  <a:schemeClr val="bg1"/>
                </a:solidFill>
              </a:rPr>
              <a:t> S</a:t>
            </a:r>
            <a:r>
              <a:rPr lang="lt-LT" dirty="0">
                <a:solidFill>
                  <a:schemeClr val="bg1"/>
                </a:solidFill>
              </a:rPr>
              <a:t>ąjūdžio suvažiavimas</a:t>
            </a: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6381" y="2057400"/>
            <a:ext cx="4187072" cy="3124200"/>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868407" y="2133600"/>
            <a:ext cx="4159250" cy="3048000"/>
          </a:xfr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0" y="5411551"/>
            <a:ext cx="1743075" cy="1353446"/>
          </a:xfrm>
          <a:prstGeom prst="rect">
            <a:avLst/>
          </a:prstGeom>
        </p:spPr>
      </p:pic>
    </p:spTree>
    <p:extLst>
      <p:ext uri="{BB962C8B-B14F-4D97-AF65-F5344CB8AC3E}">
        <p14:creationId xmlns:p14="http://schemas.microsoft.com/office/powerpoint/2010/main" val="27988139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600" y="3969"/>
            <a:ext cx="8229600" cy="1143000"/>
          </a:xfrm>
        </p:spPr>
        <p:txBody>
          <a:bodyPr>
            <a:normAutofit fontScale="90000"/>
          </a:bodyPr>
          <a:lstStyle/>
          <a:p>
            <a:r>
              <a:rPr lang="lt-LT" dirty="0" smtClean="0">
                <a:solidFill>
                  <a:schemeClr val="bg1"/>
                </a:solidFill>
              </a:rPr>
              <a:t>PP rengimo siektinas rezultatas</a:t>
            </a:r>
            <a:endParaRPr lang="lt-LT" dirty="0">
              <a:solidFill>
                <a:schemeClr val="bg1"/>
              </a:solidFill>
            </a:endParaRPr>
          </a:p>
        </p:txBody>
      </p:sp>
      <p:sp>
        <p:nvSpPr>
          <p:cNvPr id="5" name="Rectangle 4"/>
          <p:cNvSpPr/>
          <p:nvPr/>
        </p:nvSpPr>
        <p:spPr>
          <a:xfrm>
            <a:off x="2861733" y="2353733"/>
            <a:ext cx="1744133" cy="9144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PPK4</a:t>
            </a:r>
            <a:endParaRPr lang="lt-LT" dirty="0"/>
          </a:p>
        </p:txBody>
      </p:sp>
      <p:sp>
        <p:nvSpPr>
          <p:cNvPr id="9" name="Rectangle 8"/>
          <p:cNvSpPr/>
          <p:nvPr/>
        </p:nvSpPr>
        <p:spPr>
          <a:xfrm>
            <a:off x="4622800" y="2362200"/>
            <a:ext cx="1752600" cy="9144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PPK5</a:t>
            </a:r>
            <a:endParaRPr lang="lt-LT" dirty="0"/>
          </a:p>
        </p:txBody>
      </p:sp>
      <p:sp>
        <p:nvSpPr>
          <p:cNvPr id="10" name="Rectangle 9"/>
          <p:cNvSpPr/>
          <p:nvPr/>
        </p:nvSpPr>
        <p:spPr>
          <a:xfrm>
            <a:off x="1917700" y="3251200"/>
            <a:ext cx="1752600" cy="9144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PPK1</a:t>
            </a:r>
            <a:endParaRPr lang="lt-LT" dirty="0"/>
          </a:p>
        </p:txBody>
      </p:sp>
      <p:sp>
        <p:nvSpPr>
          <p:cNvPr id="11" name="Rectangle 10"/>
          <p:cNvSpPr/>
          <p:nvPr/>
        </p:nvSpPr>
        <p:spPr>
          <a:xfrm>
            <a:off x="3670300" y="3251200"/>
            <a:ext cx="1752600" cy="9144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PPK2</a:t>
            </a:r>
            <a:endParaRPr lang="lt-LT" dirty="0"/>
          </a:p>
        </p:txBody>
      </p:sp>
      <p:sp>
        <p:nvSpPr>
          <p:cNvPr id="12" name="Rectangle 11"/>
          <p:cNvSpPr/>
          <p:nvPr/>
        </p:nvSpPr>
        <p:spPr>
          <a:xfrm>
            <a:off x="5422900" y="3251200"/>
            <a:ext cx="1752600" cy="9144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PPK3</a:t>
            </a:r>
            <a:endParaRPr lang="lt-LT" dirty="0"/>
          </a:p>
        </p:txBody>
      </p:sp>
      <p:sp>
        <p:nvSpPr>
          <p:cNvPr id="13" name="Isosceles Triangle 12"/>
          <p:cNvSpPr/>
          <p:nvPr/>
        </p:nvSpPr>
        <p:spPr>
          <a:xfrm>
            <a:off x="3739894" y="956204"/>
            <a:ext cx="1810005" cy="1405996"/>
          </a:xfrm>
          <a:prstGeom prst="triangl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PPK6</a:t>
            </a:r>
            <a:endParaRPr lang="lt-LT" sz="2000" dirty="0"/>
          </a:p>
        </p:txBody>
      </p:sp>
      <p:sp>
        <p:nvSpPr>
          <p:cNvPr id="3" name="Flowchart: Process 2"/>
          <p:cNvSpPr/>
          <p:nvPr/>
        </p:nvSpPr>
        <p:spPr>
          <a:xfrm>
            <a:off x="2057400" y="3353064"/>
            <a:ext cx="4953000" cy="525463"/>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30-70%</a:t>
            </a:r>
            <a:endParaRPr lang="lt-LT" dirty="0"/>
          </a:p>
        </p:txBody>
      </p:sp>
      <p:sp>
        <p:nvSpPr>
          <p:cNvPr id="14" name="Flowchart: Process 13"/>
          <p:cNvSpPr/>
          <p:nvPr/>
        </p:nvSpPr>
        <p:spPr>
          <a:xfrm>
            <a:off x="2949573" y="2573337"/>
            <a:ext cx="3310467" cy="525463"/>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17%</a:t>
            </a:r>
            <a:endParaRPr lang="lt-LT" dirty="0"/>
          </a:p>
        </p:txBody>
      </p:sp>
      <p:sp>
        <p:nvSpPr>
          <p:cNvPr id="15" name="Flowchart: Process 14"/>
          <p:cNvSpPr/>
          <p:nvPr/>
        </p:nvSpPr>
        <p:spPr>
          <a:xfrm>
            <a:off x="4074586" y="1870604"/>
            <a:ext cx="1132415" cy="339196"/>
          </a:xfrm>
          <a:prstGeom prst="flowChart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endParaRPr lang="lt-LT"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17700" y="4314031"/>
            <a:ext cx="5257800" cy="2298700"/>
          </a:xfrm>
          <a:prstGeom prst="rect">
            <a:avLst/>
          </a:prstGeom>
        </p:spPr>
      </p:pic>
      <p:sp>
        <p:nvSpPr>
          <p:cNvPr id="6" name="TextBox 5"/>
          <p:cNvSpPr txBox="1"/>
          <p:nvPr/>
        </p:nvSpPr>
        <p:spPr>
          <a:xfrm>
            <a:off x="2141499" y="4478292"/>
            <a:ext cx="1616148" cy="584775"/>
          </a:xfrm>
          <a:prstGeom prst="rect">
            <a:avLst/>
          </a:prstGeom>
          <a:noFill/>
        </p:spPr>
        <p:txBody>
          <a:bodyPr wrap="none" rtlCol="0">
            <a:spAutoFit/>
          </a:bodyPr>
          <a:lstStyle/>
          <a:p>
            <a:r>
              <a:rPr lang="lt-LT" sz="3200" dirty="0" smtClean="0"/>
              <a:t>90 proc.</a:t>
            </a:r>
            <a:endParaRPr lang="lt-LT" sz="3200" dirty="0"/>
          </a:p>
        </p:txBody>
      </p:sp>
    </p:spTree>
    <p:extLst>
      <p:ext uri="{BB962C8B-B14F-4D97-AF65-F5344CB8AC3E}">
        <p14:creationId xmlns:p14="http://schemas.microsoft.com/office/powerpoint/2010/main" val="35849752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set>
                                      <p:cBhvr>
                                        <p:cTn id="7" dur="455" fill="hold">
                                          <p:stCondLst>
                                            <p:cond delay="0"/>
                                          </p:stCondLst>
                                        </p:cTn>
                                        <p:tgtEl>
                                          <p:spTgt spid="3"/>
                                        </p:tgtEl>
                                        <p:attrNameLst>
                                          <p:attrName>style.rotation</p:attrName>
                                        </p:attrNameLst>
                                      </p:cBhvr>
                                      <p:to>
                                        <p:strVal val="-45.0"/>
                                      </p:to>
                                    </p:set>
                                    <p:anim calcmode="lin" valueType="num">
                                      <p:cBhvr>
                                        <p:cTn id="8"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lt">
                                    <p:tmPct val="50000"/>
                                  </p:iterate>
                                  <p:childTnLst>
                                    <p:set>
                                      <p:cBhvr>
                                        <p:cTn id="15" dur="1" fill="hold">
                                          <p:stCondLst>
                                            <p:cond delay="0"/>
                                          </p:stCondLst>
                                        </p:cTn>
                                        <p:tgtEl>
                                          <p:spTgt spid="14"/>
                                        </p:tgtEl>
                                        <p:attrNameLst>
                                          <p:attrName>style.visibility</p:attrName>
                                        </p:attrNameLst>
                                      </p:cBhvr>
                                      <p:to>
                                        <p:strVal val="visible"/>
                                      </p:to>
                                    </p:set>
                                    <p:set>
                                      <p:cBhvr>
                                        <p:cTn id="16" dur="455" fill="hold">
                                          <p:stCondLst>
                                            <p:cond delay="0"/>
                                          </p:stCondLst>
                                        </p:cTn>
                                        <p:tgtEl>
                                          <p:spTgt spid="14"/>
                                        </p:tgtEl>
                                        <p:attrNameLst>
                                          <p:attrName>style.rotation</p:attrName>
                                        </p:attrNameLst>
                                      </p:cBhvr>
                                      <p:to>
                                        <p:strVal val="-45.0"/>
                                      </p:to>
                                    </p:set>
                                    <p:anim calcmode="lin" valueType="num">
                                      <p:cBhvr>
                                        <p:cTn id="17"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lt">
                                    <p:tmPct val="50000"/>
                                  </p:iterate>
                                  <p:childTnLst>
                                    <p:set>
                                      <p:cBhvr>
                                        <p:cTn id="24" dur="1" fill="hold">
                                          <p:stCondLst>
                                            <p:cond delay="0"/>
                                          </p:stCondLst>
                                        </p:cTn>
                                        <p:tgtEl>
                                          <p:spTgt spid="15"/>
                                        </p:tgtEl>
                                        <p:attrNameLst>
                                          <p:attrName>style.visibility</p:attrName>
                                        </p:attrNameLst>
                                      </p:cBhvr>
                                      <p:to>
                                        <p:strVal val="visible"/>
                                      </p:to>
                                    </p:set>
                                    <p:set>
                                      <p:cBhvr>
                                        <p:cTn id="25" dur="455" fill="hold">
                                          <p:stCondLst>
                                            <p:cond delay="0"/>
                                          </p:stCondLst>
                                        </p:cTn>
                                        <p:tgtEl>
                                          <p:spTgt spid="15"/>
                                        </p:tgtEl>
                                        <p:attrNameLst>
                                          <p:attrName>style.rotation</p:attrName>
                                        </p:attrNameLst>
                                      </p:cBhvr>
                                      <p:to>
                                        <p:strVal val="-45.0"/>
                                      </p:to>
                                    </p:set>
                                    <p:anim calcmode="lin" valueType="num">
                                      <p:cBhvr>
                                        <p:cTn id="26" dur="455" fill="hold">
                                          <p:stCondLst>
                                            <p:cond delay="455"/>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15"/>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par>
                                <p:cTn id="36" presetID="1" presetClass="entr" presetSubtype="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15" grpId="0" animBg="1"/>
      <p:bldP spid="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smtClean="0">
                <a:solidFill>
                  <a:schemeClr val="bg1"/>
                </a:solidFill>
              </a:rPr>
              <a:t>1989 m. </a:t>
            </a:r>
            <a:r>
              <a:rPr lang="lt-LT" dirty="0" smtClean="0">
                <a:solidFill>
                  <a:schemeClr val="bg1"/>
                </a:solidFill>
              </a:rPr>
              <a:t>rugpjūčio </a:t>
            </a:r>
            <a:r>
              <a:rPr lang="ru-RU" dirty="0" smtClean="0">
                <a:solidFill>
                  <a:schemeClr val="bg1"/>
                </a:solidFill>
              </a:rPr>
              <a:t>23</a:t>
            </a:r>
            <a:r>
              <a:rPr lang="lt-LT" dirty="0" smtClean="0">
                <a:solidFill>
                  <a:schemeClr val="bg1"/>
                </a:solidFill>
              </a:rPr>
              <a:t> d. Baltijos kelias</a:t>
            </a:r>
            <a:endParaRPr lang="lt-LT" dirty="0">
              <a:solidFill>
                <a:schemeClr val="bg1"/>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28987" y="1600200"/>
            <a:ext cx="7632415" cy="4800600"/>
          </a:xfrm>
        </p:spPr>
      </p:pic>
    </p:spTree>
    <p:extLst>
      <p:ext uri="{BB962C8B-B14F-4D97-AF65-F5344CB8AC3E}">
        <p14:creationId xmlns:p14="http://schemas.microsoft.com/office/powerpoint/2010/main" val="42538993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05072" y="1292157"/>
            <a:ext cx="9038928" cy="5088348"/>
          </a:xfrm>
          <a:prstGeom prst="rect">
            <a:avLst/>
          </a:prstGeom>
        </p:spPr>
      </p:pic>
      <p:pic>
        <p:nvPicPr>
          <p:cNvPr id="6" name="Picture 5"/>
          <p:cNvPicPr>
            <a:picLocks noChangeAspect="1"/>
          </p:cNvPicPr>
          <p:nvPr/>
        </p:nvPicPr>
        <p:blipFill rotWithShape="1">
          <a:blip r:embed="rId4"/>
          <a:srcRect t="8102"/>
          <a:stretch/>
        </p:blipFill>
        <p:spPr>
          <a:xfrm>
            <a:off x="3191243" y="-1"/>
            <a:ext cx="2761513" cy="2584316"/>
          </a:xfrm>
          <a:prstGeom prst="rect">
            <a:avLst/>
          </a:prstGeom>
        </p:spPr>
      </p:pic>
      <p:pic>
        <p:nvPicPr>
          <p:cNvPr id="4" name="Content Placeholder 3"/>
          <p:cNvPicPr>
            <a:picLocks noGrp="1" noChangeAspect="1"/>
          </p:cNvPicPr>
          <p:nvPr>
            <p:ph idx="4294967295"/>
          </p:nvPr>
        </p:nvPicPr>
        <p:blipFill>
          <a:blip r:embed="rId5"/>
          <a:stretch>
            <a:fillRect/>
          </a:stretch>
        </p:blipFill>
        <p:spPr>
          <a:xfrm>
            <a:off x="0" y="3754438"/>
            <a:ext cx="4343400" cy="3103562"/>
          </a:xfrm>
          <a:prstGeom prst="rect">
            <a:avLst/>
          </a:prstGeom>
        </p:spPr>
      </p:pic>
    </p:spTree>
    <p:extLst>
      <p:ext uri="{BB962C8B-B14F-4D97-AF65-F5344CB8AC3E}">
        <p14:creationId xmlns:p14="http://schemas.microsoft.com/office/powerpoint/2010/main" val="1943029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1990 m. kovo 11 d.</a:t>
            </a:r>
            <a:endParaRPr lang="en-GB" dirty="0">
              <a:solidFill>
                <a:schemeClr val="bg1"/>
              </a:solidFill>
            </a:endParaRPr>
          </a:p>
        </p:txBody>
      </p:sp>
      <p:pic>
        <p:nvPicPr>
          <p:cNvPr id="4" name="Content Placeholder 3"/>
          <p:cNvPicPr>
            <a:picLocks noGrp="1" noChangeAspect="1"/>
          </p:cNvPicPr>
          <p:nvPr>
            <p:ph idx="1"/>
          </p:nvPr>
        </p:nvPicPr>
        <p:blipFill>
          <a:blip r:embed="rId2"/>
          <a:stretch>
            <a:fillRect/>
          </a:stretch>
        </p:blipFill>
        <p:spPr>
          <a:xfrm>
            <a:off x="79215" y="1905000"/>
            <a:ext cx="5867105" cy="3914775"/>
          </a:xfrm>
          <a:prstGeom prst="rect">
            <a:avLst/>
          </a:prstGeom>
        </p:spPr>
      </p:pic>
      <p:pic>
        <p:nvPicPr>
          <p:cNvPr id="5" name="Picture 4"/>
          <p:cNvPicPr>
            <a:picLocks noChangeAspect="1"/>
          </p:cNvPicPr>
          <p:nvPr/>
        </p:nvPicPr>
        <p:blipFill>
          <a:blip r:embed="rId3"/>
          <a:stretch>
            <a:fillRect/>
          </a:stretch>
        </p:blipFill>
        <p:spPr>
          <a:xfrm>
            <a:off x="5976378" y="1905000"/>
            <a:ext cx="3167622" cy="4495800"/>
          </a:xfrm>
          <a:prstGeom prst="rect">
            <a:avLst/>
          </a:prstGeom>
        </p:spPr>
      </p:pic>
    </p:spTree>
    <p:extLst>
      <p:ext uri="{BB962C8B-B14F-4D97-AF65-F5344CB8AC3E}">
        <p14:creationId xmlns:p14="http://schemas.microsoft.com/office/powerpoint/2010/main" val="3704436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lt-LT" dirty="0" smtClean="0">
                <a:solidFill>
                  <a:schemeClr val="bg1"/>
                </a:solidFill>
              </a:rPr>
              <a:t>1990 m. jėgos struktūrų kūrimas</a:t>
            </a:r>
            <a:endParaRPr lang="lt-LT" dirty="0">
              <a:solidFill>
                <a:schemeClr val="bg1"/>
              </a:solidFill>
            </a:endParaRPr>
          </a:p>
        </p:txBody>
      </p:sp>
      <p:pic>
        <p:nvPicPr>
          <p:cNvPr id="4" name="Content Placeholder 3" descr="mokomojo junginio kauno kuopa_ 1991 m_.jpg"/>
          <p:cNvPicPr>
            <a:picLocks noGrp="1" noChangeAspect="1"/>
          </p:cNvPicPr>
          <p:nvPr>
            <p:ph idx="1"/>
          </p:nvPr>
        </p:nvPicPr>
        <p:blipFill>
          <a:blip r:embed="rId3" cstate="print"/>
          <a:stretch>
            <a:fillRect/>
          </a:stretch>
        </p:blipFill>
        <p:spPr>
          <a:xfrm>
            <a:off x="1380852" y="684423"/>
            <a:ext cx="6307967" cy="4708525"/>
          </a:xfrm>
        </p:spPr>
      </p:pic>
      <p:sp>
        <p:nvSpPr>
          <p:cNvPr id="5" name="TextBox 4"/>
          <p:cNvSpPr txBox="1"/>
          <p:nvPr/>
        </p:nvSpPr>
        <p:spPr>
          <a:xfrm>
            <a:off x="1905000" y="5396058"/>
            <a:ext cx="5647700" cy="1200329"/>
          </a:xfrm>
          <a:prstGeom prst="rect">
            <a:avLst/>
          </a:prstGeom>
          <a:noFill/>
        </p:spPr>
        <p:txBody>
          <a:bodyPr wrap="none" rtlCol="0">
            <a:spAutoFit/>
          </a:bodyPr>
          <a:lstStyle/>
          <a:p>
            <a:r>
              <a:rPr lang="lt-LT" b="1" dirty="0" smtClean="0">
                <a:solidFill>
                  <a:schemeClr val="bg1"/>
                </a:solidFill>
              </a:rPr>
              <a:t>KAD Karinis-techninis sporto klubas gegužės 31 d.</a:t>
            </a:r>
          </a:p>
          <a:p>
            <a:r>
              <a:rPr lang="lt-LT" b="1" dirty="0" smtClean="0">
                <a:solidFill>
                  <a:schemeClr val="bg1"/>
                </a:solidFill>
              </a:rPr>
              <a:t>Tarnybos sovietinėje kariuomenėje vengimas</a:t>
            </a:r>
          </a:p>
          <a:p>
            <a:r>
              <a:rPr lang="lt-LT" b="1" dirty="0" smtClean="0">
                <a:solidFill>
                  <a:schemeClr val="bg1"/>
                </a:solidFill>
              </a:rPr>
              <a:t>Dezertyravimas iš sovietinės kariuomenės</a:t>
            </a:r>
          </a:p>
          <a:p>
            <a:r>
              <a:rPr lang="lt-LT" b="1" dirty="0" smtClean="0">
                <a:solidFill>
                  <a:schemeClr val="bg1"/>
                </a:solidFill>
              </a:rPr>
              <a:t>Studentų neakivaizdininkų pervedimas į stacionarą</a:t>
            </a:r>
          </a:p>
        </p:txBody>
      </p:sp>
    </p:spTree>
    <p:extLst>
      <p:ext uri="{BB962C8B-B14F-4D97-AF65-F5344CB8AC3E}">
        <p14:creationId xmlns:p14="http://schemas.microsoft.com/office/powerpoint/2010/main" val="29091665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solidFill>
                  <a:schemeClr val="bg1"/>
                </a:solidFill>
              </a:rPr>
              <a:t>1991 m. sausio </a:t>
            </a:r>
            <a:r>
              <a:rPr lang="lt-LT" dirty="0" smtClean="0">
                <a:solidFill>
                  <a:schemeClr val="bg1"/>
                </a:solidFill>
              </a:rPr>
              <a:t>įvykiai</a:t>
            </a:r>
            <a:endParaRPr lang="lt-LT" dirty="0">
              <a:solidFill>
                <a:schemeClr val="bg1"/>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4800" y="1447800"/>
            <a:ext cx="5232752" cy="3363912"/>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200" y="1447800"/>
            <a:ext cx="2568440" cy="3429000"/>
          </a:xfrm>
          <a:prstGeom prst="rect">
            <a:avLst/>
          </a:prstGeom>
        </p:spPr>
      </p:pic>
      <p:sp>
        <p:nvSpPr>
          <p:cNvPr id="3" name="TextBox 2"/>
          <p:cNvSpPr txBox="1"/>
          <p:nvPr/>
        </p:nvSpPr>
        <p:spPr>
          <a:xfrm>
            <a:off x="2853148" y="6553200"/>
            <a:ext cx="3700052" cy="215444"/>
          </a:xfrm>
          <a:prstGeom prst="rect">
            <a:avLst/>
          </a:prstGeom>
          <a:noFill/>
        </p:spPr>
        <p:txBody>
          <a:bodyPr wrap="none" rtlCol="0">
            <a:spAutoFit/>
          </a:bodyPr>
          <a:lstStyle/>
          <a:p>
            <a:r>
              <a:rPr lang="lt-LT" sz="800" dirty="0" smtClean="0"/>
              <a:t>Išvakarėse per TV filmas apie Ghandi, AT vadovų raginimas priešintis taikiai</a:t>
            </a:r>
            <a:endParaRPr lang="lt-LT" sz="800" dirty="0"/>
          </a:p>
        </p:txBody>
      </p:sp>
    </p:spTree>
    <p:extLst>
      <p:ext uri="{BB962C8B-B14F-4D97-AF65-F5344CB8AC3E}">
        <p14:creationId xmlns:p14="http://schemas.microsoft.com/office/powerpoint/2010/main" val="19290550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solidFill>
                  <a:schemeClr val="bg1"/>
                </a:solidFill>
              </a:rPr>
              <a:t>1991 m. s</a:t>
            </a:r>
            <a:r>
              <a:rPr lang="lt-LT" dirty="0" smtClean="0">
                <a:solidFill>
                  <a:schemeClr val="bg1"/>
                </a:solidFill>
              </a:rPr>
              <a:t>ausio įvykiai</a:t>
            </a:r>
            <a:endParaRPr lang="lt-LT" dirty="0">
              <a:solidFill>
                <a:schemeClr val="bg1"/>
              </a:solidFill>
            </a:endParaRPr>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3136" y="2438400"/>
            <a:ext cx="4349028" cy="2667000"/>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800600" y="2438401"/>
            <a:ext cx="3961714" cy="2694548"/>
          </a:xfrm>
        </p:spPr>
      </p:pic>
    </p:spTree>
    <p:extLst>
      <p:ext uri="{BB962C8B-B14F-4D97-AF65-F5344CB8AC3E}">
        <p14:creationId xmlns:p14="http://schemas.microsoft.com/office/powerpoint/2010/main" val="7625080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t-LT" b="1" dirty="0" smtClean="0">
                <a:solidFill>
                  <a:schemeClr val="bg1"/>
                </a:solidFill>
              </a:rPr>
              <a:t>Sausio 13-oji</a:t>
            </a:r>
            <a:endParaRPr lang="en-GB" dirty="0">
              <a:solidFill>
                <a:schemeClr val="bg1"/>
              </a:solidFill>
            </a:endParaRPr>
          </a:p>
        </p:txBody>
      </p:sp>
      <p:pic>
        <p:nvPicPr>
          <p:cNvPr id="9218" name="Picture 2" descr="http://alkas.lt/wp-content/uploads/2011/01/b-6-alfredo-girdziuso.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1295400"/>
            <a:ext cx="8168569"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01303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smtClean="0">
                <a:solidFill>
                  <a:schemeClr val="bg1"/>
                </a:solidFill>
              </a:rPr>
              <a:t>1991 m. </a:t>
            </a:r>
            <a:r>
              <a:rPr lang="lt-LT" dirty="0" smtClean="0">
                <a:solidFill>
                  <a:schemeClr val="bg1"/>
                </a:solidFill>
              </a:rPr>
              <a:t>sausio įvykiai</a:t>
            </a:r>
            <a:endParaRPr lang="lt-LT" dirty="0">
              <a:solidFill>
                <a:schemeClr val="bg1"/>
              </a:solidFill>
            </a:endParaRPr>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71124" y="1337094"/>
            <a:ext cx="4629475" cy="3014155"/>
          </a:xfrm>
        </p:spPr>
      </p:pic>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105399" y="1337094"/>
            <a:ext cx="3830989" cy="3067844"/>
          </a:xfr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73432" y="4471359"/>
            <a:ext cx="3641181" cy="2362200"/>
          </a:xfrm>
          <a:prstGeom prst="rect">
            <a:avLst/>
          </a:prstGeom>
        </p:spPr>
      </p:pic>
      <p:sp>
        <p:nvSpPr>
          <p:cNvPr id="3" name="TextBox 2"/>
          <p:cNvSpPr txBox="1"/>
          <p:nvPr/>
        </p:nvSpPr>
        <p:spPr>
          <a:xfrm>
            <a:off x="6477000" y="6027003"/>
            <a:ext cx="2675732" cy="830997"/>
          </a:xfrm>
          <a:prstGeom prst="rect">
            <a:avLst/>
          </a:prstGeom>
          <a:noFill/>
        </p:spPr>
        <p:txBody>
          <a:bodyPr wrap="none" rtlCol="0">
            <a:spAutoFit/>
          </a:bodyPr>
          <a:lstStyle/>
          <a:p>
            <a:r>
              <a:rPr lang="lt-LT" sz="800" dirty="0"/>
              <a:t>Humoras: skambutis į kasperviziją...</a:t>
            </a:r>
          </a:p>
          <a:p>
            <a:r>
              <a:rPr lang="lt-LT" sz="800" dirty="0"/>
              <a:t>Dezinformacija: ginkluotė, gynėjų skaičius...</a:t>
            </a:r>
          </a:p>
          <a:p>
            <a:r>
              <a:rPr lang="lt-LT" sz="800" dirty="0"/>
              <a:t>Gyventojų palaikymas: maistas, dokumentų slėpimas, </a:t>
            </a:r>
            <a:endParaRPr lang="lt-LT" sz="800" dirty="0" smtClean="0"/>
          </a:p>
          <a:p>
            <a:r>
              <a:rPr lang="lt-LT" sz="800" dirty="0" smtClean="0"/>
              <a:t>prieglauda</a:t>
            </a:r>
            <a:endParaRPr lang="lt-LT" sz="800" dirty="0"/>
          </a:p>
          <a:p>
            <a:r>
              <a:rPr lang="lt-LT" sz="800" dirty="0"/>
              <a:t>Konspiraciniai butai</a:t>
            </a:r>
          </a:p>
          <a:p>
            <a:r>
              <a:rPr lang="lt-LT" sz="800" dirty="0"/>
              <a:t>Gasdinimo lapeliai sovietų kariškių šeimoms</a:t>
            </a:r>
          </a:p>
        </p:txBody>
      </p:sp>
    </p:spTree>
    <p:extLst>
      <p:ext uri="{BB962C8B-B14F-4D97-AF65-F5344CB8AC3E}">
        <p14:creationId xmlns:p14="http://schemas.microsoft.com/office/powerpoint/2010/main" val="20514433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Gintaras Žagunis, 1991-05-19</a:t>
            </a:r>
            <a:endParaRPr lang="en-GB" dirty="0">
              <a:solidFill>
                <a:schemeClr val="bg1"/>
              </a:solidFill>
            </a:endParaRPr>
          </a:p>
        </p:txBody>
      </p:sp>
      <p:pic>
        <p:nvPicPr>
          <p:cNvPr id="4" name="Content Placeholder 3"/>
          <p:cNvPicPr>
            <a:picLocks noGrp="1" noChangeAspect="1"/>
          </p:cNvPicPr>
          <p:nvPr>
            <p:ph idx="1"/>
          </p:nvPr>
        </p:nvPicPr>
        <p:blipFill>
          <a:blip r:embed="rId2"/>
          <a:stretch>
            <a:fillRect/>
          </a:stretch>
        </p:blipFill>
        <p:spPr>
          <a:xfrm>
            <a:off x="3467100" y="1311401"/>
            <a:ext cx="2209800" cy="5546599"/>
          </a:xfrm>
          <a:prstGeom prst="rect">
            <a:avLst/>
          </a:prstGeom>
        </p:spPr>
      </p:pic>
    </p:spTree>
    <p:extLst>
      <p:ext uri="{BB962C8B-B14F-4D97-AF65-F5344CB8AC3E}">
        <p14:creationId xmlns:p14="http://schemas.microsoft.com/office/powerpoint/2010/main" val="12410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smtClean="0">
                <a:solidFill>
                  <a:schemeClr val="bg1"/>
                </a:solidFill>
              </a:rPr>
              <a:t>1991 m. liepos 31 d. Me</a:t>
            </a:r>
            <a:r>
              <a:rPr lang="lt-LT" dirty="0" smtClean="0">
                <a:solidFill>
                  <a:schemeClr val="bg1"/>
                </a:solidFill>
              </a:rPr>
              <a:t>dininkų žudynės</a:t>
            </a:r>
            <a:endParaRPr lang="lt-LT" dirty="0">
              <a:solidFill>
                <a:schemeClr val="bg1"/>
              </a:solidFill>
            </a:endParaRPr>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52400" y="1756886"/>
            <a:ext cx="4639520" cy="3196114"/>
          </a:xfrm>
        </p:spPr>
      </p:pic>
      <p:pic>
        <p:nvPicPr>
          <p:cNvPr id="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876800" y="1759788"/>
            <a:ext cx="3834163" cy="3817122"/>
          </a:xfrm>
        </p:spPr>
      </p:pic>
    </p:spTree>
    <p:extLst>
      <p:ext uri="{BB962C8B-B14F-4D97-AF65-F5344CB8AC3E}">
        <p14:creationId xmlns:p14="http://schemas.microsoft.com/office/powerpoint/2010/main" val="4695569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PPK1 </a:t>
            </a:r>
            <a:r>
              <a:rPr lang="en-US" dirty="0" err="1" smtClean="0">
                <a:solidFill>
                  <a:schemeClr val="bg1"/>
                </a:solidFill>
              </a:rPr>
              <a:t>tikslas</a:t>
            </a:r>
            <a:endParaRPr lang="lt-LT" dirty="0">
              <a:solidFill>
                <a:schemeClr val="bg1"/>
              </a:solidFill>
            </a:endParaRPr>
          </a:p>
        </p:txBody>
      </p:sp>
      <p:sp>
        <p:nvSpPr>
          <p:cNvPr id="3" name="Content Placeholder 2"/>
          <p:cNvSpPr>
            <a:spLocks noGrp="1"/>
          </p:cNvSpPr>
          <p:nvPr>
            <p:ph idx="1"/>
          </p:nvPr>
        </p:nvSpPr>
        <p:spPr>
          <a:xfrm>
            <a:off x="0" y="1600200"/>
            <a:ext cx="9144000" cy="4709160"/>
          </a:xfrm>
        </p:spPr>
        <p:txBody>
          <a:bodyPr>
            <a:normAutofit/>
          </a:bodyPr>
          <a:lstStyle/>
          <a:p>
            <a:pPr algn="ctr"/>
            <a:r>
              <a:rPr lang="lt-LT" sz="3600" dirty="0">
                <a:solidFill>
                  <a:schemeClr val="bg1"/>
                </a:solidFill>
              </a:rPr>
              <a:t>Kursas dalyviui turi suteikti tokias žinias, supratimą ir požiūrius, kad jis </a:t>
            </a:r>
            <a:r>
              <a:rPr lang="lt-LT" sz="4400" b="1" dirty="0">
                <a:solidFill>
                  <a:schemeClr val="bg1"/>
                </a:solidFill>
              </a:rPr>
              <a:t>savarankiškai</a:t>
            </a:r>
            <a:r>
              <a:rPr lang="lt-LT" sz="3600" dirty="0">
                <a:solidFill>
                  <a:schemeClr val="bg1"/>
                </a:solidFill>
              </a:rPr>
              <a:t> </a:t>
            </a:r>
            <a:r>
              <a:rPr lang="lt-LT" sz="4400" b="1" dirty="0">
                <a:solidFill>
                  <a:schemeClr val="bg1"/>
                </a:solidFill>
              </a:rPr>
              <a:t>galėtų </a:t>
            </a:r>
            <a:r>
              <a:rPr lang="en-US" sz="4400" b="1" dirty="0" err="1" smtClean="0">
                <a:solidFill>
                  <a:schemeClr val="bg1"/>
                </a:solidFill>
              </a:rPr>
              <a:t>juos</a:t>
            </a:r>
            <a:r>
              <a:rPr lang="en-US" sz="4400" b="1" dirty="0" smtClean="0">
                <a:solidFill>
                  <a:schemeClr val="bg1"/>
                </a:solidFill>
              </a:rPr>
              <a:t> </a:t>
            </a:r>
            <a:r>
              <a:rPr lang="lt-LT" sz="4400" b="1" dirty="0" smtClean="0">
                <a:solidFill>
                  <a:schemeClr val="bg1"/>
                </a:solidFill>
              </a:rPr>
              <a:t>taikyti </a:t>
            </a:r>
            <a:r>
              <a:rPr lang="lt-LT" sz="3600" dirty="0">
                <a:solidFill>
                  <a:schemeClr val="bg1"/>
                </a:solidFill>
              </a:rPr>
              <a:t>neprievartinio pasipriešinimo </a:t>
            </a:r>
            <a:r>
              <a:rPr lang="lt-LT" sz="3600" dirty="0" err="1" smtClean="0">
                <a:solidFill>
                  <a:schemeClr val="bg1"/>
                </a:solidFill>
              </a:rPr>
              <a:t>veiksm</a:t>
            </a:r>
            <a:r>
              <a:rPr lang="en-US" sz="3600" dirty="0" smtClean="0">
                <a:solidFill>
                  <a:schemeClr val="bg1"/>
                </a:solidFill>
              </a:rPr>
              <a:t>am</a:t>
            </a:r>
            <a:r>
              <a:rPr lang="lt-LT" sz="3600" dirty="0" smtClean="0">
                <a:solidFill>
                  <a:schemeClr val="bg1"/>
                </a:solidFill>
              </a:rPr>
              <a:t>s vykdyti iškilus </a:t>
            </a:r>
            <a:r>
              <a:rPr lang="lt-LT" sz="3600" dirty="0">
                <a:solidFill>
                  <a:schemeClr val="bg1"/>
                </a:solidFill>
              </a:rPr>
              <a:t>grėsmėms nacionaliniam saugumui </a:t>
            </a:r>
            <a:r>
              <a:rPr lang="lt-LT" sz="4400" b="1" dirty="0">
                <a:solidFill>
                  <a:schemeClr val="bg1"/>
                </a:solidFill>
              </a:rPr>
              <a:t>taikos metu ar prieš užsienio agresorių</a:t>
            </a:r>
            <a:r>
              <a:rPr lang="lt-LT" sz="3600" dirty="0">
                <a:solidFill>
                  <a:schemeClr val="bg1"/>
                </a:solidFill>
              </a:rPr>
              <a:t>.</a:t>
            </a:r>
          </a:p>
          <a:p>
            <a:pPr algn="ctr"/>
            <a:endParaRPr lang="lt-LT" sz="3600" dirty="0">
              <a:solidFill>
                <a:schemeClr val="bg1"/>
              </a:solidFill>
            </a:endParaRPr>
          </a:p>
        </p:txBody>
      </p:sp>
    </p:spTree>
    <p:extLst>
      <p:ext uri="{BB962C8B-B14F-4D97-AF65-F5344CB8AC3E}">
        <p14:creationId xmlns:p14="http://schemas.microsoft.com/office/powerpoint/2010/main" val="33086129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solidFill>
                  <a:schemeClr val="bg1"/>
                </a:solidFill>
              </a:rPr>
              <a:t>1992 </a:t>
            </a:r>
            <a:r>
              <a:rPr lang="lt-LT" dirty="0" smtClean="0">
                <a:solidFill>
                  <a:schemeClr val="bg1"/>
                </a:solidFill>
              </a:rPr>
              <a:t>m. sovietų dalinių blokavimas</a:t>
            </a:r>
            <a:endParaRPr lang="lt-LT" dirty="0">
              <a:solidFill>
                <a:schemeClr val="bg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0431" y="1371600"/>
            <a:ext cx="6670799" cy="4977442"/>
          </a:xfrm>
        </p:spPr>
      </p:pic>
    </p:spTree>
    <p:extLst>
      <p:ext uri="{BB962C8B-B14F-4D97-AF65-F5344CB8AC3E}">
        <p14:creationId xmlns:p14="http://schemas.microsoft.com/office/powerpoint/2010/main" val="26956927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solidFill>
                  <a:schemeClr val="bg1"/>
                </a:solidFill>
              </a:rPr>
              <a:t>Apibendrinimas</a:t>
            </a:r>
            <a:endParaRPr lang="lt-LT" dirty="0">
              <a:solidFill>
                <a:schemeClr val="bg1"/>
              </a:solidFill>
            </a:endParaRPr>
          </a:p>
        </p:txBody>
      </p:sp>
      <p:sp>
        <p:nvSpPr>
          <p:cNvPr id="3" name="Content Placeholder 2"/>
          <p:cNvSpPr>
            <a:spLocks noGrp="1"/>
          </p:cNvSpPr>
          <p:nvPr>
            <p:ph idx="1"/>
          </p:nvPr>
        </p:nvSpPr>
        <p:spPr/>
        <p:txBody>
          <a:bodyPr>
            <a:normAutofit lnSpcReduction="10000"/>
          </a:bodyPr>
          <a:lstStyle/>
          <a:p>
            <a:pPr>
              <a:buFont typeface="Arial" pitchFamily="34" charset="0"/>
              <a:buChar char="•"/>
            </a:pPr>
            <a:r>
              <a:rPr lang="lt-LT" sz="4000" dirty="0" smtClean="0">
                <a:solidFill>
                  <a:schemeClr val="bg1"/>
                </a:solidFill>
              </a:rPr>
              <a:t>PP tikslas – koks jis?</a:t>
            </a:r>
          </a:p>
          <a:p>
            <a:pPr>
              <a:buFont typeface="Arial" pitchFamily="34" charset="0"/>
              <a:buChar char="•"/>
            </a:pPr>
            <a:r>
              <a:rPr lang="lt-LT" sz="4000" dirty="0" smtClean="0">
                <a:solidFill>
                  <a:schemeClr val="bg1"/>
                </a:solidFill>
              </a:rPr>
              <a:t>Galios šaltiniai – kuriuos atakuosime?</a:t>
            </a:r>
          </a:p>
          <a:p>
            <a:pPr>
              <a:buFont typeface="Arial" pitchFamily="34" charset="0"/>
              <a:buChar char="•"/>
            </a:pPr>
            <a:r>
              <a:rPr lang="lt-LT" sz="4000" dirty="0" smtClean="0">
                <a:solidFill>
                  <a:schemeClr val="bg1"/>
                </a:solidFill>
              </a:rPr>
              <a:t>Galios židiniai – ruošiame dabar</a:t>
            </a:r>
            <a:r>
              <a:rPr lang="ru-RU" sz="4000" dirty="0" smtClean="0">
                <a:solidFill>
                  <a:schemeClr val="bg1"/>
                </a:solidFill>
              </a:rPr>
              <a:t>!</a:t>
            </a:r>
            <a:endParaRPr lang="lt-LT" sz="4000" dirty="0" smtClean="0">
              <a:solidFill>
                <a:schemeClr val="bg1"/>
              </a:solidFill>
            </a:endParaRPr>
          </a:p>
          <a:p>
            <a:pPr>
              <a:buFont typeface="Arial" pitchFamily="34" charset="0"/>
              <a:buChar char="•"/>
            </a:pPr>
            <a:r>
              <a:rPr lang="lt-LT" sz="4000" dirty="0" smtClean="0">
                <a:solidFill>
                  <a:schemeClr val="bg1"/>
                </a:solidFill>
              </a:rPr>
              <a:t>Realizavimo sąlygos</a:t>
            </a:r>
            <a:r>
              <a:rPr lang="ru-RU" sz="4000" dirty="0" smtClean="0">
                <a:solidFill>
                  <a:schemeClr val="bg1"/>
                </a:solidFill>
              </a:rPr>
              <a:t> – </a:t>
            </a:r>
            <a:r>
              <a:rPr lang="lt-LT" sz="4000" dirty="0" smtClean="0">
                <a:solidFill>
                  <a:schemeClr val="bg1"/>
                </a:solidFill>
              </a:rPr>
              <a:t>visuotinumas</a:t>
            </a:r>
            <a:r>
              <a:rPr lang="ru-RU" sz="4000" dirty="0" smtClean="0">
                <a:solidFill>
                  <a:schemeClr val="bg1"/>
                </a:solidFill>
              </a:rPr>
              <a:t>!</a:t>
            </a:r>
            <a:endParaRPr lang="lt-LT" sz="4000" dirty="0" smtClean="0">
              <a:solidFill>
                <a:schemeClr val="bg1"/>
              </a:solidFill>
            </a:endParaRPr>
          </a:p>
          <a:p>
            <a:pPr>
              <a:buFont typeface="Arial" pitchFamily="34" charset="0"/>
              <a:buChar char="•"/>
            </a:pPr>
            <a:r>
              <a:rPr lang="lt-LT" sz="4000" dirty="0" smtClean="0">
                <a:solidFill>
                  <a:schemeClr val="bg1"/>
                </a:solidFill>
              </a:rPr>
              <a:t>Nesmurtinės kovos strategijos</a:t>
            </a:r>
          </a:p>
          <a:p>
            <a:endParaRPr lang="lt-LT" sz="4000" dirty="0">
              <a:solidFill>
                <a:schemeClr val="bg1"/>
              </a:solidFill>
            </a:endParaRPr>
          </a:p>
        </p:txBody>
      </p:sp>
    </p:spTree>
    <p:extLst>
      <p:ext uri="{BB962C8B-B14F-4D97-AF65-F5344CB8AC3E}">
        <p14:creationId xmlns:p14="http://schemas.microsoft.com/office/powerpoint/2010/main" val="1819831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74638"/>
            <a:ext cx="8991600" cy="1143000"/>
          </a:xfrm>
        </p:spPr>
        <p:txBody>
          <a:bodyPr>
            <a:noAutofit/>
          </a:bodyPr>
          <a:lstStyle/>
          <a:p>
            <a:r>
              <a:rPr lang="lt-LT" sz="3200" dirty="0" smtClean="0">
                <a:solidFill>
                  <a:schemeClr val="bg1"/>
                </a:solidFill>
              </a:rPr>
              <a:t>Pagilinsime suvokimą, su kokiais ,,ginklais“ galime būti pavojingi agresoriui...</a:t>
            </a:r>
            <a:r>
              <a:rPr lang="lt-LT" sz="3200" dirty="0">
                <a:solidFill>
                  <a:schemeClr val="bg1"/>
                </a:solidFill>
              </a:rPr>
              <a:t/>
            </a:r>
            <a:br>
              <a:rPr lang="lt-LT" sz="3200" dirty="0">
                <a:solidFill>
                  <a:schemeClr val="bg1"/>
                </a:solidFill>
              </a:rPr>
            </a:br>
            <a:endParaRPr lang="en-GB" sz="3200" dirty="0">
              <a:solidFill>
                <a:schemeClr val="bg1"/>
              </a:solidFill>
            </a:endParaRPr>
          </a:p>
        </p:txBody>
      </p:sp>
      <p:pic>
        <p:nvPicPr>
          <p:cNvPr id="4098" name="Picture 2" descr="D:\Users\ausra.kriauciunaite\Desktop\skaidres\faceboo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515818"/>
            <a:ext cx="335962" cy="33596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D:\Users\ausra.kriauciunaite\AppData\Local\Microsoft\Windows\Temporary Internet Files\Content.Outlook\ZKIH269S\tankas.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1356953"/>
            <a:ext cx="6629400" cy="53035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09825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4935" y="0"/>
            <a:ext cx="8229600" cy="1828800"/>
          </a:xfrm>
        </p:spPr>
        <p:txBody>
          <a:bodyPr>
            <a:normAutofit fontScale="90000"/>
          </a:bodyPr>
          <a:lstStyle/>
          <a:p>
            <a:r>
              <a:rPr lang="lt-LT" dirty="0" smtClean="0">
                <a:solidFill>
                  <a:schemeClr val="bg1"/>
                </a:solidFill>
              </a:rPr>
              <a:t>PILIETINIO PASIPRIEŠINIMO SAMPRATA</a:t>
            </a:r>
            <a:endParaRPr lang="en-GB" dirty="0">
              <a:solidFill>
                <a:schemeClr val="bg1"/>
              </a:solidFill>
            </a:endParaRPr>
          </a:p>
        </p:txBody>
      </p:sp>
      <p:sp>
        <p:nvSpPr>
          <p:cNvPr id="3" name="Subtitle 2"/>
          <p:cNvSpPr>
            <a:spLocks noGrp="1"/>
          </p:cNvSpPr>
          <p:nvPr>
            <p:ph type="subTitle" idx="1"/>
          </p:nvPr>
        </p:nvSpPr>
        <p:spPr>
          <a:xfrm>
            <a:off x="3429000" y="6200861"/>
            <a:ext cx="3581400" cy="554502"/>
          </a:xfrm>
        </p:spPr>
        <p:txBody>
          <a:bodyPr/>
          <a:lstStyle/>
          <a:p>
            <a:r>
              <a:rPr lang="lt-LT" dirty="0" smtClean="0">
                <a:solidFill>
                  <a:schemeClr val="bg1"/>
                </a:solidFill>
              </a:rPr>
              <a:t>MPPD prie KAM</a:t>
            </a:r>
            <a:endParaRPr lang="en-GB" dirty="0">
              <a:solidFill>
                <a:schemeClr val="bg1"/>
              </a:solidFill>
            </a:endParaRPr>
          </a:p>
        </p:txBody>
      </p:sp>
      <p:pic>
        <p:nvPicPr>
          <p:cNvPr id="4" name="Picture 4" descr="Image result for tankai tiananmenio aikštėj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8955" y="1904901"/>
            <a:ext cx="5921560" cy="391181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 descr="cid:image001.jpg@01D5752D.17043EF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5936266"/>
            <a:ext cx="10763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95024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solidFill>
                  <a:schemeClr val="bg1"/>
                </a:solidFill>
              </a:rPr>
              <a:t>Tikslas </a:t>
            </a:r>
            <a:endParaRPr lang="lt-LT" dirty="0">
              <a:solidFill>
                <a:schemeClr val="bg1"/>
              </a:solidFill>
            </a:endParaRPr>
          </a:p>
        </p:txBody>
      </p:sp>
      <p:sp>
        <p:nvSpPr>
          <p:cNvPr id="3" name="Content Placeholder 2"/>
          <p:cNvSpPr>
            <a:spLocks noGrp="1"/>
          </p:cNvSpPr>
          <p:nvPr>
            <p:ph idx="1"/>
          </p:nvPr>
        </p:nvSpPr>
        <p:spPr>
          <a:xfrm>
            <a:off x="228600" y="1600200"/>
            <a:ext cx="8686800" cy="4709160"/>
          </a:xfrm>
        </p:spPr>
        <p:txBody>
          <a:bodyPr>
            <a:normAutofit/>
          </a:bodyPr>
          <a:lstStyle/>
          <a:p>
            <a:pPr algn="ctr">
              <a:buNone/>
            </a:pPr>
            <a:r>
              <a:rPr lang="lt-LT" sz="4000" dirty="0">
                <a:solidFill>
                  <a:schemeClr val="bg1"/>
                </a:solidFill>
              </a:rPr>
              <a:t>Supažindinti su </a:t>
            </a:r>
            <a:r>
              <a:rPr lang="lt-LT" sz="4000" dirty="0" smtClean="0">
                <a:solidFill>
                  <a:schemeClr val="bg1"/>
                </a:solidFill>
              </a:rPr>
              <a:t>pilietinio </a:t>
            </a:r>
          </a:p>
          <a:p>
            <a:pPr algn="ctr">
              <a:buNone/>
            </a:pPr>
            <a:r>
              <a:rPr lang="lt-LT" sz="4000" dirty="0" smtClean="0">
                <a:solidFill>
                  <a:schemeClr val="bg1"/>
                </a:solidFill>
              </a:rPr>
              <a:t>pasipriešinimo </a:t>
            </a:r>
            <a:r>
              <a:rPr lang="lt-LT" sz="4400" b="1" dirty="0" smtClean="0">
                <a:solidFill>
                  <a:schemeClr val="bg1"/>
                </a:solidFill>
              </a:rPr>
              <a:t>samprata</a:t>
            </a:r>
            <a:r>
              <a:rPr lang="lt-LT" sz="4400" dirty="0" smtClean="0">
                <a:solidFill>
                  <a:schemeClr val="bg1"/>
                </a:solidFill>
              </a:rPr>
              <a:t> </a:t>
            </a:r>
            <a:r>
              <a:rPr lang="lt-LT" sz="4000" dirty="0" smtClean="0">
                <a:solidFill>
                  <a:schemeClr val="bg1"/>
                </a:solidFill>
              </a:rPr>
              <a:t>ir  </a:t>
            </a:r>
          </a:p>
          <a:p>
            <a:pPr algn="ctr">
              <a:buNone/>
            </a:pPr>
            <a:r>
              <a:rPr lang="lt-LT" sz="4400" b="1" dirty="0" smtClean="0">
                <a:solidFill>
                  <a:schemeClr val="bg1"/>
                </a:solidFill>
              </a:rPr>
              <a:t>galimybėmis</a:t>
            </a:r>
            <a:r>
              <a:rPr lang="lt-LT" sz="4400" dirty="0" smtClean="0">
                <a:solidFill>
                  <a:schemeClr val="bg1"/>
                </a:solidFill>
              </a:rPr>
              <a:t> </a:t>
            </a:r>
            <a:r>
              <a:rPr lang="lt-LT" sz="4000" dirty="0" smtClean="0">
                <a:solidFill>
                  <a:schemeClr val="bg1"/>
                </a:solidFill>
              </a:rPr>
              <a:t>siekiant </a:t>
            </a:r>
            <a:r>
              <a:rPr lang="lt-LT" sz="4000" dirty="0">
                <a:solidFill>
                  <a:schemeClr val="bg1"/>
                </a:solidFill>
              </a:rPr>
              <a:t>atkreipti </a:t>
            </a:r>
            <a:endParaRPr lang="lt-LT" sz="4000" dirty="0" smtClean="0">
              <a:solidFill>
                <a:schemeClr val="bg1"/>
              </a:solidFill>
            </a:endParaRPr>
          </a:p>
          <a:p>
            <a:pPr algn="ctr">
              <a:buNone/>
            </a:pPr>
            <a:r>
              <a:rPr lang="lt-LT" sz="4000" dirty="0" smtClean="0">
                <a:solidFill>
                  <a:schemeClr val="bg1"/>
                </a:solidFill>
              </a:rPr>
              <a:t>dėmesį </a:t>
            </a:r>
            <a:r>
              <a:rPr lang="lt-LT" sz="4000" dirty="0">
                <a:solidFill>
                  <a:schemeClr val="bg1"/>
                </a:solidFill>
              </a:rPr>
              <a:t>į </a:t>
            </a:r>
            <a:r>
              <a:rPr lang="lt-LT" sz="4400" b="1" dirty="0">
                <a:solidFill>
                  <a:schemeClr val="bg1"/>
                </a:solidFill>
              </a:rPr>
              <a:t>neišnaudojamą kovos būdą </a:t>
            </a:r>
            <a:endParaRPr lang="lt-LT" sz="4000" b="1" dirty="0" smtClean="0">
              <a:solidFill>
                <a:schemeClr val="bg1"/>
              </a:solidFill>
            </a:endParaRPr>
          </a:p>
          <a:p>
            <a:pPr algn="ctr">
              <a:buNone/>
            </a:pPr>
            <a:r>
              <a:rPr lang="lt-LT" sz="4000" dirty="0" smtClean="0">
                <a:solidFill>
                  <a:schemeClr val="bg1"/>
                </a:solidFill>
              </a:rPr>
              <a:t>totalinio </a:t>
            </a:r>
            <a:r>
              <a:rPr lang="lt-LT" sz="4000" dirty="0">
                <a:solidFill>
                  <a:schemeClr val="bg1"/>
                </a:solidFill>
              </a:rPr>
              <a:t>pasipriešinimo kontekste.</a:t>
            </a:r>
          </a:p>
        </p:txBody>
      </p:sp>
    </p:spTree>
    <p:extLst>
      <p:ext uri="{BB962C8B-B14F-4D97-AF65-F5344CB8AC3E}">
        <p14:creationId xmlns:p14="http://schemas.microsoft.com/office/powerpoint/2010/main" val="26334810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5914</TotalTime>
  <Words>5336</Words>
  <Application>Microsoft Office PowerPoint</Application>
  <PresentationFormat>On-screen Show (4:3)</PresentationFormat>
  <Paragraphs>387</Paragraphs>
  <Slides>72</Slides>
  <Notes>45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72</vt:i4>
      </vt:variant>
    </vt:vector>
  </HeadingPairs>
  <TitlesOfParts>
    <vt:vector size="81" baseType="lpstr">
      <vt:lpstr>Arial</vt:lpstr>
      <vt:lpstr>Book Antiqua</vt:lpstr>
      <vt:lpstr>Calibri</vt:lpstr>
      <vt:lpstr>Lucida Sans</vt:lpstr>
      <vt:lpstr>Times New Roman</vt:lpstr>
      <vt:lpstr>Wingdings</vt:lpstr>
      <vt:lpstr>Wingdings 2</vt:lpstr>
      <vt:lpstr>Wingdings 3</vt:lpstr>
      <vt:lpstr>Apex</vt:lpstr>
      <vt:lpstr>PILIETINIs (NEGINKLUOTas) PASIPRIEŠINIMAS</vt:lpstr>
      <vt:lpstr>Turinys </vt:lpstr>
      <vt:lpstr>Valstybės gynyba ir PP</vt:lpstr>
      <vt:lpstr>Dabartinė situacija</vt:lpstr>
      <vt:lpstr>PP rengimo sumanymas</vt:lpstr>
      <vt:lpstr>PP rengimo siektinas rezultatas</vt:lpstr>
      <vt:lpstr>PPK1 tikslas</vt:lpstr>
      <vt:lpstr>PILIETINIO PASIPRIEŠINIMO SAMPRATA</vt:lpstr>
      <vt:lpstr>Tikslas </vt:lpstr>
      <vt:lpstr>Konvencinis karas </vt:lpstr>
      <vt:lpstr>Branduolinis karas</vt:lpstr>
      <vt:lpstr>Partizaninis karas</vt:lpstr>
      <vt:lpstr>Hibridinis karas</vt:lpstr>
      <vt:lpstr>Kibernetinis karas</vt:lpstr>
      <vt:lpstr>Ekonominis karas</vt:lpstr>
      <vt:lpstr>PowerPoint Presentation</vt:lpstr>
      <vt:lpstr>Pilietinio pasipriešinimo/ gynybos tikslai </vt:lpstr>
      <vt:lpstr>Sulaikyti ir įveikti svetimus karinius užpuolėjus, okupantus</vt:lpstr>
      <vt:lpstr>2. Sulaikyti ir įveikti vidaus valdžios užgrobėjus</vt:lpstr>
      <vt:lpstr>3. Užkardyti valstybės saugumui kylančias grėsmes taikos metu</vt:lpstr>
      <vt:lpstr>PowerPoint Presentation</vt:lpstr>
      <vt:lpstr>Prancūzija/Alžyras 1961 m.</vt:lpstr>
      <vt:lpstr>Čekoslovakija 1968-1969</vt:lpstr>
      <vt:lpstr>Lietuva, Vilnius, 2003 m.</vt:lpstr>
      <vt:lpstr>Pirmas apibendrinimas</vt:lpstr>
      <vt:lpstr>Ar pilietinis pasipriešinimas kaip kovos strategija turi vertę?</vt:lpstr>
      <vt:lpstr>PP taikinys </vt:lpstr>
      <vt:lpstr>Sėkmingo PP realizavimo sąlygos</vt:lpstr>
      <vt:lpstr>Romas Kalanta, 1972</vt:lpstr>
      <vt:lpstr>PowerPoint Presentation</vt:lpstr>
      <vt:lpstr>Galimos strategijos </vt:lpstr>
      <vt:lpstr>Atvertimas </vt:lpstr>
      <vt:lpstr>Nesmurtinis privertimas </vt:lpstr>
      <vt:lpstr>Prisitaikymas </vt:lpstr>
      <vt:lpstr>Suirimas</vt:lpstr>
      <vt:lpstr>Apibendrinimas – strategijos svarba </vt:lpstr>
      <vt:lpstr>PP pavyzdžiai  Lietuvos istorijoje</vt:lpstr>
      <vt:lpstr>Antinacinis PP</vt:lpstr>
      <vt:lpstr>Vytauto paminklas Betygaloje</vt:lpstr>
      <vt:lpstr>Antisovietinis PP</vt:lpstr>
      <vt:lpstr>Ryšiai, spauda</vt:lpstr>
      <vt:lpstr>PowerPoint Presentation</vt:lpstr>
      <vt:lpstr>1946 m. vasario 10 d. rinkimai į SSRS Aukščiausiąją tarybą</vt:lpstr>
      <vt:lpstr>Sovietiniai moksleiviai</vt:lpstr>
      <vt:lpstr>PowerPoint Presentation</vt:lpstr>
      <vt:lpstr>PowerPoint Presentation</vt:lpstr>
      <vt:lpstr>PowerPoint Presentation</vt:lpstr>
      <vt:lpstr>Folkoro judėjimas</vt:lpstr>
      <vt:lpstr>Pogrindžio spauda</vt:lpstr>
      <vt:lpstr>Romas Kalanta, 1972</vt:lpstr>
      <vt:lpstr>Futbolo fanų eitynės, 1977 m.</vt:lpstr>
      <vt:lpstr>ŽALGIRIS IR CSKA, 1985, 86, 87 m.</vt:lpstr>
      <vt:lpstr>1987 m. rugpjūčio 23 d. mitingas</vt:lpstr>
      <vt:lpstr>1988 m. birželio 3 d. LPS įkūrimas</vt:lpstr>
      <vt:lpstr>1988 m. A. Andreikos, P. Cidziko bado streikas</vt:lpstr>
      <vt:lpstr>1988 m. rugpjūčio 23 d. Sąjūdžio mitingas Vingio parke</vt:lpstr>
      <vt:lpstr>1988 m. rugsėjo 28 d.  ,,Bananų balius“</vt:lpstr>
      <vt:lpstr>1988 m. rugsėjo 17 d. protestas prieš IAE 3 bloko statybas</vt:lpstr>
      <vt:lpstr>1988 m. spalio 22-23 d. steigiamasis Sąjūdžio suvažiavimas</vt:lpstr>
      <vt:lpstr>1989 m. rugpjūčio 23 d. Baltijos kelias</vt:lpstr>
      <vt:lpstr>PowerPoint Presentation</vt:lpstr>
      <vt:lpstr>1990 m. kovo 11 d.</vt:lpstr>
      <vt:lpstr>1990 m. jėgos struktūrų kūrimas</vt:lpstr>
      <vt:lpstr>1991 m. sausio įvykiai</vt:lpstr>
      <vt:lpstr>1991 m. sausio įvykiai</vt:lpstr>
      <vt:lpstr>Sausio 13-oji</vt:lpstr>
      <vt:lpstr>1991 m. sausio įvykiai</vt:lpstr>
      <vt:lpstr>Gintaras Žagunis, 1991-05-19</vt:lpstr>
      <vt:lpstr>1991 m. liepos 31 d. Medininkų žudynės</vt:lpstr>
      <vt:lpstr>1992 m. sovietų dalinių blokavimas</vt:lpstr>
      <vt:lpstr>Apibendrinimas</vt:lpstr>
      <vt:lpstr>Pagilinsime suvokimą, su kokiais ,,ginklais“ galime būti pavojingi agresoriui...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Kompiuteris</dc:creator>
  <cp:lastModifiedBy>Salomėja Bitlieriutė</cp:lastModifiedBy>
  <cp:revision>480</cp:revision>
  <dcterms:created xsi:type="dcterms:W3CDTF">2006-08-16T00:00:00Z</dcterms:created>
  <dcterms:modified xsi:type="dcterms:W3CDTF">2020-11-19T10:59:11Z</dcterms:modified>
</cp:coreProperties>
</file>