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70" r:id="rId6"/>
    <p:sldId id="272" r:id="rId7"/>
    <p:sldId id="259" r:id="rId8"/>
    <p:sldId id="261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3" r:id="rId17"/>
    <p:sldId id="271" r:id="rId1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Šviesus stilius 1 – paryškinimas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37CDD-138C-46E2-944D-DA381BF1F054}" type="doc">
      <dgm:prSet loTypeId="urn:microsoft.com/office/officeart/2005/8/layout/pyramid2" loCatId="list" qsTypeId="urn:microsoft.com/office/officeart/2005/8/quickstyle/3d6" qsCatId="3D" csTypeId="urn:microsoft.com/office/officeart/2005/8/colors/accent1_2" csCatId="accent1" phldr="1"/>
      <dgm:spPr/>
    </dgm:pt>
    <dgm:pt modelId="{6E12AB30-23DA-48EC-90DF-CA9A8F4B002D}">
      <dgm:prSet phldrT="[Tekstas]"/>
      <dgm:spPr/>
      <dgm:t>
        <a:bodyPr/>
        <a:lstStyle/>
        <a:p>
          <a:endParaRPr lang="lt-LT" dirty="0"/>
        </a:p>
      </dgm:t>
    </dgm:pt>
    <dgm:pt modelId="{EC2392F8-805B-461A-AFF3-20A3ED913F80}" type="parTrans" cxnId="{FDA93CBA-08A3-4DE6-AABB-2C6EB6371533}">
      <dgm:prSet/>
      <dgm:spPr/>
      <dgm:t>
        <a:bodyPr/>
        <a:lstStyle/>
        <a:p>
          <a:endParaRPr lang="lt-LT"/>
        </a:p>
      </dgm:t>
    </dgm:pt>
    <dgm:pt modelId="{16647239-7495-4BDE-8867-E84AC524A57E}" type="sibTrans" cxnId="{FDA93CBA-08A3-4DE6-AABB-2C6EB6371533}">
      <dgm:prSet/>
      <dgm:spPr/>
      <dgm:t>
        <a:bodyPr/>
        <a:lstStyle/>
        <a:p>
          <a:endParaRPr lang="lt-LT"/>
        </a:p>
      </dgm:t>
    </dgm:pt>
    <dgm:pt modelId="{85A3CA48-91B8-4ED3-B114-9DDBA9B8A5CD}">
      <dgm:prSet phldrT="[Tekstas]"/>
      <dgm:spPr/>
      <dgm:t>
        <a:bodyPr/>
        <a:lstStyle/>
        <a:p>
          <a:endParaRPr lang="lt-LT" dirty="0"/>
        </a:p>
      </dgm:t>
    </dgm:pt>
    <dgm:pt modelId="{DE104EE7-CB41-4E32-9C43-2D0B29086733}" type="parTrans" cxnId="{5A87A114-112F-44BE-AEB3-1E4944DA1DB9}">
      <dgm:prSet/>
      <dgm:spPr/>
      <dgm:t>
        <a:bodyPr/>
        <a:lstStyle/>
        <a:p>
          <a:endParaRPr lang="lt-LT"/>
        </a:p>
      </dgm:t>
    </dgm:pt>
    <dgm:pt modelId="{F958A1BF-7C8B-49B9-A4C7-CA7544C0CED4}" type="sibTrans" cxnId="{5A87A114-112F-44BE-AEB3-1E4944DA1DB9}">
      <dgm:prSet/>
      <dgm:spPr/>
      <dgm:t>
        <a:bodyPr/>
        <a:lstStyle/>
        <a:p>
          <a:endParaRPr lang="lt-LT"/>
        </a:p>
      </dgm:t>
    </dgm:pt>
    <dgm:pt modelId="{6D4A4B55-01C5-4614-B777-36445C510910}">
      <dgm:prSet phldrT="[Tekstas]"/>
      <dgm:spPr/>
      <dgm:t>
        <a:bodyPr/>
        <a:lstStyle/>
        <a:p>
          <a:endParaRPr lang="lt-LT" dirty="0"/>
        </a:p>
      </dgm:t>
    </dgm:pt>
    <dgm:pt modelId="{C6E86152-83E5-46EF-A6F3-482A5939DC2D}" type="parTrans" cxnId="{D47F4841-EE09-4CF6-8C6E-EF6B9D37E334}">
      <dgm:prSet/>
      <dgm:spPr/>
      <dgm:t>
        <a:bodyPr/>
        <a:lstStyle/>
        <a:p>
          <a:endParaRPr lang="lt-LT"/>
        </a:p>
      </dgm:t>
    </dgm:pt>
    <dgm:pt modelId="{68566D7F-36A3-4DC8-80B5-E9C9B838C4E0}" type="sibTrans" cxnId="{D47F4841-EE09-4CF6-8C6E-EF6B9D37E334}">
      <dgm:prSet/>
      <dgm:spPr/>
      <dgm:t>
        <a:bodyPr/>
        <a:lstStyle/>
        <a:p>
          <a:endParaRPr lang="lt-LT"/>
        </a:p>
      </dgm:t>
    </dgm:pt>
    <dgm:pt modelId="{69B16DB8-FF96-490D-BDEB-8D9F3A87B580}">
      <dgm:prSet phldrT="[Tekstas]"/>
      <dgm:spPr/>
      <dgm:t>
        <a:bodyPr/>
        <a:lstStyle/>
        <a:p>
          <a:endParaRPr lang="lt-LT" dirty="0"/>
        </a:p>
      </dgm:t>
    </dgm:pt>
    <dgm:pt modelId="{3D1D4309-7F4E-46E8-B5B8-3F85B383A72B}" type="parTrans" cxnId="{9581B5F5-4CF1-4EA7-939F-35E7E73D9C1D}">
      <dgm:prSet/>
      <dgm:spPr/>
      <dgm:t>
        <a:bodyPr/>
        <a:lstStyle/>
        <a:p>
          <a:endParaRPr lang="lt-LT"/>
        </a:p>
      </dgm:t>
    </dgm:pt>
    <dgm:pt modelId="{3B979B86-36E6-4346-A19B-5A6862316C1F}" type="sibTrans" cxnId="{9581B5F5-4CF1-4EA7-939F-35E7E73D9C1D}">
      <dgm:prSet/>
      <dgm:spPr/>
      <dgm:t>
        <a:bodyPr/>
        <a:lstStyle/>
        <a:p>
          <a:endParaRPr lang="lt-LT"/>
        </a:p>
      </dgm:t>
    </dgm:pt>
    <dgm:pt modelId="{E6EB0EB6-8C1E-4143-8E86-0E7835C9BB51}">
      <dgm:prSet phldrT="[Tekstas]"/>
      <dgm:spPr/>
      <dgm:t>
        <a:bodyPr/>
        <a:lstStyle/>
        <a:p>
          <a:endParaRPr lang="lt-LT" dirty="0"/>
        </a:p>
      </dgm:t>
    </dgm:pt>
    <dgm:pt modelId="{6EA09119-4F76-4C9E-BA53-41F890D71D7C}" type="parTrans" cxnId="{504D2A59-C651-4C1B-AE6F-CA637DC9FC5D}">
      <dgm:prSet/>
      <dgm:spPr/>
      <dgm:t>
        <a:bodyPr/>
        <a:lstStyle/>
        <a:p>
          <a:endParaRPr lang="lt-LT"/>
        </a:p>
      </dgm:t>
    </dgm:pt>
    <dgm:pt modelId="{F9E4E558-DEE8-42F4-ABD2-707FA48D939B}" type="sibTrans" cxnId="{504D2A59-C651-4C1B-AE6F-CA637DC9FC5D}">
      <dgm:prSet/>
      <dgm:spPr/>
      <dgm:t>
        <a:bodyPr/>
        <a:lstStyle/>
        <a:p>
          <a:endParaRPr lang="lt-LT"/>
        </a:p>
      </dgm:t>
    </dgm:pt>
    <dgm:pt modelId="{12DBDDB0-B34F-454D-AF79-FBC16F28941D}" type="pres">
      <dgm:prSet presAssocID="{6B137CDD-138C-46E2-944D-DA381BF1F054}" presName="compositeShape" presStyleCnt="0">
        <dgm:presLayoutVars>
          <dgm:dir/>
          <dgm:resizeHandles/>
        </dgm:presLayoutVars>
      </dgm:prSet>
      <dgm:spPr/>
    </dgm:pt>
    <dgm:pt modelId="{F67D4983-D89F-4C3C-9C26-4DC44B8C61A6}" type="pres">
      <dgm:prSet presAssocID="{6B137CDD-138C-46E2-944D-DA381BF1F054}" presName="pyramid" presStyleLbl="node1" presStyleIdx="0" presStyleCnt="1"/>
      <dgm:spPr/>
    </dgm:pt>
    <dgm:pt modelId="{259EB5A5-AA7F-4EA1-A850-74CEDAF6E3F7}" type="pres">
      <dgm:prSet presAssocID="{6B137CDD-138C-46E2-944D-DA381BF1F054}" presName="theList" presStyleCnt="0"/>
      <dgm:spPr/>
    </dgm:pt>
    <dgm:pt modelId="{D416EE8F-68B5-445A-879A-55E3A7791AA1}" type="pres">
      <dgm:prSet presAssocID="{6E12AB30-23DA-48EC-90DF-CA9A8F4B002D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18FF81EF-640F-44BC-81E5-28CD79EF7AF3}" type="pres">
      <dgm:prSet presAssocID="{6E12AB30-23DA-48EC-90DF-CA9A8F4B002D}" presName="aSpace" presStyleCnt="0"/>
      <dgm:spPr/>
    </dgm:pt>
    <dgm:pt modelId="{5BB420A6-9414-40C3-AC3A-9C436850D486}" type="pres">
      <dgm:prSet presAssocID="{85A3CA48-91B8-4ED3-B114-9DDBA9B8A5CD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E15869A0-5CF3-4175-8C65-442381D1525C}" type="pres">
      <dgm:prSet presAssocID="{85A3CA48-91B8-4ED3-B114-9DDBA9B8A5CD}" presName="aSpace" presStyleCnt="0"/>
      <dgm:spPr/>
    </dgm:pt>
    <dgm:pt modelId="{DF246390-9DAB-47A1-B800-E860E7518744}" type="pres">
      <dgm:prSet presAssocID="{6D4A4B55-01C5-4614-B777-36445C510910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7B275C81-3EBE-4126-849A-7D3DD52A9ABD}" type="pres">
      <dgm:prSet presAssocID="{6D4A4B55-01C5-4614-B777-36445C510910}" presName="aSpace" presStyleCnt="0"/>
      <dgm:spPr/>
    </dgm:pt>
    <dgm:pt modelId="{137DACB2-759D-4875-865F-D119E704A847}" type="pres">
      <dgm:prSet presAssocID="{E6EB0EB6-8C1E-4143-8E86-0E7835C9BB51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BAD57E7A-6B1C-4017-A6BD-96E8F5822E57}" type="pres">
      <dgm:prSet presAssocID="{E6EB0EB6-8C1E-4143-8E86-0E7835C9BB51}" presName="aSpace" presStyleCnt="0"/>
      <dgm:spPr/>
    </dgm:pt>
    <dgm:pt modelId="{DD951D98-6BCD-43D3-83A5-A4FA847E42E1}" type="pres">
      <dgm:prSet presAssocID="{69B16DB8-FF96-490D-BDEB-8D9F3A87B580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8B4E6F44-D3F2-4198-B806-CA8462226C81}" type="pres">
      <dgm:prSet presAssocID="{69B16DB8-FF96-490D-BDEB-8D9F3A87B580}" presName="aSpace" presStyleCnt="0"/>
      <dgm:spPr/>
    </dgm:pt>
  </dgm:ptLst>
  <dgm:cxnLst>
    <dgm:cxn modelId="{196F4B4F-B0B6-4389-9209-48E6955D643A}" type="presOf" srcId="{6E12AB30-23DA-48EC-90DF-CA9A8F4B002D}" destId="{D416EE8F-68B5-445A-879A-55E3A7791AA1}" srcOrd="0" destOrd="0" presId="urn:microsoft.com/office/officeart/2005/8/layout/pyramid2"/>
    <dgm:cxn modelId="{264EB361-62C9-44FE-A44D-EE9298A03577}" type="presOf" srcId="{E6EB0EB6-8C1E-4143-8E86-0E7835C9BB51}" destId="{137DACB2-759D-4875-865F-D119E704A847}" srcOrd="0" destOrd="0" presId="urn:microsoft.com/office/officeart/2005/8/layout/pyramid2"/>
    <dgm:cxn modelId="{AC76CD75-829D-4852-8C01-5A12D7FE1FA0}" type="presOf" srcId="{69B16DB8-FF96-490D-BDEB-8D9F3A87B580}" destId="{DD951D98-6BCD-43D3-83A5-A4FA847E42E1}" srcOrd="0" destOrd="0" presId="urn:microsoft.com/office/officeart/2005/8/layout/pyramid2"/>
    <dgm:cxn modelId="{FDA93CBA-08A3-4DE6-AABB-2C6EB6371533}" srcId="{6B137CDD-138C-46E2-944D-DA381BF1F054}" destId="{6E12AB30-23DA-48EC-90DF-CA9A8F4B002D}" srcOrd="0" destOrd="0" parTransId="{EC2392F8-805B-461A-AFF3-20A3ED913F80}" sibTransId="{16647239-7495-4BDE-8867-E84AC524A57E}"/>
    <dgm:cxn modelId="{A22CC5EB-4A7D-4FE3-AB58-FCC5B5B7C8D6}" type="presOf" srcId="{6D4A4B55-01C5-4614-B777-36445C510910}" destId="{DF246390-9DAB-47A1-B800-E860E7518744}" srcOrd="0" destOrd="0" presId="urn:microsoft.com/office/officeart/2005/8/layout/pyramid2"/>
    <dgm:cxn modelId="{6FB2A587-58F1-4218-8104-6ECD95DEF4A7}" type="presOf" srcId="{85A3CA48-91B8-4ED3-B114-9DDBA9B8A5CD}" destId="{5BB420A6-9414-40C3-AC3A-9C436850D486}" srcOrd="0" destOrd="0" presId="urn:microsoft.com/office/officeart/2005/8/layout/pyramid2"/>
    <dgm:cxn modelId="{504D2A59-C651-4C1B-AE6F-CA637DC9FC5D}" srcId="{6B137CDD-138C-46E2-944D-DA381BF1F054}" destId="{E6EB0EB6-8C1E-4143-8E86-0E7835C9BB51}" srcOrd="3" destOrd="0" parTransId="{6EA09119-4F76-4C9E-BA53-41F890D71D7C}" sibTransId="{F9E4E558-DEE8-42F4-ABD2-707FA48D939B}"/>
    <dgm:cxn modelId="{D47F4841-EE09-4CF6-8C6E-EF6B9D37E334}" srcId="{6B137CDD-138C-46E2-944D-DA381BF1F054}" destId="{6D4A4B55-01C5-4614-B777-36445C510910}" srcOrd="2" destOrd="0" parTransId="{C6E86152-83E5-46EF-A6F3-482A5939DC2D}" sibTransId="{68566D7F-36A3-4DC8-80B5-E9C9B838C4E0}"/>
    <dgm:cxn modelId="{9581B5F5-4CF1-4EA7-939F-35E7E73D9C1D}" srcId="{6B137CDD-138C-46E2-944D-DA381BF1F054}" destId="{69B16DB8-FF96-490D-BDEB-8D9F3A87B580}" srcOrd="4" destOrd="0" parTransId="{3D1D4309-7F4E-46E8-B5B8-3F85B383A72B}" sibTransId="{3B979B86-36E6-4346-A19B-5A6862316C1F}"/>
    <dgm:cxn modelId="{2631DEEC-C701-4ABC-A5A5-93E5D5BE0958}" type="presOf" srcId="{6B137CDD-138C-46E2-944D-DA381BF1F054}" destId="{12DBDDB0-B34F-454D-AF79-FBC16F28941D}" srcOrd="0" destOrd="0" presId="urn:microsoft.com/office/officeart/2005/8/layout/pyramid2"/>
    <dgm:cxn modelId="{5A87A114-112F-44BE-AEB3-1E4944DA1DB9}" srcId="{6B137CDD-138C-46E2-944D-DA381BF1F054}" destId="{85A3CA48-91B8-4ED3-B114-9DDBA9B8A5CD}" srcOrd="1" destOrd="0" parTransId="{DE104EE7-CB41-4E32-9C43-2D0B29086733}" sibTransId="{F958A1BF-7C8B-49B9-A4C7-CA7544C0CED4}"/>
    <dgm:cxn modelId="{84858405-9A86-4BC1-BE07-263901EE28F2}" type="presParOf" srcId="{12DBDDB0-B34F-454D-AF79-FBC16F28941D}" destId="{F67D4983-D89F-4C3C-9C26-4DC44B8C61A6}" srcOrd="0" destOrd="0" presId="urn:microsoft.com/office/officeart/2005/8/layout/pyramid2"/>
    <dgm:cxn modelId="{F576CFAF-501A-4FDB-A626-D4592099007D}" type="presParOf" srcId="{12DBDDB0-B34F-454D-AF79-FBC16F28941D}" destId="{259EB5A5-AA7F-4EA1-A850-74CEDAF6E3F7}" srcOrd="1" destOrd="0" presId="urn:microsoft.com/office/officeart/2005/8/layout/pyramid2"/>
    <dgm:cxn modelId="{F6A4BBD5-BB0B-4C90-A3A1-75BE3CA1A85B}" type="presParOf" srcId="{259EB5A5-AA7F-4EA1-A850-74CEDAF6E3F7}" destId="{D416EE8F-68B5-445A-879A-55E3A7791AA1}" srcOrd="0" destOrd="0" presId="urn:microsoft.com/office/officeart/2005/8/layout/pyramid2"/>
    <dgm:cxn modelId="{40387849-EE17-4998-8CD9-EEB9B7941E99}" type="presParOf" srcId="{259EB5A5-AA7F-4EA1-A850-74CEDAF6E3F7}" destId="{18FF81EF-640F-44BC-81E5-28CD79EF7AF3}" srcOrd="1" destOrd="0" presId="urn:microsoft.com/office/officeart/2005/8/layout/pyramid2"/>
    <dgm:cxn modelId="{292BD697-2BB9-44C3-AFC2-1D49AED61B5C}" type="presParOf" srcId="{259EB5A5-AA7F-4EA1-A850-74CEDAF6E3F7}" destId="{5BB420A6-9414-40C3-AC3A-9C436850D486}" srcOrd="2" destOrd="0" presId="urn:microsoft.com/office/officeart/2005/8/layout/pyramid2"/>
    <dgm:cxn modelId="{83CF3550-93A8-444D-90E1-2C1FDC6350A7}" type="presParOf" srcId="{259EB5A5-AA7F-4EA1-A850-74CEDAF6E3F7}" destId="{E15869A0-5CF3-4175-8C65-442381D1525C}" srcOrd="3" destOrd="0" presId="urn:microsoft.com/office/officeart/2005/8/layout/pyramid2"/>
    <dgm:cxn modelId="{251B7EC3-9E58-4DC3-AC61-2EE198C3DE83}" type="presParOf" srcId="{259EB5A5-AA7F-4EA1-A850-74CEDAF6E3F7}" destId="{DF246390-9DAB-47A1-B800-E860E7518744}" srcOrd="4" destOrd="0" presId="urn:microsoft.com/office/officeart/2005/8/layout/pyramid2"/>
    <dgm:cxn modelId="{1E01E6C3-929E-48E7-AC75-A50D75B57C56}" type="presParOf" srcId="{259EB5A5-AA7F-4EA1-A850-74CEDAF6E3F7}" destId="{7B275C81-3EBE-4126-849A-7D3DD52A9ABD}" srcOrd="5" destOrd="0" presId="urn:microsoft.com/office/officeart/2005/8/layout/pyramid2"/>
    <dgm:cxn modelId="{27581463-83B7-4F12-9292-661FC7D43FDA}" type="presParOf" srcId="{259EB5A5-AA7F-4EA1-A850-74CEDAF6E3F7}" destId="{137DACB2-759D-4875-865F-D119E704A847}" srcOrd="6" destOrd="0" presId="urn:microsoft.com/office/officeart/2005/8/layout/pyramid2"/>
    <dgm:cxn modelId="{8A895EC8-EB80-4919-83E5-DCEA01251C97}" type="presParOf" srcId="{259EB5A5-AA7F-4EA1-A850-74CEDAF6E3F7}" destId="{BAD57E7A-6B1C-4017-A6BD-96E8F5822E57}" srcOrd="7" destOrd="0" presId="urn:microsoft.com/office/officeart/2005/8/layout/pyramid2"/>
    <dgm:cxn modelId="{60DCE831-2AD7-471F-A21A-B405E9BBE83D}" type="presParOf" srcId="{259EB5A5-AA7F-4EA1-A850-74CEDAF6E3F7}" destId="{DD951D98-6BCD-43D3-83A5-A4FA847E42E1}" srcOrd="8" destOrd="0" presId="urn:microsoft.com/office/officeart/2005/8/layout/pyramid2"/>
    <dgm:cxn modelId="{A588D0AC-BB85-481E-A17F-97DC553B9EB0}" type="presParOf" srcId="{259EB5A5-AA7F-4EA1-A850-74CEDAF6E3F7}" destId="{8B4E6F44-D3F2-4198-B806-CA8462226C81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Spustelėkite norėdami redaguoti šablono paantraštės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8462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0715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865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6127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00716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4173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61790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4181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8167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08453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6929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FA5B5-B05D-4280-8CD4-379ED45454AD}" type="datetimeFigureOut">
              <a:rPr lang="lt-LT" smtClean="0"/>
              <a:t>2018-08-24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37728-2728-4A08-AA49-81523CB8802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43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m.lt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www.lt72.l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odas.ugdome.lt/" TargetMode="External"/><Relationship Id="rId5" Type="http://schemas.openxmlformats.org/officeDocument/2006/relationships/hyperlink" Target="https://www.nato.int/" TargetMode="External"/><Relationship Id="rId4" Type="http://schemas.openxmlformats.org/officeDocument/2006/relationships/hyperlink" Target="http://www.lka.lt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357745"/>
            <a:ext cx="9144000" cy="3694546"/>
          </a:xfrm>
        </p:spPr>
        <p:txBody>
          <a:bodyPr>
            <a:normAutofit/>
          </a:bodyPr>
          <a:lstStyle/>
          <a:p>
            <a:r>
              <a:rPr lang="lt-LT" dirty="0" smtClean="0"/>
              <a:t>Nacionalinio saugumo ir krašto gynybos ugdymo patirtis Šiaulių Stasio </a:t>
            </a:r>
            <a:r>
              <a:rPr lang="lt-LT" dirty="0" err="1" smtClean="0"/>
              <a:t>Šalkauskio</a:t>
            </a:r>
            <a:r>
              <a:rPr lang="lt-LT" dirty="0" smtClean="0"/>
              <a:t> gimnazijoje</a:t>
            </a:r>
            <a:endParaRPr lang="lt-LT" sz="2400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8128000" y="5624945"/>
            <a:ext cx="3546764" cy="1016000"/>
          </a:xfrm>
        </p:spPr>
        <p:txBody>
          <a:bodyPr/>
          <a:lstStyle/>
          <a:p>
            <a:pPr algn="l"/>
            <a:r>
              <a:rPr lang="lt-LT" dirty="0" smtClean="0"/>
              <a:t>Mokytoja metodininkė</a:t>
            </a:r>
          </a:p>
          <a:p>
            <a:pPr algn="l"/>
            <a:r>
              <a:rPr lang="lt-LT" b="1" dirty="0" smtClean="0"/>
              <a:t>Aušra Stonytė-Margienė</a:t>
            </a:r>
            <a:endParaRPr lang="lt-LT" b="1" dirty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 rotWithShape="1">
          <a:blip r:embed="rId2"/>
          <a:srcRect l="10243" t="8252" r="7333" b="36408"/>
          <a:stretch/>
        </p:blipFill>
        <p:spPr>
          <a:xfrm>
            <a:off x="10353963" y="189490"/>
            <a:ext cx="1570182" cy="105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775854"/>
            <a:ext cx="10515600" cy="643969"/>
          </a:xfrm>
        </p:spPr>
        <p:txBody>
          <a:bodyPr>
            <a:normAutofit fontScale="90000"/>
          </a:bodyPr>
          <a:lstStyle/>
          <a:p>
            <a:r>
              <a:rPr lang="lt-LT" sz="4000" dirty="0" smtClean="0"/>
              <a:t>Programa (5)</a:t>
            </a:r>
            <a:r>
              <a:rPr lang="lt-LT" dirty="0" smtClean="0"/>
              <a:t> </a:t>
            </a:r>
            <a:endParaRPr lang="lt-LT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98217"/>
              </p:ext>
            </p:extLst>
          </p:nvPr>
        </p:nvGraphicFramePr>
        <p:xfrm>
          <a:off x="838200" y="1419824"/>
          <a:ext cx="10515600" cy="457457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58091">
                  <a:extLst>
                    <a:ext uri="{9D8B030D-6E8A-4147-A177-3AD203B41FA5}">
                      <a16:colId xmlns:a16="http://schemas.microsoft.com/office/drawing/2014/main" xmlns="" val="531471358"/>
                    </a:ext>
                  </a:extLst>
                </a:gridCol>
                <a:gridCol w="5209309">
                  <a:extLst>
                    <a:ext uri="{9D8B030D-6E8A-4147-A177-3AD203B41FA5}">
                      <a16:colId xmlns:a16="http://schemas.microsoft.com/office/drawing/2014/main" xmlns="" val="3823600488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xmlns="" val="3481313751"/>
                    </a:ext>
                  </a:extLst>
                </a:gridCol>
              </a:tblGrid>
              <a:tr h="844725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Humanitarinė teisė</a:t>
                      </a:r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59657"/>
                  </a:ext>
                </a:extLst>
              </a:tr>
              <a:tr h="1077920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Humanitarinė veikla,</a:t>
                      </a:r>
                      <a:r>
                        <a:rPr lang="lt-LT" sz="2000" baseline="0" dirty="0" smtClean="0"/>
                        <a:t> kas tai? </a:t>
                      </a:r>
                      <a:r>
                        <a:rPr lang="lt-LT" sz="2000" dirty="0" smtClean="0"/>
                        <a:t>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800" dirty="0" smtClean="0"/>
                        <a:t>Humanitarinės veiklos etika, principai.</a:t>
                      </a:r>
                    </a:p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5375170"/>
                  </a:ext>
                </a:extLst>
              </a:tr>
              <a:tr h="1336859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2.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Pagrindinės tarptautinės</a:t>
                      </a:r>
                      <a:r>
                        <a:rPr lang="lt-LT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humanitarinės teisės taisyklės.</a:t>
                      </a:r>
                      <a:endParaRPr lang="lt-LT" sz="2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b="0" dirty="0" smtClean="0"/>
                        <a:t>Ginkluotų konfliktų ribos.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b="0" dirty="0" smtClean="0"/>
                        <a:t>Hagos, Ženevos konvencijos.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3994074"/>
                  </a:ext>
                </a:extLst>
              </a:tr>
              <a:tr h="1315072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Humanitarinės teisės pažeidimai. Teisingumo vykdymas.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Teisė mūšyje.</a:t>
                      </a:r>
                    </a:p>
                    <a:p>
                      <a:r>
                        <a:rPr lang="lt-LT" dirty="0" smtClean="0"/>
                        <a:t>Dažniausi humanitarinės</a:t>
                      </a:r>
                      <a:r>
                        <a:rPr lang="lt-LT" baseline="0" dirty="0" smtClean="0"/>
                        <a:t> teisės pažeidimai.</a:t>
                      </a:r>
                      <a:endParaRPr lang="lt-LT" dirty="0" smtClean="0"/>
                    </a:p>
                    <a:p>
                      <a:r>
                        <a:rPr lang="lt-LT" dirty="0" smtClean="0"/>
                        <a:t>Teisingumo</a:t>
                      </a:r>
                      <a:r>
                        <a:rPr lang="lt-LT" baseline="0" dirty="0" smtClean="0"/>
                        <a:t> vykdymas pasitelkiant nacionalinius, tarptautinius teismus.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0861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8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775854"/>
            <a:ext cx="10515600" cy="643969"/>
          </a:xfrm>
        </p:spPr>
        <p:txBody>
          <a:bodyPr>
            <a:normAutofit fontScale="90000"/>
          </a:bodyPr>
          <a:lstStyle/>
          <a:p>
            <a:r>
              <a:rPr lang="lt-LT" sz="4000" dirty="0" smtClean="0"/>
              <a:t>Programa (6)</a:t>
            </a:r>
            <a:r>
              <a:rPr lang="lt-LT" dirty="0" smtClean="0"/>
              <a:t> </a:t>
            </a:r>
            <a:endParaRPr lang="lt-LT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207850"/>
              </p:ext>
            </p:extLst>
          </p:nvPr>
        </p:nvGraphicFramePr>
        <p:xfrm>
          <a:off x="838200" y="1419824"/>
          <a:ext cx="10515600" cy="520994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58091">
                  <a:extLst>
                    <a:ext uri="{9D8B030D-6E8A-4147-A177-3AD203B41FA5}">
                      <a16:colId xmlns:a16="http://schemas.microsoft.com/office/drawing/2014/main" xmlns="" val="531471358"/>
                    </a:ext>
                  </a:extLst>
                </a:gridCol>
                <a:gridCol w="5209309">
                  <a:extLst>
                    <a:ext uri="{9D8B030D-6E8A-4147-A177-3AD203B41FA5}">
                      <a16:colId xmlns:a16="http://schemas.microsoft.com/office/drawing/2014/main" xmlns="" val="3823600488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xmlns="" val="3481313751"/>
                    </a:ext>
                  </a:extLst>
                </a:gridCol>
              </a:tblGrid>
              <a:tr h="587357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Baudžiamoji teisė</a:t>
                      </a:r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59657"/>
                  </a:ext>
                </a:extLst>
              </a:tr>
              <a:tr h="74950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Kas</a:t>
                      </a:r>
                      <a:r>
                        <a:rPr lang="lt-LT" sz="2000" baseline="0" dirty="0" smtClean="0"/>
                        <a:t> yra nusikaltimas?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Sąvoka pagal LRBK</a:t>
                      </a:r>
                    </a:p>
                    <a:p>
                      <a:r>
                        <a:rPr lang="lt-LT" dirty="0" smtClean="0"/>
                        <a:t>Nusikaltimo požymiai</a:t>
                      </a:r>
                    </a:p>
                    <a:p>
                      <a:r>
                        <a:rPr lang="lt-LT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Lankymasis Šiaulių</a:t>
                      </a:r>
                      <a:r>
                        <a:rPr lang="lt-LT" i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tardymo izoliatoriuje.</a:t>
                      </a:r>
                      <a:endParaRPr lang="lt-LT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5375170"/>
                  </a:ext>
                </a:extLst>
              </a:tr>
              <a:tr h="827025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2.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Nusikaltimai žmoniškumui ir karo nusikaltimai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Straipsniai pagal LRBK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3016336"/>
                  </a:ext>
                </a:extLst>
              </a:tr>
              <a:tr h="112582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Nusikaltimai ir baudžiamieji nusižengimai asmens lygiateisiškumui ir sąžinės laisvei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Straipsniai pagal LRBK</a:t>
                      </a:r>
                    </a:p>
                    <a:p>
                      <a:r>
                        <a:rPr lang="lt-LT" b="1" dirty="0" smtClean="0"/>
                        <a:t>Propaganda</a:t>
                      </a:r>
                      <a:endParaRPr lang="lt-LT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3994074"/>
                  </a:ext>
                </a:extLst>
              </a:tr>
              <a:tr h="82769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4.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Nusikaltimai Lietuvos valstybės nepriklausomybei,</a:t>
                      </a:r>
                      <a:r>
                        <a:rPr lang="lt-LT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teritorijos vientisumui ir konstitucinei santvarkai</a:t>
                      </a:r>
                      <a:endParaRPr lang="lt-LT" sz="2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Straipsniai pagal LRBK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0861"/>
                  </a:ext>
                </a:extLst>
              </a:tr>
              <a:tr h="74950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5.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Nusikaltimai visuomenės saugumui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Straipsniai pagal LRBK</a:t>
                      </a:r>
                    </a:p>
                    <a:p>
                      <a:r>
                        <a:rPr lang="lt-LT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Lankymasis Šiaulių</a:t>
                      </a:r>
                      <a:r>
                        <a:rPr lang="lt-LT" i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apygardos teisme.</a:t>
                      </a:r>
                      <a:endParaRPr lang="lt-LT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7960907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775854"/>
            <a:ext cx="10515600" cy="643969"/>
          </a:xfrm>
        </p:spPr>
        <p:txBody>
          <a:bodyPr>
            <a:normAutofit/>
          </a:bodyPr>
          <a:lstStyle/>
          <a:p>
            <a:r>
              <a:rPr lang="lt-LT" sz="3600" dirty="0" smtClean="0"/>
              <a:t>Programa (7) </a:t>
            </a:r>
            <a:endParaRPr lang="lt-LT" sz="3600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266033"/>
              </p:ext>
            </p:extLst>
          </p:nvPr>
        </p:nvGraphicFramePr>
        <p:xfrm>
          <a:off x="838200" y="1419825"/>
          <a:ext cx="10515600" cy="523847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58091">
                  <a:extLst>
                    <a:ext uri="{9D8B030D-6E8A-4147-A177-3AD203B41FA5}">
                      <a16:colId xmlns:a16="http://schemas.microsoft.com/office/drawing/2014/main" xmlns="" val="531471358"/>
                    </a:ext>
                  </a:extLst>
                </a:gridCol>
                <a:gridCol w="5209309">
                  <a:extLst>
                    <a:ext uri="{9D8B030D-6E8A-4147-A177-3AD203B41FA5}">
                      <a16:colId xmlns:a16="http://schemas.microsoft.com/office/drawing/2014/main" xmlns="" val="3823600488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xmlns="" val="3481313751"/>
                    </a:ext>
                  </a:extLst>
                </a:gridCol>
              </a:tblGrid>
              <a:tr h="774915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Pasirengimas</a:t>
                      </a:r>
                      <a:r>
                        <a:rPr lang="lt-LT" sz="2400" baseline="0" dirty="0" smtClean="0"/>
                        <a:t> ekstremalioms situacijoms ir karo metui</a:t>
                      </a:r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59657"/>
                  </a:ext>
                </a:extLst>
              </a:tr>
              <a:tr h="988839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Valstybė taikos ir karo metu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Ekstremalioji, nepaprastoji padėtis, mobilizacija ir karo padėtis.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5375170"/>
                  </a:ext>
                </a:extLst>
              </a:tr>
              <a:tr h="1739347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2.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Civilinė sauga taikos ir karo metu</a:t>
                      </a:r>
                      <a:endParaRPr lang="lt-LT" sz="2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Šalies, regiono ir atskiro piliečio veiksmai ekstremaliosios, nepaprastosios padėties, mobilizacijos ir karo padėties metu.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800" i="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Lankymasis</a:t>
                      </a:r>
                      <a:r>
                        <a:rPr lang="lt-LT" sz="1800" i="0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miesto savivaldybėje.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800" i="0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Susitikimas su mokyklos skautais.</a:t>
                      </a:r>
                      <a:endParaRPr lang="lt-LT" sz="1800" i="0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3016336"/>
                  </a:ext>
                </a:extLst>
              </a:tr>
              <a:tr h="1413219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Kaip elgtis nelaimių ir karo atveju?</a:t>
                      </a:r>
                      <a:endParaRPr lang="lt-LT" sz="2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Elgesys nelaimių, karo metu.</a:t>
                      </a:r>
                    </a:p>
                    <a:p>
                      <a:r>
                        <a:rPr lang="lt-LT" dirty="0" smtClean="0"/>
                        <a:t>Būtinoji med.</a:t>
                      </a:r>
                      <a:r>
                        <a:rPr lang="lt-LT" baseline="0" dirty="0" smtClean="0"/>
                        <a:t> pagalba</a:t>
                      </a:r>
                    </a:p>
                    <a:p>
                      <a:endParaRPr lang="lt-LT" i="1" baseline="0" dirty="0" smtClean="0"/>
                    </a:p>
                    <a:p>
                      <a:r>
                        <a:rPr lang="lt-LT" i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Visuomenės sveikatos specialisto praktinė paskaita mokiniams.</a:t>
                      </a:r>
                      <a:endParaRPr lang="lt-LT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0861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8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Literatūra (1):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1419824"/>
            <a:ext cx="10515600" cy="512875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lt-LT" dirty="0"/>
              <a:t>Atraskime humanitarinę teisę. Mokytojo knyga (2003). Vilnius.</a:t>
            </a:r>
          </a:p>
          <a:p>
            <a:pPr lvl="0"/>
            <a:r>
              <a:rPr lang="lt-LT" dirty="0"/>
              <a:t>Atraskime humanitarinę teisę. Mokinio knyga (2004). Vilnius.</a:t>
            </a:r>
          </a:p>
          <a:p>
            <a:pPr lvl="0"/>
            <a:r>
              <a:rPr lang="lt-LT" dirty="0" err="1"/>
              <a:t>Čiočys</a:t>
            </a:r>
            <a:r>
              <a:rPr lang="lt-LT" dirty="0"/>
              <a:t>, P. A. (2002). Tarptautinė humanitarinė teisė. Mokomoji knyga. Vilnius.</a:t>
            </a:r>
          </a:p>
          <a:p>
            <a:pPr lvl="0"/>
            <a:r>
              <a:rPr lang="lt-LT" dirty="0"/>
              <a:t>Ką turime žinti apie pasirengimą ekstremalioms situacijoms ir karo metui (2014). Vilnius.</a:t>
            </a:r>
          </a:p>
          <a:p>
            <a:pPr lvl="0"/>
            <a:r>
              <a:rPr lang="lt-LT" dirty="0" err="1"/>
              <a:t>Mankevičius</a:t>
            </a:r>
            <a:r>
              <a:rPr lang="lt-LT" dirty="0"/>
              <a:t>, V., Daugirdas, A. (2002). Pilietinis pasipriešinimas. Vilnius.</a:t>
            </a:r>
          </a:p>
          <a:p>
            <a:pPr lvl="0"/>
            <a:r>
              <a:rPr lang="lt-LT" dirty="0" err="1"/>
              <a:t>Morgenthau</a:t>
            </a:r>
            <a:r>
              <a:rPr lang="lt-LT" dirty="0"/>
              <a:t>, H.J. </a:t>
            </a:r>
            <a:r>
              <a:rPr lang="lt-LT" dirty="0" smtClean="0"/>
              <a:t>(2011</a:t>
            </a:r>
            <a:r>
              <a:rPr lang="lt-LT" dirty="0"/>
              <a:t>). Politika tarp valstybių. Kova dėl galios ir taikos. Vilnius.</a:t>
            </a:r>
          </a:p>
          <a:p>
            <a:pPr lvl="0"/>
            <a:r>
              <a:rPr lang="lt-LT" b="1" dirty="0"/>
              <a:t>Petrauskaitė, A., Kazlauskaitė </a:t>
            </a:r>
            <a:r>
              <a:rPr lang="lt-LT" b="1" dirty="0" err="1"/>
              <a:t>Markelienė</a:t>
            </a:r>
            <a:r>
              <a:rPr lang="lt-LT" b="1" dirty="0"/>
              <a:t>, R., </a:t>
            </a:r>
            <a:r>
              <a:rPr lang="lt-LT" b="1" dirty="0" err="1"/>
              <a:t>Gedminienė</a:t>
            </a:r>
            <a:r>
              <a:rPr lang="lt-LT" b="1" dirty="0"/>
              <a:t>, R. (2016).  Šalies saugumas ir gynyba. </a:t>
            </a:r>
            <a:r>
              <a:rPr lang="lt-LT" b="1" dirty="0" smtClean="0"/>
              <a:t>Metodinė </a:t>
            </a:r>
            <a:r>
              <a:rPr lang="lt-LT" b="1" dirty="0"/>
              <a:t>medžiaga Lietuvos bendrojo lavinimo mokyklų mokytojams. Vilnius</a:t>
            </a:r>
            <a:r>
              <a:rPr lang="lt-LT" b="1" dirty="0" smtClean="0"/>
              <a:t>.</a:t>
            </a:r>
          </a:p>
          <a:p>
            <a:pPr lvl="0"/>
            <a:r>
              <a:rPr lang="lt-LT" b="1" dirty="0"/>
              <a:t>Petrauskaitė, A., Kazlauskaitė </a:t>
            </a:r>
            <a:r>
              <a:rPr lang="lt-LT" b="1" dirty="0" err="1"/>
              <a:t>Markelienė</a:t>
            </a:r>
            <a:r>
              <a:rPr lang="lt-LT" b="1" dirty="0"/>
              <a:t>, R., </a:t>
            </a:r>
            <a:r>
              <a:rPr lang="lt-LT" b="1" dirty="0" err="1"/>
              <a:t>Gedminienė</a:t>
            </a:r>
            <a:r>
              <a:rPr lang="lt-LT" b="1" dirty="0"/>
              <a:t>, R. (2016</a:t>
            </a:r>
            <a:r>
              <a:rPr lang="lt-LT" b="1" dirty="0" smtClean="0"/>
              <a:t>). </a:t>
            </a:r>
            <a:r>
              <a:rPr lang="lt-LT" b="1" dirty="0"/>
              <a:t>Šalies saugumas ir gynyba. </a:t>
            </a:r>
            <a:r>
              <a:rPr lang="lt-LT" b="1" dirty="0" smtClean="0"/>
              <a:t>Mokomoji medžiaga Lietuvos bendrojo ugdymo mokyklų mokiniams. Vilnius.</a:t>
            </a:r>
            <a:endParaRPr lang="lt-LT" b="1" dirty="0"/>
          </a:p>
          <a:p>
            <a:pPr lvl="0"/>
            <a:r>
              <a:rPr lang="lt-LT" dirty="0" smtClean="0"/>
              <a:t>Vareikis</a:t>
            </a:r>
            <a:r>
              <a:rPr lang="lt-LT" dirty="0"/>
              <a:t>, E. (2005). Tarptautinis ir nacionalinis saugumas. Vilnius.</a:t>
            </a:r>
          </a:p>
          <a:p>
            <a:endParaRPr lang="lt-LT" dirty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5505" y="256865"/>
            <a:ext cx="1572904" cy="1054699"/>
          </a:xfrm>
          <a:prstGeom prst="rect">
            <a:avLst/>
          </a:prstGeom>
        </p:spPr>
      </p:pic>
      <p:cxnSp>
        <p:nvCxnSpPr>
          <p:cNvPr id="6" name="Tiesioji jungtis 5"/>
          <p:cNvCxnSpPr/>
          <p:nvPr/>
        </p:nvCxnSpPr>
        <p:spPr>
          <a:xfrm flipV="1">
            <a:off x="960582" y="1265382"/>
            <a:ext cx="9144000" cy="46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59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Literatūra (2):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1607128"/>
            <a:ext cx="10515600" cy="488603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lt-LT" dirty="0" smtClean="0"/>
              <a:t>Janušauskienė, D. ir kt. (2017). Ar Lietuvos gyventojai jaučiasi saugūs? Subjektyvus saugumas kintančiame geopolitiniame kontekste. Vilnius.</a:t>
            </a:r>
          </a:p>
          <a:p>
            <a:pPr lvl="0"/>
            <a:r>
              <a:rPr lang="lt-LT" dirty="0" smtClean="0"/>
              <a:t>Ramonaitė, A. ir kt. (2018). Kas eitų ginti Lietuvos? Pilietinio pasipriešinimo prielaidos ir galimybės. Vilnius.</a:t>
            </a:r>
          </a:p>
          <a:p>
            <a:r>
              <a:rPr lang="lt-LT" dirty="0" err="1" smtClean="0">
                <a:solidFill>
                  <a:srgbClr val="7030A0"/>
                </a:solidFill>
              </a:rPr>
              <a:t>Naujienlaiškis</a:t>
            </a:r>
            <a:r>
              <a:rPr lang="lt-LT" dirty="0" smtClean="0">
                <a:solidFill>
                  <a:srgbClr val="7030A0"/>
                </a:solidFill>
              </a:rPr>
              <a:t> „Aš manau!“ </a:t>
            </a:r>
          </a:p>
          <a:p>
            <a:pPr lvl="0"/>
            <a:r>
              <a:rPr lang="lt-LT" u="sng" dirty="0" smtClean="0">
                <a:hlinkClick r:id="rId2"/>
              </a:rPr>
              <a:t>http</a:t>
            </a:r>
            <a:r>
              <a:rPr lang="lt-LT" u="sng" dirty="0">
                <a:hlinkClick r:id="rId2"/>
              </a:rPr>
              <a:t>://www.lt72.lt/</a:t>
            </a:r>
            <a:r>
              <a:rPr lang="lt-LT" dirty="0"/>
              <a:t> </a:t>
            </a:r>
          </a:p>
          <a:p>
            <a:pPr lvl="0"/>
            <a:r>
              <a:rPr lang="lt-LT" b="1" u="sng" dirty="0" smtClean="0">
                <a:hlinkClick r:id="rId3"/>
              </a:rPr>
              <a:t>www.kam.lt</a:t>
            </a:r>
            <a:r>
              <a:rPr lang="lt-LT" b="1" u="sng" dirty="0" smtClean="0"/>
              <a:t> </a:t>
            </a:r>
            <a:r>
              <a:rPr lang="lt-L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(LR Krašto apsaugos ministerija)</a:t>
            </a:r>
            <a:endParaRPr lang="lt-LT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lt-LT" u="sng" dirty="0" smtClean="0">
                <a:hlinkClick r:id="rId4"/>
              </a:rPr>
              <a:t>www.lka.lt</a:t>
            </a:r>
            <a:r>
              <a:rPr lang="lt-LT" u="sng" dirty="0" smtClean="0"/>
              <a:t>  </a:t>
            </a:r>
            <a:r>
              <a:rPr lang="lt-L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(Generolo Jono Žemaičio Lietuvos karo akademija)</a:t>
            </a:r>
          </a:p>
          <a:p>
            <a:pPr lvl="0"/>
            <a:r>
              <a:rPr lang="lt-LT" dirty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https://</a:t>
            </a:r>
            <a:r>
              <a:rPr lang="lt-LT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www.nato.int</a:t>
            </a:r>
            <a:endParaRPr lang="lt-LT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lt-LT" dirty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https://sodas.ugdome.lt</a:t>
            </a:r>
            <a:r>
              <a:rPr lang="lt-LT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/</a:t>
            </a:r>
            <a:r>
              <a:rPr lang="lt-L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lt-L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(naudingos rekomendacijos, nuorodos,....)</a:t>
            </a:r>
          </a:p>
          <a:p>
            <a:pPr lvl="0"/>
            <a:r>
              <a:rPr lang="lt-LT" dirty="0" smtClean="0">
                <a:solidFill>
                  <a:srgbClr val="7030A0"/>
                </a:solidFill>
              </a:rPr>
              <a:t>LRT </a:t>
            </a:r>
            <a:r>
              <a:rPr lang="lt-LT" dirty="0" err="1" smtClean="0">
                <a:solidFill>
                  <a:srgbClr val="7030A0"/>
                </a:solidFill>
              </a:rPr>
              <a:t>mediateka</a:t>
            </a:r>
            <a:r>
              <a:rPr lang="lt-LT" dirty="0" smtClean="0">
                <a:solidFill>
                  <a:srgbClr val="7030A0"/>
                </a:solidFill>
              </a:rPr>
              <a:t> </a:t>
            </a:r>
            <a:r>
              <a:rPr lang="lt-L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(„Karinės paslaptys“, „Laisvės kaina. Partizanai“, ...)</a:t>
            </a:r>
          </a:p>
          <a:p>
            <a:pPr marL="0" lvl="0" indent="0">
              <a:buNone/>
            </a:pPr>
            <a:endParaRPr lang="lt-LT" dirty="0"/>
          </a:p>
          <a:p>
            <a:endParaRPr lang="lt-LT" dirty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  <p:cxnSp>
        <p:nvCxnSpPr>
          <p:cNvPr id="6" name="Tiesioji jungtis 5"/>
          <p:cNvCxnSpPr/>
          <p:nvPr/>
        </p:nvCxnSpPr>
        <p:spPr>
          <a:xfrm>
            <a:off x="988291" y="1419824"/>
            <a:ext cx="90701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2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Metodai: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lt-LT" dirty="0" smtClean="0"/>
              <a:t>Išvykos</a:t>
            </a:r>
          </a:p>
          <a:p>
            <a:pPr>
              <a:lnSpc>
                <a:spcPct val="150000"/>
              </a:lnSpc>
            </a:pPr>
            <a:r>
              <a:rPr lang="lt-LT" dirty="0" smtClean="0"/>
              <a:t>Susitikimai</a:t>
            </a:r>
          </a:p>
          <a:p>
            <a:pPr>
              <a:lnSpc>
                <a:spcPct val="150000"/>
              </a:lnSpc>
            </a:pPr>
            <a:r>
              <a:rPr lang="lt-LT" dirty="0" smtClean="0"/>
              <a:t>„Mini teismas“</a:t>
            </a:r>
          </a:p>
          <a:p>
            <a:pPr>
              <a:lnSpc>
                <a:spcPct val="150000"/>
              </a:lnSpc>
            </a:pPr>
            <a:r>
              <a:rPr lang="lt-LT" dirty="0" smtClean="0"/>
              <a:t>„4P metodas“ </a:t>
            </a:r>
            <a:r>
              <a:rPr lang="lt-LT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(pozicija, priežastis, pavyzdys, pasekmė)</a:t>
            </a:r>
          </a:p>
          <a:p>
            <a:pPr>
              <a:lnSpc>
                <a:spcPct val="150000"/>
              </a:lnSpc>
            </a:pPr>
            <a:r>
              <a:rPr lang="lt-LT" dirty="0" smtClean="0"/>
              <a:t>Vaidmenų žaidimai, </a:t>
            </a:r>
            <a:r>
              <a:rPr lang="lt-LT" sz="2400" dirty="0" smtClean="0"/>
              <a:t>pvz. </a:t>
            </a:r>
            <a:r>
              <a:rPr lang="lt-LT" sz="2400" i="1" dirty="0" smtClean="0"/>
              <a:t>elgesys konfliktinėje situacijoje</a:t>
            </a:r>
            <a:r>
              <a:rPr lang="lt-LT" sz="2400" dirty="0" smtClean="0"/>
              <a:t> </a:t>
            </a:r>
            <a:r>
              <a:rPr lang="lt-LT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(vengti, konfrontuoti ar ieškoti problemos sprendimo)</a:t>
            </a:r>
          </a:p>
          <a:p>
            <a:pPr>
              <a:lnSpc>
                <a:spcPct val="150000"/>
              </a:lnSpc>
            </a:pPr>
            <a:r>
              <a:rPr lang="lt-LT" dirty="0" smtClean="0"/>
              <a:t>Simuliacijos ir kt. </a:t>
            </a:r>
          </a:p>
          <a:p>
            <a:endParaRPr lang="lt-LT" dirty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  <p:cxnSp>
        <p:nvCxnSpPr>
          <p:cNvPr id="6" name="Tiesioji jungtis 5"/>
          <p:cNvCxnSpPr/>
          <p:nvPr/>
        </p:nvCxnSpPr>
        <p:spPr>
          <a:xfrm>
            <a:off x="942109" y="1419824"/>
            <a:ext cx="904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02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9691" cy="1325563"/>
          </a:xfrm>
        </p:spPr>
        <p:txBody>
          <a:bodyPr>
            <a:normAutofit fontScale="90000"/>
          </a:bodyPr>
          <a:lstStyle/>
          <a:p>
            <a:r>
              <a:rPr lang="lt-LT" dirty="0" smtClean="0">
                <a:solidFill>
                  <a:srgbClr val="0070C0"/>
                </a:solidFill>
              </a:rPr>
              <a:t>Kaip išsaugoti      ?</a:t>
            </a:r>
            <a:r>
              <a:rPr lang="lt-LT" dirty="0" smtClean="0">
                <a:sym typeface="Wingdings" panose="05000000000000000000" pitchFamily="2" charset="2"/>
              </a:rPr>
              <a:t/>
            </a:r>
            <a:br>
              <a:rPr lang="lt-LT" dirty="0" smtClean="0">
                <a:sym typeface="Wingdings" panose="05000000000000000000" pitchFamily="2" charset="2"/>
              </a:rPr>
            </a:br>
            <a:r>
              <a:rPr lang="lt-LT" sz="3200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Simuliacinis</a:t>
            </a:r>
            <a:r>
              <a:rPr lang="lt-LT" sz="32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užsiėmimas</a:t>
            </a:r>
            <a:r>
              <a:rPr lang="lt-LT" sz="3200" dirty="0" smtClean="0">
                <a:sym typeface="Wingdings" panose="05000000000000000000" pitchFamily="2" charset="2"/>
              </a:rPr>
              <a:t>: </a:t>
            </a:r>
            <a:r>
              <a:rPr lang="lt-LT" sz="2400" dirty="0" smtClean="0">
                <a:sym typeface="Wingdings" panose="05000000000000000000" pitchFamily="2" charset="2"/>
              </a:rPr>
              <a:t>bendravimo, derėjimosi ir </a:t>
            </a:r>
            <a:r>
              <a:rPr lang="lt-LT" sz="2400" dirty="0" err="1" smtClean="0">
                <a:sym typeface="Wingdings" panose="05000000000000000000" pitchFamily="2" charset="2"/>
              </a:rPr>
              <a:t>lyderiavimo</a:t>
            </a:r>
            <a:r>
              <a:rPr lang="lt-LT" sz="2400" dirty="0" smtClean="0">
                <a:sym typeface="Wingdings" panose="05000000000000000000" pitchFamily="2" charset="2"/>
              </a:rPr>
              <a:t> gebėjimų tobulinimas...</a:t>
            </a:r>
            <a:endParaRPr lang="lt-LT" sz="36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2016537"/>
            <a:ext cx="10515600" cy="4160426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r>
              <a:rPr lang="lt-LT" dirty="0" smtClean="0"/>
              <a:t>Dalyviai imituoja pasirinktos institucijos </a:t>
            </a:r>
            <a:r>
              <a:rPr lang="lt-LT" sz="2400" dirty="0" smtClean="0"/>
              <a:t>(LR Vyriausybės, ES Tarybos,...)</a:t>
            </a:r>
            <a:r>
              <a:rPr lang="lt-LT" dirty="0" smtClean="0"/>
              <a:t> susitikimą dėl įsivaizduojamos </a:t>
            </a:r>
            <a:r>
              <a:rPr lang="lt-LT" sz="2400" dirty="0" smtClean="0"/>
              <a:t>(galima ir esamos) </a:t>
            </a:r>
            <a:r>
              <a:rPr lang="lt-LT" dirty="0" smtClean="0"/>
              <a:t>problemos sprendimo. Kiekvienas dalyvis atstovauja atskirą sritį, instituciją ar pan. Vienas iš dalyvių – posėdžio pirmininkas.</a:t>
            </a:r>
          </a:p>
          <a:p>
            <a:r>
              <a:rPr lang="lt-LT" i="1" dirty="0" smtClean="0"/>
              <a:t>Prieš atliekat šį pratimą, mokiniai jau turi išmanyti apie tos institucijos darbo specifiką.</a:t>
            </a:r>
          </a:p>
          <a:p>
            <a:r>
              <a:rPr lang="lt-LT" dirty="0" smtClean="0"/>
              <a:t>Priemonės </a:t>
            </a:r>
            <a:r>
              <a:rPr lang="lt-LT" sz="2400" dirty="0" smtClean="0"/>
              <a:t>(skirtingos kiekvienam atstovui, nes skirtingi turimi ištekliai)</a:t>
            </a:r>
            <a:r>
              <a:rPr lang="lt-LT" sz="2200" dirty="0" smtClean="0"/>
              <a:t>:</a:t>
            </a:r>
            <a:r>
              <a:rPr lang="lt-LT" dirty="0" smtClean="0"/>
              <a:t> </a:t>
            </a:r>
            <a:r>
              <a:rPr lang="lt-LT" sz="2200" u="sng" dirty="0" smtClean="0"/>
              <a:t>1 nevirtas kiaušinis</a:t>
            </a:r>
            <a:r>
              <a:rPr lang="lt-LT" sz="2200" dirty="0" smtClean="0"/>
              <a:t>, 5 popieriaus lapai (A4), balionai, lipni juostelė, žirklės, laikraščio lapas, polistirolo gabalėliai, plastikinis maišelis, klijai, alaus </a:t>
            </a:r>
            <a:r>
              <a:rPr lang="lt-LT" sz="2200" dirty="0" err="1" smtClean="0"/>
              <a:t>padėkliukai</a:t>
            </a:r>
            <a:r>
              <a:rPr lang="lt-LT" sz="2200" dirty="0" smtClean="0"/>
              <a:t>, popieriaus sąvaržėlės, kartono gabalas ir t.t.). </a:t>
            </a:r>
          </a:p>
          <a:p>
            <a:pPr marL="0" indent="0">
              <a:buNone/>
            </a:pPr>
            <a:endParaRPr lang="lt-LT" sz="2000" dirty="0" smtClean="0"/>
          </a:p>
          <a:p>
            <a:r>
              <a:rPr lang="lt-LT" i="1" dirty="0" smtClean="0">
                <a:solidFill>
                  <a:schemeClr val="accent1">
                    <a:lumMod val="75000"/>
                  </a:schemeClr>
                </a:solidFill>
              </a:rPr>
              <a:t>Simuliacijos tikslas </a:t>
            </a:r>
            <a:r>
              <a:rPr lang="lt-LT" i="1" dirty="0"/>
              <a:t>– </a:t>
            </a:r>
            <a:r>
              <a:rPr lang="lt-LT" i="1" dirty="0" smtClean="0"/>
              <a:t>derybų ir bendro sprendimo dėka išsaugoti </a:t>
            </a:r>
            <a:r>
              <a:rPr lang="lt-LT" i="1" dirty="0"/>
              <a:t>sveiką kiaušinį!</a:t>
            </a:r>
          </a:p>
          <a:p>
            <a:endParaRPr lang="lt-LT" sz="2000" dirty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147" y="88034"/>
            <a:ext cx="1572904" cy="1054699"/>
          </a:xfrm>
          <a:prstGeom prst="rect">
            <a:avLst/>
          </a:prstGeom>
        </p:spPr>
      </p:pic>
      <p:cxnSp>
        <p:nvCxnSpPr>
          <p:cNvPr id="10" name="Tiesioji jungtis 9"/>
          <p:cNvCxnSpPr/>
          <p:nvPr/>
        </p:nvCxnSpPr>
        <p:spPr>
          <a:xfrm flipV="1">
            <a:off x="905164" y="1487055"/>
            <a:ext cx="10704945" cy="369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Vaizdo rezultatas pagal uÅ¾klausÄ âsad eggâ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9" t="4585" r="18744" b="5943"/>
          <a:stretch/>
        </p:blipFill>
        <p:spPr bwMode="auto">
          <a:xfrm>
            <a:off x="3745038" y="330770"/>
            <a:ext cx="622606" cy="81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65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vadinimas 3"/>
          <p:cNvSpPr>
            <a:spLocks noGrp="1"/>
          </p:cNvSpPr>
          <p:nvPr>
            <p:ph type="title"/>
          </p:nvPr>
        </p:nvSpPr>
        <p:spPr>
          <a:xfrm>
            <a:off x="838200" y="1801091"/>
            <a:ext cx="10515600" cy="2669309"/>
          </a:xfrm>
        </p:spPr>
        <p:txBody>
          <a:bodyPr>
            <a:noAutofit/>
          </a:bodyPr>
          <a:lstStyle/>
          <a:p>
            <a:pPr algn="ctr"/>
            <a:r>
              <a:rPr lang="lt-LT" sz="10300" dirty="0" smtClean="0">
                <a:solidFill>
                  <a:srgbClr val="FFFF00"/>
                </a:solidFill>
                <a:latin typeface="+mn-lt"/>
              </a:rPr>
              <a:t>Ačiū</a:t>
            </a:r>
            <a:r>
              <a:rPr lang="lt-LT" sz="10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lt-LT" sz="10300" dirty="0" smtClean="0">
                <a:solidFill>
                  <a:srgbClr val="00B050"/>
                </a:solidFill>
                <a:latin typeface="+mn-lt"/>
              </a:rPr>
              <a:t>ir</a:t>
            </a:r>
            <a:r>
              <a:rPr lang="lt-LT" sz="10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lt-LT" sz="10300" dirty="0" smtClean="0">
                <a:solidFill>
                  <a:srgbClr val="FF0000"/>
                </a:solidFill>
                <a:latin typeface="+mn-lt"/>
              </a:rPr>
              <a:t>sėkmės</a:t>
            </a:r>
            <a:r>
              <a:rPr lang="lt-LT" sz="10300" dirty="0" smtClean="0">
                <a:latin typeface="+mn-lt"/>
              </a:rPr>
              <a:t> </a:t>
            </a:r>
            <a:r>
              <a:rPr lang="lt-LT" sz="10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</a:t>
            </a:r>
            <a:endParaRPr lang="lt-LT" sz="103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Pranešimo turinys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2189018"/>
            <a:ext cx="10515600" cy="3987944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lt-LT" dirty="0" smtClean="0"/>
              <a:t>Pasirenkamojo dalyko programos turinys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lt-LT" dirty="0"/>
              <a:t>Naudojama literatūra pamokoms pasirengti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lt-LT" dirty="0" smtClean="0"/>
              <a:t>Metodika</a:t>
            </a:r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712" y="22849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81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600" dirty="0" smtClean="0"/>
              <a:t>Programa (1)</a:t>
            </a:r>
            <a:endParaRPr lang="lt-LT" sz="3600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696734"/>
              </p:ext>
            </p:extLst>
          </p:nvPr>
        </p:nvGraphicFramePr>
        <p:xfrm>
          <a:off x="838200" y="1419828"/>
          <a:ext cx="10515600" cy="498505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17725">
                  <a:extLst>
                    <a:ext uri="{9D8B030D-6E8A-4147-A177-3AD203B41FA5}">
                      <a16:colId xmlns:a16="http://schemas.microsoft.com/office/drawing/2014/main" xmlns="" val="3714316571"/>
                    </a:ext>
                  </a:extLst>
                </a:gridCol>
                <a:gridCol w="6023930">
                  <a:extLst>
                    <a:ext uri="{9D8B030D-6E8A-4147-A177-3AD203B41FA5}">
                      <a16:colId xmlns:a16="http://schemas.microsoft.com/office/drawing/2014/main" xmlns="" val="2986406134"/>
                    </a:ext>
                  </a:extLst>
                </a:gridCol>
                <a:gridCol w="3973945">
                  <a:extLst>
                    <a:ext uri="{9D8B030D-6E8A-4147-A177-3AD203B41FA5}">
                      <a16:colId xmlns:a16="http://schemas.microsoft.com/office/drawing/2014/main" xmlns="" val="1885338469"/>
                    </a:ext>
                  </a:extLst>
                </a:gridCol>
              </a:tblGrid>
              <a:tr h="790159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Nacionalinio saugumo samprata</a:t>
                      </a:r>
                    </a:p>
                    <a:p>
                      <a:pPr algn="ctr"/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7991484"/>
                  </a:ext>
                </a:extLst>
              </a:tr>
              <a:tr h="500412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dirty="0" smtClean="0"/>
                        <a:t>Ką</a:t>
                      </a:r>
                      <a:r>
                        <a:rPr lang="lt-LT" sz="2000" baseline="0" dirty="0" smtClean="0"/>
                        <a:t> reiškia būti saugiam?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A. </a:t>
                      </a:r>
                      <a:r>
                        <a:rPr lang="lt-LT" dirty="0" err="1" smtClean="0"/>
                        <a:t>Maslow</a:t>
                      </a:r>
                      <a:r>
                        <a:rPr lang="lt-LT" baseline="0" dirty="0" smtClean="0"/>
                        <a:t> poreikių piramidė.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5052564"/>
                  </a:ext>
                </a:extLst>
              </a:tr>
              <a:tr h="11413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2.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Nacionalinio saugumo sąvokos interpretacijos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Saugumo</a:t>
                      </a:r>
                      <a:r>
                        <a:rPr lang="lt-LT" baseline="0" dirty="0" smtClean="0"/>
                        <a:t> lygmenys.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Įvairių valstybės ir visuomenės gyvenimo  veiksnių</a:t>
                      </a:r>
                      <a:r>
                        <a:rPr lang="lt-LT" baseline="0" dirty="0" smtClean="0"/>
                        <a:t> svarba </a:t>
                      </a:r>
                      <a:r>
                        <a:rPr lang="lt-LT" dirty="0" smtClean="0"/>
                        <a:t>nacionalinio saugumo tikslų ir uždavinių</a:t>
                      </a:r>
                      <a:r>
                        <a:rPr lang="lt-LT" baseline="0" dirty="0" smtClean="0"/>
                        <a:t> formuluotei</a:t>
                      </a:r>
                      <a:r>
                        <a:rPr lang="lt-LT" dirty="0" smtClean="0"/>
                        <a:t>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51615629"/>
                  </a:ext>
                </a:extLst>
              </a:tr>
              <a:tr h="438717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lt-LT" sz="2000" dirty="0" smtClean="0"/>
                        <a:t>Teisiniai nacionalinio saugumo pagrindai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LR nacionalinio saugumo strategija.</a:t>
                      </a:r>
                    </a:p>
                    <a:p>
                      <a:r>
                        <a:rPr lang="lt-LT" dirty="0" smtClean="0"/>
                        <a:t>LR nacionalinio saugumo</a:t>
                      </a:r>
                      <a:r>
                        <a:rPr lang="lt-LT" baseline="0" dirty="0" smtClean="0"/>
                        <a:t> pagrindų įstatymas ir kt.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4691368"/>
                  </a:ext>
                </a:extLst>
              </a:tr>
              <a:tr h="918484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4.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Lietuvos Respublikos nacionalinio saugumo sistema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Lietuvos nacionalinio saugumo sistema. Pagrindinės už saugumą atsakingos institucijos.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4972630"/>
                  </a:ext>
                </a:extLst>
              </a:tr>
              <a:tr h="614568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5.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lt-LT" sz="2000" dirty="0" smtClean="0"/>
                        <a:t>Grėsmės nacionaliniam saugumui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V</a:t>
                      </a:r>
                      <a:r>
                        <a:rPr lang="pt-BR" dirty="0" smtClean="0"/>
                        <a:t>idin</a:t>
                      </a:r>
                      <a:r>
                        <a:rPr lang="lt-LT" dirty="0" smtClean="0"/>
                        <a:t>ės</a:t>
                      </a:r>
                      <a:r>
                        <a:rPr lang="pt-BR" dirty="0" smtClean="0"/>
                        <a:t> ir išorinės grėsmės nacionaliniam saugumui</a:t>
                      </a:r>
                      <a:r>
                        <a:rPr lang="lt-LT" dirty="0" smtClean="0"/>
                        <a:t>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80761168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3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mtClean="0"/>
              <a:t>A. Maslow poreikių piramidė</a:t>
            </a:r>
            <a:endParaRPr lang="lt-LT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218694"/>
              </p:ext>
            </p:extLst>
          </p:nvPr>
        </p:nvGraphicFramePr>
        <p:xfrm>
          <a:off x="838200" y="1274618"/>
          <a:ext cx="10515600" cy="5394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aveikslėlis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43365" y="219919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mtClean="0"/>
              <a:t>A. Maslow poreikių piramidė</a:t>
            </a:r>
            <a:endParaRPr lang="lt-LT" dirty="0"/>
          </a:p>
        </p:txBody>
      </p:sp>
      <p:pic>
        <p:nvPicPr>
          <p:cNvPr id="6" name="Paveikslėlis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3365" y="219919"/>
            <a:ext cx="1572904" cy="1054699"/>
          </a:xfrm>
          <a:prstGeom prst="rect">
            <a:avLst/>
          </a:prstGeom>
        </p:spPr>
      </p:pic>
      <p:pic>
        <p:nvPicPr>
          <p:cNvPr id="1026" name="Picture 2" descr="http://employability.e-mentoring.eu/img/piramid_L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945" y="1535000"/>
            <a:ext cx="6009746" cy="507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9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3600" dirty="0" smtClean="0"/>
              <a:t>Programa (1)</a:t>
            </a:r>
            <a:endParaRPr lang="lt-LT" sz="3600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419828"/>
          <a:ext cx="10515600" cy="498505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17725">
                  <a:extLst>
                    <a:ext uri="{9D8B030D-6E8A-4147-A177-3AD203B41FA5}">
                      <a16:colId xmlns:a16="http://schemas.microsoft.com/office/drawing/2014/main" xmlns="" val="3714316571"/>
                    </a:ext>
                  </a:extLst>
                </a:gridCol>
                <a:gridCol w="6023930">
                  <a:extLst>
                    <a:ext uri="{9D8B030D-6E8A-4147-A177-3AD203B41FA5}">
                      <a16:colId xmlns:a16="http://schemas.microsoft.com/office/drawing/2014/main" xmlns="" val="2986406134"/>
                    </a:ext>
                  </a:extLst>
                </a:gridCol>
                <a:gridCol w="3973945">
                  <a:extLst>
                    <a:ext uri="{9D8B030D-6E8A-4147-A177-3AD203B41FA5}">
                      <a16:colId xmlns:a16="http://schemas.microsoft.com/office/drawing/2014/main" xmlns="" val="1885338469"/>
                    </a:ext>
                  </a:extLst>
                </a:gridCol>
              </a:tblGrid>
              <a:tr h="790159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Nacionalinio saugumo samprata</a:t>
                      </a:r>
                    </a:p>
                    <a:p>
                      <a:pPr algn="ctr"/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7991484"/>
                  </a:ext>
                </a:extLst>
              </a:tr>
              <a:tr h="500412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dirty="0" smtClean="0"/>
                        <a:t>Ką</a:t>
                      </a:r>
                      <a:r>
                        <a:rPr lang="lt-LT" sz="2000" baseline="0" dirty="0" smtClean="0"/>
                        <a:t> reiškia būti saugiam?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A. </a:t>
                      </a:r>
                      <a:r>
                        <a:rPr lang="lt-LT" dirty="0" err="1" smtClean="0"/>
                        <a:t>Maslow</a:t>
                      </a:r>
                      <a:r>
                        <a:rPr lang="lt-LT" baseline="0" dirty="0" smtClean="0"/>
                        <a:t> poreikių piramidė.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5052564"/>
                  </a:ext>
                </a:extLst>
              </a:tr>
              <a:tr h="11413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2.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Nacionalinio saugumo sąvokos interpretacijos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Saugumo</a:t>
                      </a:r>
                      <a:r>
                        <a:rPr lang="lt-LT" baseline="0" dirty="0" smtClean="0"/>
                        <a:t> lygmenys.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dirty="0" smtClean="0"/>
                        <a:t>Įvairių valstybės ir visuomenės gyvenimo  veiksnių</a:t>
                      </a:r>
                      <a:r>
                        <a:rPr lang="lt-LT" baseline="0" dirty="0" smtClean="0"/>
                        <a:t> svarba </a:t>
                      </a:r>
                      <a:r>
                        <a:rPr lang="lt-LT" dirty="0" smtClean="0"/>
                        <a:t>nacionalinio saugumo tikslų ir uždavinių</a:t>
                      </a:r>
                      <a:r>
                        <a:rPr lang="lt-LT" baseline="0" dirty="0" smtClean="0"/>
                        <a:t> formuluotei</a:t>
                      </a:r>
                      <a:r>
                        <a:rPr lang="lt-LT" dirty="0" smtClean="0"/>
                        <a:t>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51615629"/>
                  </a:ext>
                </a:extLst>
              </a:tr>
              <a:tr h="438717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lt-LT" sz="2000" dirty="0" smtClean="0"/>
                        <a:t>Teisiniai nacionalinio saugumo pagrindai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LR nacionalinio saugumo strategija.</a:t>
                      </a:r>
                    </a:p>
                    <a:p>
                      <a:r>
                        <a:rPr lang="lt-LT" dirty="0" smtClean="0"/>
                        <a:t>LR nacionalinio saugumo</a:t>
                      </a:r>
                      <a:r>
                        <a:rPr lang="lt-LT" baseline="0" dirty="0" smtClean="0"/>
                        <a:t> pagrindų įstatymas ir kt.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4691368"/>
                  </a:ext>
                </a:extLst>
              </a:tr>
              <a:tr h="918484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4.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Lietuvos Respublikos nacionalinio saugumo sistema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Lietuvos nacionalinio saugumo sistema. Pagrindinės už saugumą atsakingos institucijos.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4972630"/>
                  </a:ext>
                </a:extLst>
              </a:tr>
              <a:tr h="614568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lt-LT" sz="2000" dirty="0" smtClean="0"/>
                        <a:t>5.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lt-LT" sz="2000" dirty="0" smtClean="0"/>
                        <a:t>Grėsmės nacionaliniam saugumui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V</a:t>
                      </a:r>
                      <a:r>
                        <a:rPr lang="pt-BR" dirty="0" smtClean="0"/>
                        <a:t>idin</a:t>
                      </a:r>
                      <a:r>
                        <a:rPr lang="lt-LT" dirty="0" smtClean="0"/>
                        <a:t>ės</a:t>
                      </a:r>
                      <a:r>
                        <a:rPr lang="pt-BR" dirty="0" smtClean="0"/>
                        <a:t> ir išorinės grėsmės nacionaliniam saugumui</a:t>
                      </a:r>
                      <a:r>
                        <a:rPr lang="lt-LT" dirty="0" smtClean="0"/>
                        <a:t>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80761168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8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775854"/>
            <a:ext cx="10515600" cy="643969"/>
          </a:xfrm>
        </p:spPr>
        <p:txBody>
          <a:bodyPr>
            <a:normAutofit fontScale="90000"/>
          </a:bodyPr>
          <a:lstStyle/>
          <a:p>
            <a:r>
              <a:rPr lang="lt-LT" sz="4000" dirty="0" smtClean="0"/>
              <a:t>Programa (2)</a:t>
            </a:r>
            <a:r>
              <a:rPr lang="lt-LT" dirty="0" smtClean="0"/>
              <a:t> </a:t>
            </a:r>
            <a:endParaRPr lang="lt-LT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962501"/>
              </p:ext>
            </p:extLst>
          </p:nvPr>
        </p:nvGraphicFramePr>
        <p:xfrm>
          <a:off x="838200" y="1419824"/>
          <a:ext cx="10515600" cy="450068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58091">
                  <a:extLst>
                    <a:ext uri="{9D8B030D-6E8A-4147-A177-3AD203B41FA5}">
                      <a16:colId xmlns:a16="http://schemas.microsoft.com/office/drawing/2014/main" xmlns="" val="531471358"/>
                    </a:ext>
                  </a:extLst>
                </a:gridCol>
                <a:gridCol w="4996873">
                  <a:extLst>
                    <a:ext uri="{9D8B030D-6E8A-4147-A177-3AD203B41FA5}">
                      <a16:colId xmlns:a16="http://schemas.microsoft.com/office/drawing/2014/main" xmlns="" val="3823600488"/>
                    </a:ext>
                  </a:extLst>
                </a:gridCol>
                <a:gridCol w="4860636">
                  <a:extLst>
                    <a:ext uri="{9D8B030D-6E8A-4147-A177-3AD203B41FA5}">
                      <a16:colId xmlns:a16="http://schemas.microsoft.com/office/drawing/2014/main" xmlns="" val="3481313751"/>
                    </a:ext>
                  </a:extLst>
                </a:gridCol>
              </a:tblGrid>
              <a:tr h="1171874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Konstitucinė teisė</a:t>
                      </a:r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59657"/>
                  </a:ext>
                </a:extLst>
              </a:tr>
              <a:tr h="950521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Ką reiškia būti piliečiu?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5375170"/>
                  </a:ext>
                </a:extLst>
              </a:tr>
              <a:tr h="1427770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2.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Asmens teisės,</a:t>
                      </a:r>
                      <a:r>
                        <a:rPr lang="lt-LT" sz="2000" baseline="0" dirty="0" smtClean="0"/>
                        <a:t> laisvės ir pareigos Konstitucijoje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Lietuvos valstybė.</a:t>
                      </a:r>
                    </a:p>
                    <a:p>
                      <a:r>
                        <a:rPr lang="lt-LT" dirty="0" smtClean="0"/>
                        <a:t>Žmogus</a:t>
                      </a:r>
                      <a:r>
                        <a:rPr lang="lt-LT" baseline="0" dirty="0" smtClean="0"/>
                        <a:t> ir valstybė.</a:t>
                      </a:r>
                    </a:p>
                    <a:p>
                      <a:r>
                        <a:rPr lang="lt-LT" baseline="0" dirty="0" smtClean="0"/>
                        <a:t>Visuomenė ir valstybė.</a:t>
                      </a:r>
                    </a:p>
                    <a:p>
                      <a:r>
                        <a:rPr lang="lt-LT" baseline="0" dirty="0" smtClean="0"/>
                        <a:t>Užsienio politika ir valstybės gynimas.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3016336"/>
                  </a:ext>
                </a:extLst>
              </a:tr>
              <a:tr h="950521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Kas valstybėje vykdo teisingumą?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Teismų sistema Lietuvoje.</a:t>
                      </a:r>
                    </a:p>
                    <a:p>
                      <a:r>
                        <a:rPr lang="lt-LT" dirty="0" smtClean="0"/>
                        <a:t>Valdžių galių padalijimas valstybėje.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0861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0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489528"/>
            <a:ext cx="10515600" cy="443344"/>
          </a:xfrm>
        </p:spPr>
        <p:txBody>
          <a:bodyPr>
            <a:normAutofit fontScale="90000"/>
          </a:bodyPr>
          <a:lstStyle/>
          <a:p>
            <a:r>
              <a:rPr lang="lt-LT" sz="4000" dirty="0" smtClean="0"/>
              <a:t>Programa (3)</a:t>
            </a:r>
            <a:r>
              <a:rPr lang="lt-LT" dirty="0" smtClean="0"/>
              <a:t> </a:t>
            </a:r>
            <a:endParaRPr lang="lt-LT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836800"/>
              </p:ext>
            </p:extLst>
          </p:nvPr>
        </p:nvGraphicFramePr>
        <p:xfrm>
          <a:off x="838200" y="932872"/>
          <a:ext cx="10956636" cy="549420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85692">
                  <a:extLst>
                    <a:ext uri="{9D8B030D-6E8A-4147-A177-3AD203B41FA5}">
                      <a16:colId xmlns:a16="http://schemas.microsoft.com/office/drawing/2014/main" xmlns="" val="531471358"/>
                    </a:ext>
                  </a:extLst>
                </a:gridCol>
                <a:gridCol w="3639235">
                  <a:extLst>
                    <a:ext uri="{9D8B030D-6E8A-4147-A177-3AD203B41FA5}">
                      <a16:colId xmlns:a16="http://schemas.microsoft.com/office/drawing/2014/main" xmlns="" val="3823600488"/>
                    </a:ext>
                  </a:extLst>
                </a:gridCol>
                <a:gridCol w="6631709">
                  <a:extLst>
                    <a:ext uri="{9D8B030D-6E8A-4147-A177-3AD203B41FA5}">
                      <a16:colId xmlns:a16="http://schemas.microsoft.com/office/drawing/2014/main" xmlns="" val="3481313751"/>
                    </a:ext>
                  </a:extLst>
                </a:gridCol>
              </a:tblGrid>
              <a:tr h="413497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Valstybės</a:t>
                      </a:r>
                      <a:r>
                        <a:rPr lang="lt-LT" sz="2400" baseline="0" dirty="0" smtClean="0"/>
                        <a:t> gynyba</a:t>
                      </a:r>
                      <a:endParaRPr lang="lt-L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59657"/>
                  </a:ext>
                </a:extLst>
              </a:tr>
              <a:tr h="1254711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Šalies gynybos samprata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Gynybos principas, tikslai ir uždaviniai.</a:t>
                      </a:r>
                    </a:p>
                    <a:p>
                      <a:endParaRPr lang="lt-LT" dirty="0" smtClean="0"/>
                    </a:p>
                    <a:p>
                      <a:r>
                        <a:rPr lang="lt-LT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Pamoka</a:t>
                      </a:r>
                      <a:r>
                        <a:rPr lang="lt-LT" i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su </a:t>
                      </a:r>
                      <a:r>
                        <a:rPr lang="lt-LT" sz="1800" b="0" i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Mobilizacijos ir pilietinio pasipriešinimo departamento prie Krašto apsaugos ministerijos vyr. specialistu.</a:t>
                      </a:r>
                      <a:endParaRPr lang="lt-LT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5375170"/>
                  </a:ext>
                </a:extLst>
              </a:tr>
              <a:tr h="1613181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2.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Karinė gynyba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Šalies ginkluotųjų pajėgų</a:t>
                      </a:r>
                      <a:r>
                        <a:rPr lang="lt-LT" baseline="0" dirty="0" smtClean="0"/>
                        <a:t> sudėtis</a:t>
                      </a:r>
                      <a:r>
                        <a:rPr lang="lt-LT" dirty="0" smtClean="0"/>
                        <a:t>.</a:t>
                      </a:r>
                    </a:p>
                    <a:p>
                      <a:r>
                        <a:rPr lang="lt-LT" dirty="0" smtClean="0"/>
                        <a:t>Karų (karinių konfliktų) tipai.</a:t>
                      </a:r>
                    </a:p>
                    <a:p>
                      <a:endParaRPr lang="lt-LT" dirty="0" smtClean="0"/>
                    </a:p>
                    <a:p>
                      <a:r>
                        <a:rPr lang="lt-LT" sz="1800" i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Išvyka į Zoknių karinių oro pajėgų aviacijos bazę.</a:t>
                      </a:r>
                    </a:p>
                    <a:p>
                      <a:r>
                        <a:rPr lang="lt-LT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Krašto apsaugos diena KASP Prisikėlimo apygardos 6-ojoje rinktinėje</a:t>
                      </a:r>
                      <a:endParaRPr lang="lt-LT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3016336"/>
                  </a:ext>
                </a:extLst>
              </a:tr>
              <a:tr h="1254711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Pilietinis pasipriešinimas</a:t>
                      </a:r>
                      <a:endParaRPr lang="lt-LT" sz="2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Pilietinis pasipriešinimas istoriniame kontekste.</a:t>
                      </a:r>
                    </a:p>
                    <a:p>
                      <a:r>
                        <a:rPr lang="lt-LT" dirty="0" smtClean="0"/>
                        <a:t>Pilietinis pasipriešinimas šiandien.</a:t>
                      </a:r>
                    </a:p>
                    <a:p>
                      <a:endParaRPr lang="lt-LT" dirty="0" smtClean="0"/>
                    </a:p>
                    <a:p>
                      <a:r>
                        <a:rPr lang="lt-LT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Lankymasis </a:t>
                      </a:r>
                      <a:r>
                        <a:rPr lang="pt-BR" sz="1800" b="0" i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Gynybos ir karybos edukacijos centr</a:t>
                      </a:r>
                      <a:r>
                        <a:rPr lang="lt-LT" sz="1800" b="0" i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lt-LT" sz="1800" b="0" i="1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lt-LT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0861"/>
                  </a:ext>
                </a:extLst>
              </a:tr>
              <a:tr h="74865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4.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Nevyriausybinės</a:t>
                      </a:r>
                      <a:r>
                        <a:rPr lang="lt-LT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organizacijos. </a:t>
                      </a:r>
                      <a:endParaRPr lang="lt-LT" sz="2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Lietuvos šaulių sąjunga. </a:t>
                      </a:r>
                      <a:r>
                        <a:rPr lang="lt-LT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Susitikimas su gimnazijos jaunaisiais šauliais.</a:t>
                      </a:r>
                    </a:p>
                    <a:p>
                      <a:r>
                        <a:rPr lang="lt-LT" dirty="0" smtClean="0"/>
                        <a:t>Lietuvos skautija.</a:t>
                      </a:r>
                    </a:p>
                    <a:p>
                      <a:r>
                        <a:rPr lang="lt-LT" dirty="0" smtClean="0"/>
                        <a:t>Ateitininkų federacija.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6105216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4892" y="43139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6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775854"/>
            <a:ext cx="10515600" cy="643969"/>
          </a:xfrm>
        </p:spPr>
        <p:txBody>
          <a:bodyPr>
            <a:normAutofit/>
          </a:bodyPr>
          <a:lstStyle/>
          <a:p>
            <a:r>
              <a:rPr lang="lt-LT" sz="3600" dirty="0" smtClean="0"/>
              <a:t>Programa (4) </a:t>
            </a:r>
            <a:endParaRPr lang="lt-LT" sz="3600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4099206"/>
              </p:ext>
            </p:extLst>
          </p:nvPr>
        </p:nvGraphicFramePr>
        <p:xfrm>
          <a:off x="838200" y="1419824"/>
          <a:ext cx="10515600" cy="507387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58091">
                  <a:extLst>
                    <a:ext uri="{9D8B030D-6E8A-4147-A177-3AD203B41FA5}">
                      <a16:colId xmlns:a16="http://schemas.microsoft.com/office/drawing/2014/main" xmlns="" val="531471358"/>
                    </a:ext>
                  </a:extLst>
                </a:gridCol>
                <a:gridCol w="5209309">
                  <a:extLst>
                    <a:ext uri="{9D8B030D-6E8A-4147-A177-3AD203B41FA5}">
                      <a16:colId xmlns:a16="http://schemas.microsoft.com/office/drawing/2014/main" xmlns="" val="3823600488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xmlns="" val="3481313751"/>
                    </a:ext>
                  </a:extLst>
                </a:gridCol>
              </a:tblGrid>
              <a:tr h="748022">
                <a:tc gridSpan="3">
                  <a:txBody>
                    <a:bodyPr/>
                    <a:lstStyle/>
                    <a:p>
                      <a:pPr algn="ctr"/>
                      <a:r>
                        <a:rPr lang="lt-LT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Krašto apsaugos sistema</a:t>
                      </a:r>
                      <a:endParaRPr lang="lt-LT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59657"/>
                  </a:ext>
                </a:extLst>
              </a:tr>
              <a:tr h="954521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1.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Lietuvos Respublikos gynybos politika</a:t>
                      </a:r>
                      <a:endParaRPr lang="lt-L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Lietuvos gynybos politikos principai,</a:t>
                      </a:r>
                      <a:r>
                        <a:rPr lang="lt-LT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prioritetai.</a:t>
                      </a:r>
                      <a:endParaRPr lang="lt-LT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5375170"/>
                  </a:ext>
                </a:extLst>
              </a:tr>
              <a:tr h="1172542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2.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Lietuvos kariuomenė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Lietuvos kariuomenės misija, uždaviniai...</a:t>
                      </a:r>
                    </a:p>
                    <a:p>
                      <a:r>
                        <a:rPr lang="lt-LT" dirty="0" smtClean="0"/>
                        <a:t>Lietuvos kariuomenės pajėgos.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3016336"/>
                  </a:ext>
                </a:extLst>
              </a:tr>
              <a:tr h="101007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3.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Tarnyba Lietuvos kariuomenėje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Nuolatinė privalomoji karo tarnyba.</a:t>
                      </a:r>
                    </a:p>
                    <a:p>
                      <a:r>
                        <a:rPr lang="lt-LT" dirty="0" smtClean="0"/>
                        <a:t>Kario savanorio tarnyba.</a:t>
                      </a:r>
                    </a:p>
                    <a:p>
                      <a:r>
                        <a:rPr lang="lt-LT" dirty="0" smtClean="0"/>
                        <a:t>Profesinė karo tarnyba</a:t>
                      </a:r>
                      <a:r>
                        <a:rPr lang="lt-LT" baseline="0" dirty="0" smtClean="0"/>
                        <a:t> ir kt.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0930861"/>
                  </a:ext>
                </a:extLst>
              </a:tr>
              <a:tr h="1010073">
                <a:tc>
                  <a:txBody>
                    <a:bodyPr/>
                    <a:lstStyle/>
                    <a:p>
                      <a:r>
                        <a:rPr lang="lt-LT" sz="2000" dirty="0" smtClean="0"/>
                        <a:t>4. </a:t>
                      </a:r>
                      <a:endParaRPr lang="lt-L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Kariuomenės atributika.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t-LT" dirty="0" smtClean="0"/>
                        <a:t>Vėliavos.</a:t>
                      </a:r>
                    </a:p>
                    <a:p>
                      <a:r>
                        <a:rPr lang="lt-LT" dirty="0" smtClean="0"/>
                        <a:t>Uniformos.</a:t>
                      </a:r>
                    </a:p>
                    <a:p>
                      <a:r>
                        <a:rPr lang="lt-LT" dirty="0" smtClean="0"/>
                        <a:t>Kariniai laipsniai.</a:t>
                      </a:r>
                    </a:p>
                    <a:p>
                      <a:r>
                        <a:rPr lang="lt-LT" dirty="0" smtClean="0"/>
                        <a:t>Valstybės</a:t>
                      </a:r>
                      <a:r>
                        <a:rPr lang="lt-LT" baseline="0" dirty="0" smtClean="0"/>
                        <a:t> apdovanojimai...</a:t>
                      </a:r>
                      <a:endParaRPr lang="lt-L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8113420"/>
                  </a:ext>
                </a:extLst>
              </a:tr>
            </a:tbl>
          </a:graphicData>
        </a:graphic>
      </p:graphicFrame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183" y="365125"/>
            <a:ext cx="1572904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8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1117</Words>
  <Application>Microsoft Office PowerPoint</Application>
  <PresentationFormat>Widescreen</PresentationFormat>
  <Paragraphs>192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„Office“ tema</vt:lpstr>
      <vt:lpstr>Nacionalinio saugumo ir krašto gynybos ugdymo patirtis Šiaulių Stasio Šalkauskio gimnazijoje</vt:lpstr>
      <vt:lpstr>Pranešimo turinys</vt:lpstr>
      <vt:lpstr>Programa (1)</vt:lpstr>
      <vt:lpstr>A. Maslow poreikių piramidė</vt:lpstr>
      <vt:lpstr>A. Maslow poreikių piramidė</vt:lpstr>
      <vt:lpstr>Programa (1)</vt:lpstr>
      <vt:lpstr>Programa (2) </vt:lpstr>
      <vt:lpstr>Programa (3) </vt:lpstr>
      <vt:lpstr>Programa (4) </vt:lpstr>
      <vt:lpstr>Programa (5) </vt:lpstr>
      <vt:lpstr>Programa (6) </vt:lpstr>
      <vt:lpstr>Programa (7) </vt:lpstr>
      <vt:lpstr>Literatūra (1):</vt:lpstr>
      <vt:lpstr>Literatūra (2):</vt:lpstr>
      <vt:lpstr>Metodai:</vt:lpstr>
      <vt:lpstr>Kaip išsaugoti      ? Simuliacinis užsiėmimas: bendravimo, derėjimosi ir lyderiavimo gebėjimų tobulinimas...</vt:lpstr>
      <vt:lpstr>Ačiū ir sėkmės 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Pilietis ir šalies gynyba</dc:title>
  <dc:creator>„Windows“ vartotojas</dc:creator>
  <cp:lastModifiedBy>Salomėja Bitlieriūtė</cp:lastModifiedBy>
  <cp:revision>66</cp:revision>
  <dcterms:created xsi:type="dcterms:W3CDTF">2018-07-22T14:46:28Z</dcterms:created>
  <dcterms:modified xsi:type="dcterms:W3CDTF">2018-08-24T07:47:19Z</dcterms:modified>
</cp:coreProperties>
</file>