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2" r:id="rId7"/>
    <p:sldId id="263" r:id="rId8"/>
    <p:sldId id="264" r:id="rId9"/>
    <p:sldId id="265" r:id="rId10"/>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Vidutinis stilius 2 – paryškinima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5458" autoAdjust="0"/>
  </p:normalViewPr>
  <p:slideViewPr>
    <p:cSldViewPr snapToGrid="0">
      <p:cViewPr varScale="1">
        <p:scale>
          <a:sx n="115" d="100"/>
          <a:sy n="115" d="100"/>
        </p:scale>
        <p:origin x="43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71F9FA-8489-499C-BBF1-05C7FDFA5883}" type="datetimeFigureOut">
              <a:rPr lang="lt-LT" smtClean="0"/>
              <a:t>2020-10-29</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9C5A6-E434-4921-AB29-90509DD804C6}" type="slidenum">
              <a:rPr lang="lt-LT" smtClean="0"/>
              <a:t>‹#›</a:t>
            </a:fld>
            <a:endParaRPr lang="lt-LT"/>
          </a:p>
        </p:txBody>
      </p:sp>
    </p:spTree>
    <p:extLst>
      <p:ext uri="{BB962C8B-B14F-4D97-AF65-F5344CB8AC3E}">
        <p14:creationId xmlns:p14="http://schemas.microsoft.com/office/powerpoint/2010/main" val="2351322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smtClean="0"/>
          </a:p>
        </p:txBody>
      </p:sp>
      <p:sp>
        <p:nvSpPr>
          <p:cNvPr id="4" name="Skaidrės numerio vietos rezervavimo ženklas 3"/>
          <p:cNvSpPr>
            <a:spLocks noGrp="1"/>
          </p:cNvSpPr>
          <p:nvPr>
            <p:ph type="sldNum" sz="quarter" idx="10"/>
          </p:nvPr>
        </p:nvSpPr>
        <p:spPr/>
        <p:txBody>
          <a:bodyPr/>
          <a:lstStyle/>
          <a:p>
            <a:fld id="{9239C5A6-E434-4921-AB29-90509DD804C6}" type="slidenum">
              <a:rPr lang="lt-LT" smtClean="0"/>
              <a:t>4</a:t>
            </a:fld>
            <a:endParaRPr lang="lt-LT"/>
          </a:p>
        </p:txBody>
      </p:sp>
    </p:spTree>
    <p:extLst>
      <p:ext uri="{BB962C8B-B14F-4D97-AF65-F5344CB8AC3E}">
        <p14:creationId xmlns:p14="http://schemas.microsoft.com/office/powerpoint/2010/main" val="1160971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122363"/>
            <a:ext cx="9144000" cy="2387600"/>
          </a:xfrm>
        </p:spPr>
        <p:txBody>
          <a:bodyPr anchor="b"/>
          <a:lstStyle>
            <a:lvl1pPr algn="ctr">
              <a:defRPr sz="6000"/>
            </a:lvl1pPr>
          </a:lstStyle>
          <a:p>
            <a:r>
              <a:rPr lang="lt-LT" smtClean="0"/>
              <a:t>Spustelėję redag. ruoš. pavad. stilių</a:t>
            </a:r>
            <a:endParaRPr lang="lt-LT"/>
          </a:p>
        </p:txBody>
      </p:sp>
      <p:sp>
        <p:nvSpPr>
          <p:cNvPr id="3" name="Antrinis pavadinima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1447406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19105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8724900" y="365125"/>
            <a:ext cx="2628900" cy="5811838"/>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838200" y="365125"/>
            <a:ext cx="7734300" cy="5811838"/>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3864816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3807868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1850" y="1709738"/>
            <a:ext cx="10515600" cy="2852737"/>
          </a:xfrm>
        </p:spPr>
        <p:txBody>
          <a:bodyPr anchor="b"/>
          <a:lstStyle>
            <a:lvl1pPr>
              <a:defRPr sz="6000"/>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1461733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838200" y="1825625"/>
            <a:ext cx="5181600" cy="435133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6172200" y="1825625"/>
            <a:ext cx="5181600" cy="435133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627C3414-DB6A-4532-9300-880AB639BD7D}" type="datetimeFigureOut">
              <a:rPr lang="lt-LT" smtClean="0"/>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900830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365125"/>
            <a:ext cx="10515600" cy="1325563"/>
          </a:xfrm>
        </p:spPr>
        <p:txBody>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Turinio vietos rezervavimo ženklas 3"/>
          <p:cNvSpPr>
            <a:spLocks noGrp="1"/>
          </p:cNvSpPr>
          <p:nvPr>
            <p:ph sz="half" idx="2"/>
          </p:nvPr>
        </p:nvSpPr>
        <p:spPr>
          <a:xfrm>
            <a:off x="839788" y="2505075"/>
            <a:ext cx="5157787" cy="36845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6172200" y="2505075"/>
            <a:ext cx="5183188" cy="36845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627C3414-DB6A-4532-9300-880AB639BD7D}" type="datetimeFigureOut">
              <a:rPr lang="lt-LT" smtClean="0"/>
              <a:t>2020-10-29</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463822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627C3414-DB6A-4532-9300-880AB639BD7D}" type="datetimeFigureOut">
              <a:rPr lang="lt-LT" smtClean="0"/>
              <a:t>2020-10-29</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358453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627C3414-DB6A-4532-9300-880AB639BD7D}" type="datetimeFigureOut">
              <a:rPr lang="lt-LT" smtClean="0"/>
              <a:t>2020-10-29</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204183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smtClean="0"/>
              <a:t>Spustelėję redag. ruoš. pavad. stilių</a:t>
            </a:r>
            <a:endParaRPr lang="lt-LT"/>
          </a:p>
        </p:txBody>
      </p:sp>
      <p:sp>
        <p:nvSpPr>
          <p:cNvPr id="3" name="Turinio vietos rezervavimo ženklas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627C3414-DB6A-4532-9300-880AB639BD7D}" type="datetimeFigureOut">
              <a:rPr lang="lt-LT" smtClean="0"/>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2060630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627C3414-DB6A-4532-9300-880AB639BD7D}" type="datetimeFigureOut">
              <a:rPr lang="lt-LT" smtClean="0"/>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1175C59-1D63-4C85-A799-376127005337}" type="slidenum">
              <a:rPr lang="lt-LT" smtClean="0"/>
              <a:t>‹#›</a:t>
            </a:fld>
            <a:endParaRPr lang="lt-LT"/>
          </a:p>
        </p:txBody>
      </p:sp>
    </p:spTree>
    <p:extLst>
      <p:ext uri="{BB962C8B-B14F-4D97-AF65-F5344CB8AC3E}">
        <p14:creationId xmlns:p14="http://schemas.microsoft.com/office/powerpoint/2010/main" val="200629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C3414-DB6A-4532-9300-880AB639BD7D}" type="datetimeFigureOut">
              <a:rPr lang="lt-LT" smtClean="0"/>
              <a:t>2020-10-29</a:t>
            </a:fld>
            <a:endParaRPr lang="lt-LT"/>
          </a:p>
        </p:txBody>
      </p:sp>
      <p:sp>
        <p:nvSpPr>
          <p:cNvPr id="5" name="Poraštės vietos rezervavimo ženklas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75C59-1D63-4C85-A799-376127005337}" type="slidenum">
              <a:rPr lang="lt-LT" smtClean="0"/>
              <a:t>‹#›</a:t>
            </a:fld>
            <a:endParaRPr lang="lt-LT"/>
          </a:p>
        </p:txBody>
      </p:sp>
    </p:spTree>
    <p:extLst>
      <p:ext uri="{BB962C8B-B14F-4D97-AF65-F5344CB8AC3E}">
        <p14:creationId xmlns:p14="http://schemas.microsoft.com/office/powerpoint/2010/main" val="1187872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www.kam.lt/"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122363"/>
            <a:ext cx="9144000" cy="3346606"/>
          </a:xfrm>
        </p:spPr>
        <p:txBody>
          <a:bodyPr>
            <a:normAutofit fontScale="90000"/>
          </a:bodyPr>
          <a:lstStyle/>
          <a:p>
            <a:r>
              <a:rPr lang="lt-LT" dirty="0" smtClean="0"/>
              <a:t>Pasidalijimas praktine patirtimi įgyvendinant Nacionalinio saugumo ir krašto gynybos programą</a:t>
            </a:r>
            <a:endParaRPr lang="lt-LT" dirty="0"/>
          </a:p>
        </p:txBody>
      </p:sp>
      <p:sp>
        <p:nvSpPr>
          <p:cNvPr id="3" name="Antrinis pavadinimas 2"/>
          <p:cNvSpPr>
            <a:spLocks noGrp="1"/>
          </p:cNvSpPr>
          <p:nvPr>
            <p:ph type="subTitle" idx="1"/>
          </p:nvPr>
        </p:nvSpPr>
        <p:spPr>
          <a:xfrm>
            <a:off x="1524000" y="4700788"/>
            <a:ext cx="9144000" cy="557011"/>
          </a:xfrm>
        </p:spPr>
        <p:txBody>
          <a:bodyPr/>
          <a:lstStyle/>
          <a:p>
            <a:r>
              <a:rPr lang="lt-LT" dirty="0" smtClean="0"/>
              <a:t>Vilniaus Tuskulėnų gimnazijos vyr. mokytoja Inga Peslekaitė</a:t>
            </a:r>
            <a:endParaRPr lang="lt-LT" dirty="0"/>
          </a:p>
        </p:txBody>
      </p:sp>
    </p:spTree>
    <p:extLst>
      <p:ext uri="{BB962C8B-B14F-4D97-AF65-F5344CB8AC3E}">
        <p14:creationId xmlns:p14="http://schemas.microsoft.com/office/powerpoint/2010/main" val="3072616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Kaip iki to atėjau?</a:t>
            </a:r>
            <a:endParaRPr lang="lt-LT" dirty="0"/>
          </a:p>
        </p:txBody>
      </p:sp>
      <p:sp>
        <p:nvSpPr>
          <p:cNvPr id="3" name="Turinio vietos rezervavimo ženklas 2"/>
          <p:cNvSpPr>
            <a:spLocks noGrp="1"/>
          </p:cNvSpPr>
          <p:nvPr>
            <p:ph idx="1"/>
          </p:nvPr>
        </p:nvSpPr>
        <p:spPr>
          <a:xfrm>
            <a:off x="838200" y="1825625"/>
            <a:ext cx="10727028" cy="4351338"/>
          </a:xfrm>
        </p:spPr>
        <p:txBody>
          <a:bodyPr/>
          <a:lstStyle/>
          <a:p>
            <a:r>
              <a:rPr lang="en-GB" dirty="0" smtClean="0"/>
              <a:t>2014 </a:t>
            </a:r>
            <a:r>
              <a:rPr lang="lt-LT" dirty="0" smtClean="0"/>
              <a:t>m. </a:t>
            </a:r>
            <a:r>
              <a:rPr lang="en-GB" dirty="0" err="1" smtClean="0"/>
              <a:t>kovas</a:t>
            </a:r>
            <a:r>
              <a:rPr lang="en-GB" dirty="0" smtClean="0"/>
              <a:t> – </a:t>
            </a:r>
            <a:r>
              <a:rPr lang="lt-LT" dirty="0" smtClean="0"/>
              <a:t>įvykiai Ukrainoje;</a:t>
            </a:r>
          </a:p>
          <a:p>
            <a:r>
              <a:rPr lang="lt-LT" dirty="0" smtClean="0"/>
              <a:t>2014 m. rugsėjis – įstojimas į LŠS;</a:t>
            </a:r>
          </a:p>
          <a:p>
            <a:r>
              <a:rPr lang="lt-LT" dirty="0" smtClean="0"/>
              <a:t>Nuo 2016 m. birželio – įvairūs modulio „Pilietis ir šalies gynyba“ kursai;</a:t>
            </a:r>
          </a:p>
          <a:p>
            <a:r>
              <a:rPr lang="lt-LT" dirty="0" smtClean="0"/>
              <a:t>2019 m. prisidėjau rengiant metodinę medžiagą „Idėjos ugdymui: kaip atskleisti nacionalinio saugumo ir krašto gynybos temas“;</a:t>
            </a:r>
          </a:p>
          <a:p>
            <a:r>
              <a:rPr lang="lt-LT" dirty="0" smtClean="0"/>
              <a:t>2020 m. rugsėjis – pradėjau dėstyti „Nacionalinio saugumo ir krašto gynybos“ kursą mokykloje.</a:t>
            </a:r>
            <a:endParaRPr lang="lt-LT" dirty="0"/>
          </a:p>
        </p:txBody>
      </p:sp>
    </p:spTree>
    <p:extLst>
      <p:ext uri="{BB962C8B-B14F-4D97-AF65-F5344CB8AC3E}">
        <p14:creationId xmlns:p14="http://schemas.microsoft.com/office/powerpoint/2010/main" val="775048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Kurso pristatymas mokiniams</a:t>
            </a:r>
            <a:endParaRPr lang="lt-LT" dirty="0"/>
          </a:p>
        </p:txBody>
      </p:sp>
      <p:sp>
        <p:nvSpPr>
          <p:cNvPr id="3" name="Turinio vietos rezervavimo ženklas 2"/>
          <p:cNvSpPr>
            <a:spLocks noGrp="1"/>
          </p:cNvSpPr>
          <p:nvPr>
            <p:ph idx="1"/>
          </p:nvPr>
        </p:nvSpPr>
        <p:spPr/>
        <p:txBody>
          <a:bodyPr/>
          <a:lstStyle/>
          <a:p>
            <a:endParaRPr lang="lt-LT" dirty="0" smtClean="0"/>
          </a:p>
          <a:p>
            <a:r>
              <a:rPr lang="lt-LT" dirty="0" smtClean="0"/>
              <a:t>Pristatytas kursas mokyklos administracijai ir suderintas jo dėstymas;</a:t>
            </a:r>
          </a:p>
          <a:p>
            <a:r>
              <a:rPr lang="lt-LT" dirty="0" smtClean="0"/>
              <a:t>I pusmečio pabaigoje kursą pristačiau 10 klasės mokiniams;</a:t>
            </a:r>
          </a:p>
          <a:p>
            <a:r>
              <a:rPr lang="lt-LT" dirty="0" smtClean="0"/>
              <a:t>Mokiniams sudarytos galimybės rinktis 3 skirtingus kursus: (psichologijos (2 val./sav.), ekonomikos ir verslumo (1 val./</a:t>
            </a:r>
            <a:r>
              <a:rPr lang="lt-LT" dirty="0" err="1" smtClean="0"/>
              <a:t>sav</a:t>
            </a:r>
            <a:r>
              <a:rPr lang="lt-LT" dirty="0" smtClean="0"/>
              <a:t>) ir nacionalinio saugumo ir krašto gynybos (1 val./sav.);</a:t>
            </a:r>
          </a:p>
          <a:p>
            <a:endParaRPr lang="lt-LT" dirty="0"/>
          </a:p>
        </p:txBody>
      </p:sp>
    </p:spTree>
    <p:extLst>
      <p:ext uri="{BB962C8B-B14F-4D97-AF65-F5344CB8AC3E}">
        <p14:creationId xmlns:p14="http://schemas.microsoft.com/office/powerpoint/2010/main" val="4217312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Mokinių požiūris</a:t>
            </a:r>
            <a:endParaRPr lang="lt-LT" dirty="0"/>
          </a:p>
        </p:txBody>
      </p:sp>
      <p:sp>
        <p:nvSpPr>
          <p:cNvPr id="3" name="Turinio vietos rezervavimo ženklas 2"/>
          <p:cNvSpPr>
            <a:spLocks noGrp="1"/>
          </p:cNvSpPr>
          <p:nvPr>
            <p:ph idx="1"/>
          </p:nvPr>
        </p:nvSpPr>
        <p:spPr/>
        <p:txBody>
          <a:bodyPr/>
          <a:lstStyle/>
          <a:p>
            <a:endParaRPr lang="lt-LT" dirty="0" smtClean="0"/>
          </a:p>
          <a:p>
            <a:r>
              <a:rPr lang="lt-LT" dirty="0" smtClean="0"/>
              <a:t>Kursas lengvas, gi ne matematika;</a:t>
            </a:r>
          </a:p>
          <a:p>
            <a:r>
              <a:rPr lang="lt-LT" dirty="0" smtClean="0"/>
              <a:t>Atėjo nes domina tarnyba LK;</a:t>
            </a:r>
          </a:p>
          <a:p>
            <a:r>
              <a:rPr lang="lt-LT" dirty="0" smtClean="0"/>
              <a:t>Įdomu ir trūksta žinių;</a:t>
            </a:r>
          </a:p>
          <a:p>
            <a:r>
              <a:rPr lang="lt-LT" dirty="0" smtClean="0"/>
              <a:t>Vėliau prisijungė (keičiant mokomųjų dalykų lygį pritrūko valandų).</a:t>
            </a:r>
          </a:p>
          <a:p>
            <a:endParaRPr lang="lt-LT" dirty="0"/>
          </a:p>
        </p:txBody>
      </p:sp>
    </p:spTree>
    <p:extLst>
      <p:ext uri="{BB962C8B-B14F-4D97-AF65-F5344CB8AC3E}">
        <p14:creationId xmlns:p14="http://schemas.microsoft.com/office/powerpoint/2010/main" val="3939976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Šaltiniai palengvinantys darbą</a:t>
            </a:r>
            <a:endParaRPr lang="lt-LT" dirty="0"/>
          </a:p>
        </p:txBody>
      </p:sp>
      <p:sp>
        <p:nvSpPr>
          <p:cNvPr id="3" name="Turinio vietos rezervavimo ženklas 2"/>
          <p:cNvSpPr>
            <a:spLocks noGrp="1"/>
          </p:cNvSpPr>
          <p:nvPr>
            <p:ph idx="1"/>
          </p:nvPr>
        </p:nvSpPr>
        <p:spPr>
          <a:xfrm>
            <a:off x="838200" y="1690688"/>
            <a:ext cx="10515600" cy="4486275"/>
          </a:xfrm>
        </p:spPr>
        <p:txBody>
          <a:bodyPr/>
          <a:lstStyle/>
          <a:p>
            <a:r>
              <a:rPr lang="lt-LT" sz="2400" dirty="0"/>
              <a:t>mokomoji medžiaga „Idėjos ugdymui: kaip atskleisti nacionalinio saugumo ir krašto gynybos temas</a:t>
            </a:r>
            <a:r>
              <a:rPr lang="lt-LT" sz="2400" dirty="0" smtClean="0"/>
              <a:t>“; </a:t>
            </a:r>
            <a:endParaRPr lang="lt-LT" sz="2400" dirty="0"/>
          </a:p>
          <a:p>
            <a:r>
              <a:rPr lang="lt-LT" sz="2400" dirty="0" smtClean="0"/>
              <a:t>„Šalies </a:t>
            </a:r>
            <a:r>
              <a:rPr lang="lt-LT" sz="2400" dirty="0"/>
              <a:t>saugumas ir </a:t>
            </a:r>
            <a:r>
              <a:rPr lang="lt-LT" sz="2400" dirty="0" smtClean="0"/>
              <a:t>gynyba“, </a:t>
            </a:r>
            <a:r>
              <a:rPr lang="lt-LT" sz="2400" dirty="0"/>
              <a:t>mokomoji medžiaga Lietuvos bendrojo ugdymo mokyklų </a:t>
            </a:r>
            <a:r>
              <a:rPr lang="lt-LT" sz="2400" dirty="0" smtClean="0"/>
              <a:t>mokiniams ir </a:t>
            </a:r>
            <a:r>
              <a:rPr lang="lt-LT" sz="2400" dirty="0"/>
              <a:t>mokytojams</a:t>
            </a:r>
            <a:r>
              <a:rPr lang="lt-LT" sz="2400" dirty="0" smtClean="0"/>
              <a:t>; </a:t>
            </a:r>
          </a:p>
          <a:p>
            <a:r>
              <a:rPr lang="lt-LT" sz="2400" dirty="0" smtClean="0"/>
              <a:t>mokomoji </a:t>
            </a:r>
            <a:r>
              <a:rPr lang="lt-LT" sz="2400" dirty="0"/>
              <a:t>medžiaga „Idėjos ugdymui: kaip atskleisti medijų raštingumo ir nacionalinio saugumo temas</a:t>
            </a:r>
            <a:r>
              <a:rPr lang="lt-LT" sz="2400" dirty="0" smtClean="0"/>
              <a:t>“.</a:t>
            </a:r>
          </a:p>
          <a:p>
            <a:r>
              <a:rPr lang="lt-LT" sz="2400" dirty="0" smtClean="0"/>
              <a:t>Ugdymo sodas (Ugdymo turinys, metodinė medžiaga, integruojamas turinys)</a:t>
            </a:r>
          </a:p>
          <a:p>
            <a:r>
              <a:rPr lang="lt-LT" sz="2400" dirty="0" smtClean="0">
                <a:hlinkClick r:id="rId2"/>
              </a:rPr>
              <a:t>www.kam.lt</a:t>
            </a:r>
            <a:r>
              <a:rPr lang="lt-LT" sz="2400" dirty="0" smtClean="0"/>
              <a:t>, žurnalai „Karys“, „Trimitas“ ir kiti šaltiniai...</a:t>
            </a:r>
          </a:p>
          <a:p>
            <a:pPr marL="0" indent="0">
              <a:buNone/>
            </a:pPr>
            <a:r>
              <a:rPr lang="lt-LT" dirty="0" smtClean="0"/>
              <a:t> </a:t>
            </a:r>
            <a:endParaRPr lang="lt-LT" dirty="0"/>
          </a:p>
        </p:txBody>
      </p:sp>
      <p:pic>
        <p:nvPicPr>
          <p:cNvPr id="4" name="Paveikslėlis 3"/>
          <p:cNvPicPr>
            <a:picLocks noChangeAspect="1"/>
          </p:cNvPicPr>
          <p:nvPr/>
        </p:nvPicPr>
        <p:blipFill>
          <a:blip r:embed="rId3"/>
          <a:stretch>
            <a:fillRect/>
          </a:stretch>
        </p:blipFill>
        <p:spPr>
          <a:xfrm>
            <a:off x="967914" y="4838038"/>
            <a:ext cx="1337404" cy="2009760"/>
          </a:xfrm>
          <a:prstGeom prst="rect">
            <a:avLst/>
          </a:prstGeom>
        </p:spPr>
      </p:pic>
      <p:pic>
        <p:nvPicPr>
          <p:cNvPr id="5" name="Paveikslėlis 4"/>
          <p:cNvPicPr>
            <a:picLocks noChangeAspect="1"/>
          </p:cNvPicPr>
          <p:nvPr/>
        </p:nvPicPr>
        <p:blipFill>
          <a:blip r:embed="rId4"/>
          <a:stretch>
            <a:fillRect/>
          </a:stretch>
        </p:blipFill>
        <p:spPr>
          <a:xfrm>
            <a:off x="6812897" y="4834981"/>
            <a:ext cx="1339430" cy="2012804"/>
          </a:xfrm>
          <a:prstGeom prst="rect">
            <a:avLst/>
          </a:prstGeom>
        </p:spPr>
      </p:pic>
      <p:pic>
        <p:nvPicPr>
          <p:cNvPr id="6" name="Paveikslėlis 5"/>
          <p:cNvPicPr>
            <a:picLocks noChangeAspect="1"/>
          </p:cNvPicPr>
          <p:nvPr/>
        </p:nvPicPr>
        <p:blipFill>
          <a:blip r:embed="rId5"/>
          <a:stretch>
            <a:fillRect/>
          </a:stretch>
        </p:blipFill>
        <p:spPr>
          <a:xfrm>
            <a:off x="4753454" y="4837579"/>
            <a:ext cx="1441284" cy="2010211"/>
          </a:xfrm>
          <a:prstGeom prst="rect">
            <a:avLst/>
          </a:prstGeom>
        </p:spPr>
      </p:pic>
      <p:pic>
        <p:nvPicPr>
          <p:cNvPr id="7" name="Paveikslėlis 6"/>
          <p:cNvPicPr>
            <a:picLocks noChangeAspect="1"/>
          </p:cNvPicPr>
          <p:nvPr/>
        </p:nvPicPr>
        <p:blipFill>
          <a:blip r:embed="rId6"/>
          <a:stretch>
            <a:fillRect/>
          </a:stretch>
        </p:blipFill>
        <p:spPr>
          <a:xfrm>
            <a:off x="2724823" y="4840285"/>
            <a:ext cx="1512326" cy="2007512"/>
          </a:xfrm>
          <a:prstGeom prst="rect">
            <a:avLst/>
          </a:prstGeom>
        </p:spPr>
      </p:pic>
      <p:pic>
        <p:nvPicPr>
          <p:cNvPr id="11" name="Paveikslėlis 10"/>
          <p:cNvPicPr>
            <a:picLocks noChangeAspect="1"/>
          </p:cNvPicPr>
          <p:nvPr/>
        </p:nvPicPr>
        <p:blipFill rotWithShape="1">
          <a:blip r:embed="rId7"/>
          <a:srcRect l="6972" t="16509" r="29331" b="10403"/>
          <a:stretch/>
        </p:blipFill>
        <p:spPr>
          <a:xfrm>
            <a:off x="8374917" y="4829764"/>
            <a:ext cx="3108597" cy="2005380"/>
          </a:xfrm>
          <a:prstGeom prst="rect">
            <a:avLst/>
          </a:prstGeom>
        </p:spPr>
      </p:pic>
    </p:spTree>
    <p:extLst>
      <p:ext uri="{BB962C8B-B14F-4D97-AF65-F5344CB8AC3E}">
        <p14:creationId xmlns:p14="http://schemas.microsoft.com/office/powerpoint/2010/main" val="1243419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veikslėlis 8"/>
          <p:cNvPicPr>
            <a:picLocks noChangeAspect="1"/>
          </p:cNvPicPr>
          <p:nvPr/>
        </p:nvPicPr>
        <p:blipFill>
          <a:blip r:embed="rId2"/>
          <a:stretch>
            <a:fillRect/>
          </a:stretch>
        </p:blipFill>
        <p:spPr>
          <a:xfrm>
            <a:off x="7266137" y="1780024"/>
            <a:ext cx="3368914" cy="5061062"/>
          </a:xfrm>
          <a:prstGeom prst="rect">
            <a:avLst/>
          </a:prstGeom>
        </p:spPr>
      </p:pic>
      <p:sp>
        <p:nvSpPr>
          <p:cNvPr id="4" name="Pavadinimas 3"/>
          <p:cNvSpPr>
            <a:spLocks noGrp="1"/>
          </p:cNvSpPr>
          <p:nvPr>
            <p:ph type="title"/>
          </p:nvPr>
        </p:nvSpPr>
        <p:spPr/>
        <p:txBody>
          <a:bodyPr>
            <a:normAutofit fontScale="90000"/>
          </a:bodyPr>
          <a:lstStyle/>
          <a:p>
            <a:r>
              <a:rPr lang="lt-LT" dirty="0"/>
              <a:t>Veiklos sritis: Šalies nacionalinis saugumas: koncepcija ir jos užtikrinimo būdai, civilio vaidmuo. </a:t>
            </a:r>
          </a:p>
        </p:txBody>
      </p:sp>
      <p:sp>
        <p:nvSpPr>
          <p:cNvPr id="6" name="Turinio vietos rezervavimo ženklas 5"/>
          <p:cNvSpPr>
            <a:spLocks noGrp="1"/>
          </p:cNvSpPr>
          <p:nvPr>
            <p:ph sz="half" idx="1"/>
          </p:nvPr>
        </p:nvSpPr>
        <p:spPr>
          <a:xfrm>
            <a:off x="838200" y="1825624"/>
            <a:ext cx="5181600" cy="4803775"/>
          </a:xfrm>
        </p:spPr>
        <p:txBody>
          <a:bodyPr>
            <a:normAutofit fontScale="77500" lnSpcReduction="20000"/>
          </a:bodyPr>
          <a:lstStyle/>
          <a:p>
            <a:pPr marL="0" indent="0">
              <a:buNone/>
            </a:pPr>
            <a:r>
              <a:rPr lang="lt-LT" dirty="0" smtClean="0"/>
              <a:t>Esminiai </a:t>
            </a:r>
            <a:r>
              <a:rPr lang="lt-LT" dirty="0"/>
              <a:t>gebėjimai: </a:t>
            </a:r>
            <a:endParaRPr lang="lt-LT" dirty="0" smtClean="0"/>
          </a:p>
          <a:p>
            <a:pPr marL="0" indent="0">
              <a:buNone/>
            </a:pPr>
            <a:endParaRPr lang="lt-LT" dirty="0" smtClean="0"/>
          </a:p>
          <a:p>
            <a:pPr marL="0" indent="0">
              <a:buNone/>
            </a:pPr>
            <a:r>
              <a:rPr lang="lt-LT" dirty="0" smtClean="0"/>
              <a:t>Analizuoja </a:t>
            </a:r>
            <a:r>
              <a:rPr lang="lt-LT" dirty="0"/>
              <a:t>Lietuvos Respublikos teisės aktuose įtvirtintas piliečių teises bei pareigas užtikrinant nacionalinį saugumą. </a:t>
            </a:r>
            <a:endParaRPr lang="lt-LT" dirty="0" smtClean="0"/>
          </a:p>
          <a:p>
            <a:pPr marL="0" indent="0">
              <a:buNone/>
            </a:pPr>
            <a:r>
              <a:rPr lang="lt-LT" dirty="0"/>
              <a:t>Lygina karo prievolės atlikimo būdus ir vertina savo asmenines galimybes pasirinkti vieną iš jų. </a:t>
            </a:r>
            <a:endParaRPr lang="lt-LT" dirty="0" smtClean="0"/>
          </a:p>
          <a:p>
            <a:pPr marL="0" indent="0">
              <a:buNone/>
            </a:pPr>
            <a:r>
              <a:rPr lang="lt-LT" dirty="0"/>
              <a:t>Remiantis viešąja informacija analizuoja galimas grėsmes šalies saugumui, pateikia išvadas. </a:t>
            </a:r>
          </a:p>
          <a:p>
            <a:pPr marL="0" indent="0">
              <a:buNone/>
            </a:pPr>
            <a:endParaRPr lang="lt-LT" dirty="0"/>
          </a:p>
        </p:txBody>
      </p:sp>
      <p:sp>
        <p:nvSpPr>
          <p:cNvPr id="8" name="Turinio vietos rezervavimo ženklas 7"/>
          <p:cNvSpPr>
            <a:spLocks noGrp="1"/>
          </p:cNvSpPr>
          <p:nvPr>
            <p:ph sz="half" idx="2"/>
          </p:nvPr>
        </p:nvSpPr>
        <p:spPr>
          <a:xfrm>
            <a:off x="6172200" y="1825625"/>
            <a:ext cx="5737860" cy="4351338"/>
          </a:xfrm>
        </p:spPr>
        <p:txBody>
          <a:bodyPr>
            <a:normAutofit fontScale="77500" lnSpcReduction="20000"/>
          </a:bodyPr>
          <a:lstStyle/>
          <a:p>
            <a:pPr marL="0" indent="0">
              <a:buNone/>
            </a:pPr>
            <a:r>
              <a:rPr lang="lt-LT" dirty="0" smtClean="0"/>
              <a:t>Parengtos pamokos: </a:t>
            </a:r>
          </a:p>
          <a:p>
            <a:pPr marL="0" indent="0">
              <a:buNone/>
            </a:pPr>
            <a:endParaRPr lang="lt-LT" dirty="0" smtClean="0"/>
          </a:p>
          <a:p>
            <a:r>
              <a:rPr lang="lt-LT" dirty="0" smtClean="0"/>
              <a:t>Nacionalinio saugumo samprata (2-3);</a:t>
            </a:r>
          </a:p>
          <a:p>
            <a:r>
              <a:rPr lang="lt-LT" dirty="0" smtClean="0"/>
              <a:t>Nacionalinio saugumo samprata istoriniame kontekste (1);</a:t>
            </a:r>
            <a:endParaRPr lang="lt-LT" dirty="0"/>
          </a:p>
          <a:p>
            <a:r>
              <a:rPr lang="lt-LT" dirty="0" smtClean="0"/>
              <a:t>Vidinės ir išorinės grėsmės nacionaliniam saugumui (2);</a:t>
            </a:r>
          </a:p>
          <a:p>
            <a:r>
              <a:rPr lang="lt-LT" dirty="0" smtClean="0"/>
              <a:t>Gynybos politikos principai (1);</a:t>
            </a:r>
          </a:p>
          <a:p>
            <a:r>
              <a:rPr lang="lt-LT" dirty="0" smtClean="0"/>
              <a:t>Institucijos užtikrinančios nacionalinį saugumą Lietuvoje (1);</a:t>
            </a:r>
          </a:p>
          <a:p>
            <a:r>
              <a:rPr lang="lt-LT" dirty="0" smtClean="0"/>
              <a:t>NATO ir Lietuva (2);</a:t>
            </a:r>
          </a:p>
          <a:p>
            <a:r>
              <a:rPr lang="lt-LT" dirty="0" smtClean="0"/>
              <a:t>Rusijos santykiai su kaimynais. Santykių pavyzdžiai (1);</a:t>
            </a:r>
          </a:p>
          <a:p>
            <a:endParaRPr lang="lt-LT" dirty="0" smtClean="0"/>
          </a:p>
          <a:p>
            <a:endParaRPr lang="lt-LT" dirty="0" smtClean="0"/>
          </a:p>
          <a:p>
            <a:endParaRPr lang="lt-LT" dirty="0"/>
          </a:p>
        </p:txBody>
      </p:sp>
    </p:spTree>
    <p:extLst>
      <p:ext uri="{BB962C8B-B14F-4D97-AF65-F5344CB8AC3E}">
        <p14:creationId xmlns:p14="http://schemas.microsoft.com/office/powerpoint/2010/main" val="3100385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4"/>
          <p:cNvSpPr>
            <a:spLocks noGrp="1"/>
          </p:cNvSpPr>
          <p:nvPr>
            <p:ph type="title"/>
          </p:nvPr>
        </p:nvSpPr>
        <p:spPr/>
        <p:txBody>
          <a:bodyPr/>
          <a:lstStyle/>
          <a:p>
            <a:r>
              <a:rPr lang="lt-LT" dirty="0" smtClean="0"/>
              <a:t>Pamoka: Vidinės ir išorinės grėsmės nacionaliniam saugumui</a:t>
            </a:r>
            <a:endParaRPr lang="lt-LT" dirty="0"/>
          </a:p>
        </p:txBody>
      </p:sp>
      <p:sp>
        <p:nvSpPr>
          <p:cNvPr id="6" name="Turinio vietos rezervavimo ženklas 5"/>
          <p:cNvSpPr>
            <a:spLocks noGrp="1"/>
          </p:cNvSpPr>
          <p:nvPr>
            <p:ph idx="1"/>
          </p:nvPr>
        </p:nvSpPr>
        <p:spPr/>
        <p:txBody>
          <a:bodyPr>
            <a:normAutofit/>
          </a:bodyPr>
          <a:lstStyle/>
          <a:p>
            <a:pPr marL="0" indent="0">
              <a:buNone/>
            </a:pPr>
            <a:endParaRPr lang="lt-LT" dirty="0" smtClean="0"/>
          </a:p>
          <a:p>
            <a:pPr marL="0" indent="0">
              <a:buNone/>
            </a:pPr>
            <a:r>
              <a:rPr lang="lt-LT" dirty="0" smtClean="0"/>
              <a:t>1 </a:t>
            </a:r>
            <a:r>
              <a:rPr lang="lt-LT" dirty="0"/>
              <a:t>veikla (5-7 min.). „Minčių lietus“, skirtas išsiaiškinti, kokias grėsmes </a:t>
            </a:r>
            <a:r>
              <a:rPr lang="lt-LT" dirty="0" smtClean="0"/>
              <a:t>šalies nacionaliniam </a:t>
            </a:r>
            <a:r>
              <a:rPr lang="lt-LT" dirty="0"/>
              <a:t>saugumui geba įvardyti patys mokiniai. </a:t>
            </a:r>
            <a:r>
              <a:rPr lang="lt-LT" dirty="0" smtClean="0"/>
              <a:t>Pateikti pasiūlymai buvo užrašyti ant </a:t>
            </a:r>
            <a:r>
              <a:rPr lang="lt-LT" dirty="0"/>
              <a:t>lentos. Taip pat </a:t>
            </a:r>
            <a:r>
              <a:rPr lang="lt-LT" dirty="0" smtClean="0"/>
              <a:t>išsiaiškinome, </a:t>
            </a:r>
            <a:r>
              <a:rPr lang="lt-LT" dirty="0"/>
              <a:t>kuo remiantis mokiniai </a:t>
            </a:r>
            <a:r>
              <a:rPr lang="lt-LT" dirty="0" smtClean="0"/>
              <a:t>įvardijo </a:t>
            </a:r>
            <a:r>
              <a:rPr lang="lt-LT" dirty="0"/>
              <a:t>tokias grėsmes</a:t>
            </a:r>
            <a:r>
              <a:rPr lang="lt-LT" dirty="0" smtClean="0"/>
              <a:t>.(*)</a:t>
            </a:r>
          </a:p>
          <a:p>
            <a:pPr marL="0" indent="0">
              <a:buNone/>
            </a:pPr>
            <a:r>
              <a:rPr lang="lt-LT" dirty="0"/>
              <a:t>2 veikla </a:t>
            </a:r>
            <a:r>
              <a:rPr lang="lt-LT" dirty="0" smtClean="0"/>
              <a:t>(5-10 min.). Trumpas vidinių ir išorinių grėsmių pristatymas.</a:t>
            </a:r>
          </a:p>
          <a:p>
            <a:pPr marL="0" indent="0">
              <a:buNone/>
            </a:pPr>
            <a:endParaRPr lang="lt-LT" dirty="0" smtClean="0"/>
          </a:p>
          <a:p>
            <a:endParaRPr lang="lt-LT" dirty="0"/>
          </a:p>
        </p:txBody>
      </p:sp>
      <p:pic>
        <p:nvPicPr>
          <p:cNvPr id="7" name="Paveikslėlis 6"/>
          <p:cNvPicPr>
            <a:picLocks noChangeAspect="1"/>
          </p:cNvPicPr>
          <p:nvPr/>
        </p:nvPicPr>
        <p:blipFill rotWithShape="1">
          <a:blip r:embed="rId2"/>
          <a:srcRect l="26303" t="25716" r="15071" b="15852"/>
          <a:stretch/>
        </p:blipFill>
        <p:spPr>
          <a:xfrm>
            <a:off x="1442433" y="4616216"/>
            <a:ext cx="2785257" cy="1560747"/>
          </a:xfrm>
          <a:prstGeom prst="rect">
            <a:avLst/>
          </a:prstGeom>
        </p:spPr>
      </p:pic>
      <p:pic>
        <p:nvPicPr>
          <p:cNvPr id="8" name="Paveikslėlis 7"/>
          <p:cNvPicPr>
            <a:picLocks noChangeAspect="1"/>
          </p:cNvPicPr>
          <p:nvPr/>
        </p:nvPicPr>
        <p:blipFill rotWithShape="1">
          <a:blip r:embed="rId3"/>
          <a:srcRect l="26303" t="21206" r="12641" b="11343"/>
          <a:stretch/>
        </p:blipFill>
        <p:spPr>
          <a:xfrm>
            <a:off x="4489010" y="4765183"/>
            <a:ext cx="3213979" cy="1996225"/>
          </a:xfrm>
          <a:prstGeom prst="rect">
            <a:avLst/>
          </a:prstGeom>
        </p:spPr>
      </p:pic>
      <p:pic>
        <p:nvPicPr>
          <p:cNvPr id="9" name="Paveikslėlis 8"/>
          <p:cNvPicPr>
            <a:picLocks noChangeAspect="1"/>
          </p:cNvPicPr>
          <p:nvPr/>
        </p:nvPicPr>
        <p:blipFill rotWithShape="1">
          <a:blip r:embed="rId4"/>
          <a:srcRect l="25880" t="22522" r="9472" b="12094"/>
          <a:stretch/>
        </p:blipFill>
        <p:spPr>
          <a:xfrm>
            <a:off x="8203843" y="4424481"/>
            <a:ext cx="3319254" cy="1887419"/>
          </a:xfrm>
          <a:prstGeom prst="rect">
            <a:avLst/>
          </a:prstGeom>
        </p:spPr>
      </p:pic>
    </p:spTree>
    <p:extLst>
      <p:ext uri="{BB962C8B-B14F-4D97-AF65-F5344CB8AC3E}">
        <p14:creationId xmlns:p14="http://schemas.microsoft.com/office/powerpoint/2010/main" val="3564482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Grėsmių lentelė</a:t>
            </a:r>
            <a:endParaRPr lang="lt-LT" dirty="0"/>
          </a:p>
        </p:txBody>
      </p:sp>
      <p:graphicFrame>
        <p:nvGraphicFramePr>
          <p:cNvPr id="4" name="Turinio vietos rezervavimo ženklas 3"/>
          <p:cNvGraphicFramePr>
            <a:graphicFrameLocks noGrp="1"/>
          </p:cNvGraphicFramePr>
          <p:nvPr>
            <p:ph idx="1"/>
            <p:extLst>
              <p:ext uri="{D42A27DB-BD31-4B8C-83A1-F6EECF244321}">
                <p14:modId xmlns:p14="http://schemas.microsoft.com/office/powerpoint/2010/main" val="683193097"/>
              </p:ext>
            </p:extLst>
          </p:nvPr>
        </p:nvGraphicFramePr>
        <p:xfrm>
          <a:off x="838200" y="3036239"/>
          <a:ext cx="10515600" cy="3571240"/>
        </p:xfrm>
        <a:graphic>
          <a:graphicData uri="http://schemas.openxmlformats.org/drawingml/2006/table">
            <a:tbl>
              <a:tblPr firstRow="1" bandRow="1">
                <a:tableStyleId>{5C22544A-7EE6-4342-B048-85BDC9FD1C3A}</a:tableStyleId>
              </a:tblPr>
              <a:tblGrid>
                <a:gridCol w="1608786">
                  <a:extLst>
                    <a:ext uri="{9D8B030D-6E8A-4147-A177-3AD203B41FA5}">
                      <a16:colId xmlns:a16="http://schemas.microsoft.com/office/drawing/2014/main" val="20000"/>
                    </a:ext>
                  </a:extLst>
                </a:gridCol>
                <a:gridCol w="2820473">
                  <a:extLst>
                    <a:ext uri="{9D8B030D-6E8A-4147-A177-3AD203B41FA5}">
                      <a16:colId xmlns:a16="http://schemas.microsoft.com/office/drawing/2014/main" val="20001"/>
                    </a:ext>
                  </a:extLst>
                </a:gridCol>
                <a:gridCol w="3457441">
                  <a:extLst>
                    <a:ext uri="{9D8B030D-6E8A-4147-A177-3AD203B41FA5}">
                      <a16:colId xmlns:a16="http://schemas.microsoft.com/office/drawing/2014/main" val="20002"/>
                    </a:ext>
                  </a:extLst>
                </a:gridCol>
                <a:gridCol w="2628900">
                  <a:extLst>
                    <a:ext uri="{9D8B030D-6E8A-4147-A177-3AD203B41FA5}">
                      <a16:colId xmlns:a16="http://schemas.microsoft.com/office/drawing/2014/main" val="20003"/>
                    </a:ext>
                  </a:extLst>
                </a:gridCol>
              </a:tblGrid>
              <a:tr h="370840">
                <a:tc>
                  <a:txBody>
                    <a:bodyPr/>
                    <a:lstStyle/>
                    <a:p>
                      <a:r>
                        <a:rPr lang="lt-LT" dirty="0" smtClean="0"/>
                        <a:t>GRĖSMĖS</a:t>
                      </a:r>
                      <a:endParaRPr lang="lt-LT" dirty="0"/>
                    </a:p>
                  </a:txBody>
                  <a:tcPr/>
                </a:tc>
                <a:tc>
                  <a:txBody>
                    <a:bodyPr/>
                    <a:lstStyle/>
                    <a:p>
                      <a:r>
                        <a:rPr lang="lt-LT" dirty="0" smtClean="0"/>
                        <a:t>ASMENINIS SAUGUMAS</a:t>
                      </a:r>
                      <a:endParaRPr lang="lt-LT" dirty="0"/>
                    </a:p>
                  </a:txBody>
                  <a:tcPr/>
                </a:tc>
                <a:tc>
                  <a:txBody>
                    <a:bodyPr/>
                    <a:lstStyle/>
                    <a:p>
                      <a:r>
                        <a:rPr lang="lt-LT" dirty="0" smtClean="0"/>
                        <a:t>NACIONALINIS SAUGUMAS</a:t>
                      </a:r>
                      <a:endParaRPr lang="lt-LT" dirty="0"/>
                    </a:p>
                  </a:txBody>
                  <a:tcPr/>
                </a:tc>
                <a:tc>
                  <a:txBody>
                    <a:bodyPr/>
                    <a:lstStyle/>
                    <a:p>
                      <a:r>
                        <a:rPr lang="lt-LT" dirty="0" smtClean="0"/>
                        <a:t>GLOBALUS SAUGUMAS</a:t>
                      </a:r>
                      <a:endParaRPr lang="lt-LT" dirty="0"/>
                    </a:p>
                  </a:txBody>
                  <a:tcPr/>
                </a:tc>
                <a:extLst>
                  <a:ext uri="{0D108BD9-81ED-4DB2-BD59-A6C34878D82A}">
                    <a16:rowId xmlns:a16="http://schemas.microsoft.com/office/drawing/2014/main" val="10000"/>
                  </a:ext>
                </a:extLst>
              </a:tr>
              <a:tr h="370840">
                <a:tc>
                  <a:txBody>
                    <a:bodyPr/>
                    <a:lstStyle/>
                    <a:p>
                      <a:r>
                        <a:rPr lang="lt-LT" dirty="0" smtClean="0"/>
                        <a:t>SOCIALINĖS</a:t>
                      </a:r>
                      <a:endParaRPr lang="lt-LT" dirty="0"/>
                    </a:p>
                  </a:txBody>
                  <a:tcPr/>
                </a:tc>
                <a:tc>
                  <a:txBody>
                    <a:bodyPr/>
                    <a:lstStyle/>
                    <a:p>
                      <a:r>
                        <a:rPr lang="lt-LT" dirty="0" smtClean="0"/>
                        <a:t>Nusikalstamumas</a:t>
                      </a:r>
                    </a:p>
                    <a:p>
                      <a:endParaRPr lang="lt-LT" dirty="0"/>
                    </a:p>
                  </a:txBody>
                  <a:tcPr/>
                </a:tc>
                <a:tc>
                  <a:txBody>
                    <a:bodyPr/>
                    <a:lstStyle/>
                    <a:p>
                      <a:endParaRPr lang="lt-LT"/>
                    </a:p>
                  </a:txBody>
                  <a:tcPr/>
                </a:tc>
                <a:tc>
                  <a:txBody>
                    <a:bodyPr/>
                    <a:lstStyle/>
                    <a:p>
                      <a:r>
                        <a:rPr lang="lt-LT" dirty="0" smtClean="0"/>
                        <a:t>Nusikalstamumas </a:t>
                      </a:r>
                      <a:endParaRPr lang="lt-LT" dirty="0"/>
                    </a:p>
                  </a:txBody>
                  <a:tcPr/>
                </a:tc>
                <a:extLst>
                  <a:ext uri="{0D108BD9-81ED-4DB2-BD59-A6C34878D82A}">
                    <a16:rowId xmlns:a16="http://schemas.microsoft.com/office/drawing/2014/main" val="10001"/>
                  </a:ext>
                </a:extLst>
              </a:tr>
              <a:tr h="370840">
                <a:tc>
                  <a:txBody>
                    <a:bodyPr/>
                    <a:lstStyle/>
                    <a:p>
                      <a:r>
                        <a:rPr lang="lt-LT" dirty="0" smtClean="0"/>
                        <a:t>EKONOMINĖS</a:t>
                      </a:r>
                      <a:endParaRPr lang="lt-LT" dirty="0"/>
                    </a:p>
                  </a:txBody>
                  <a:tcPr/>
                </a:tc>
                <a:tc>
                  <a:txBody>
                    <a:bodyPr/>
                    <a:lstStyle/>
                    <a:p>
                      <a:endParaRPr lang="lt-LT"/>
                    </a:p>
                  </a:txBody>
                  <a:tcPr/>
                </a:tc>
                <a:tc>
                  <a:txBody>
                    <a:bodyPr/>
                    <a:lstStyle/>
                    <a:p>
                      <a:r>
                        <a:rPr lang="lt-LT" dirty="0" smtClean="0"/>
                        <a:t>Energetinė priklausomybė (BRELL energetinis žiedas)</a:t>
                      </a:r>
                      <a:endParaRPr lang="lt-LT" dirty="0"/>
                    </a:p>
                  </a:txBody>
                  <a:tcPr/>
                </a:tc>
                <a:tc>
                  <a:txBody>
                    <a:bodyPr/>
                    <a:lstStyle/>
                    <a:p>
                      <a:endParaRPr lang="lt-LT"/>
                    </a:p>
                  </a:txBody>
                  <a:tcPr/>
                </a:tc>
                <a:extLst>
                  <a:ext uri="{0D108BD9-81ED-4DB2-BD59-A6C34878D82A}">
                    <a16:rowId xmlns:a16="http://schemas.microsoft.com/office/drawing/2014/main" val="10002"/>
                  </a:ext>
                </a:extLst>
              </a:tr>
              <a:tr h="370840">
                <a:tc>
                  <a:txBody>
                    <a:bodyPr/>
                    <a:lstStyle/>
                    <a:p>
                      <a:r>
                        <a:rPr lang="lt-LT" dirty="0" smtClean="0"/>
                        <a:t>KARINĖS</a:t>
                      </a:r>
                      <a:endParaRPr lang="lt-LT" dirty="0"/>
                    </a:p>
                  </a:txBody>
                  <a:tcPr/>
                </a:tc>
                <a:tc>
                  <a:txBody>
                    <a:bodyPr/>
                    <a:lstStyle/>
                    <a:p>
                      <a:endParaRPr lang="lt-LT"/>
                    </a:p>
                  </a:txBody>
                  <a:tcPr/>
                </a:tc>
                <a:tc>
                  <a:txBody>
                    <a:bodyPr/>
                    <a:lstStyle/>
                    <a:p>
                      <a:r>
                        <a:rPr lang="lt-LT" dirty="0" smtClean="0"/>
                        <a:t>Karinė intervencija</a:t>
                      </a:r>
                    </a:p>
                    <a:p>
                      <a:endParaRPr lang="lt-LT" dirty="0"/>
                    </a:p>
                  </a:txBody>
                  <a:tcPr/>
                </a:tc>
                <a:tc>
                  <a:txBody>
                    <a:bodyPr/>
                    <a:lstStyle/>
                    <a:p>
                      <a:endParaRPr lang="lt-LT"/>
                    </a:p>
                  </a:txBody>
                  <a:tcPr/>
                </a:tc>
                <a:extLst>
                  <a:ext uri="{0D108BD9-81ED-4DB2-BD59-A6C34878D82A}">
                    <a16:rowId xmlns:a16="http://schemas.microsoft.com/office/drawing/2014/main" val="10003"/>
                  </a:ext>
                </a:extLst>
              </a:tr>
              <a:tr h="370840">
                <a:tc>
                  <a:txBody>
                    <a:bodyPr/>
                    <a:lstStyle/>
                    <a:p>
                      <a:r>
                        <a:rPr lang="lt-LT" dirty="0" smtClean="0"/>
                        <a:t>EKOLOGINĖS</a:t>
                      </a:r>
                      <a:endParaRPr lang="lt-LT" dirty="0"/>
                    </a:p>
                  </a:txBody>
                  <a:tcPr/>
                </a:tc>
                <a:tc>
                  <a:txBody>
                    <a:bodyPr/>
                    <a:lstStyle/>
                    <a:p>
                      <a:endParaRPr lang="lt-LT"/>
                    </a:p>
                  </a:txBody>
                  <a:tcPr/>
                </a:tc>
                <a:tc>
                  <a:txBody>
                    <a:bodyPr/>
                    <a:lstStyle/>
                    <a:p>
                      <a:endParaRPr lang="lt-LT"/>
                    </a:p>
                  </a:txBody>
                  <a:tcPr/>
                </a:tc>
                <a:tc>
                  <a:txBody>
                    <a:bodyPr/>
                    <a:lstStyle/>
                    <a:p>
                      <a:r>
                        <a:rPr lang="lt-LT" dirty="0" smtClean="0"/>
                        <a:t>Klimato atšilimas</a:t>
                      </a:r>
                    </a:p>
                    <a:p>
                      <a:endParaRPr lang="lt-LT" dirty="0"/>
                    </a:p>
                  </a:txBody>
                  <a:tcPr/>
                </a:tc>
                <a:extLst>
                  <a:ext uri="{0D108BD9-81ED-4DB2-BD59-A6C34878D82A}">
                    <a16:rowId xmlns:a16="http://schemas.microsoft.com/office/drawing/2014/main" val="10004"/>
                  </a:ext>
                </a:extLst>
              </a:tr>
              <a:tr h="370840">
                <a:tc>
                  <a:txBody>
                    <a:bodyPr/>
                    <a:lstStyle/>
                    <a:p>
                      <a:r>
                        <a:rPr lang="lt-LT" dirty="0" smtClean="0"/>
                        <a:t>POLITINĖS</a:t>
                      </a:r>
                      <a:endParaRPr lang="lt-LT" dirty="0"/>
                    </a:p>
                  </a:txBody>
                  <a:tcPr/>
                </a:tc>
                <a:tc>
                  <a:txBody>
                    <a:bodyPr/>
                    <a:lstStyle/>
                    <a:p>
                      <a:r>
                        <a:rPr lang="lt-LT" dirty="0" smtClean="0"/>
                        <a:t>Žmogaus teisių pažeidimai</a:t>
                      </a:r>
                    </a:p>
                    <a:p>
                      <a:endParaRPr lang="lt-LT" dirty="0"/>
                    </a:p>
                  </a:txBody>
                  <a:tcPr/>
                </a:tc>
                <a:tc>
                  <a:txBody>
                    <a:bodyPr/>
                    <a:lstStyle/>
                    <a:p>
                      <a:endParaRPr lang="lt-LT"/>
                    </a:p>
                  </a:txBody>
                  <a:tcPr/>
                </a:tc>
                <a:tc>
                  <a:txBody>
                    <a:bodyPr/>
                    <a:lstStyle/>
                    <a:p>
                      <a:endParaRPr lang="lt-LT" dirty="0"/>
                    </a:p>
                  </a:txBody>
                  <a:tcPr/>
                </a:tc>
                <a:extLst>
                  <a:ext uri="{0D108BD9-81ED-4DB2-BD59-A6C34878D82A}">
                    <a16:rowId xmlns:a16="http://schemas.microsoft.com/office/drawing/2014/main" val="10005"/>
                  </a:ext>
                </a:extLst>
              </a:tr>
            </a:tbl>
          </a:graphicData>
        </a:graphic>
      </p:graphicFrame>
      <p:sp>
        <p:nvSpPr>
          <p:cNvPr id="5" name="Stačiakampis 4"/>
          <p:cNvSpPr/>
          <p:nvPr/>
        </p:nvSpPr>
        <p:spPr>
          <a:xfrm>
            <a:off x="838200" y="1690688"/>
            <a:ext cx="10515600" cy="1200329"/>
          </a:xfrm>
          <a:prstGeom prst="rect">
            <a:avLst/>
          </a:prstGeom>
        </p:spPr>
        <p:txBody>
          <a:bodyPr wrap="square">
            <a:spAutoFit/>
          </a:bodyPr>
          <a:lstStyle/>
          <a:p>
            <a:r>
              <a:rPr lang="lt-LT" dirty="0"/>
              <a:t>3 veikla(25–30 min.). Darbas grupėse, siekiant išsiaiškinti ir pavyzdžiais pagrįsti esamas ir galimas išorines grėsmes šalies nacionaliniam saugumui. Nagrinėjama VSD ir Antrojo departamento prie KAM parengta ataskaita „GRĖSMIŲ NACIONALINIAM SAUGUMUI VERTINIMAS 2020“. Nagrinėdami ataskaitą mokiniai </a:t>
            </a:r>
            <a:r>
              <a:rPr lang="lt-LT" dirty="0" smtClean="0"/>
              <a:t>pildė </a:t>
            </a:r>
            <a:r>
              <a:rPr lang="lt-LT" dirty="0"/>
              <a:t>pateiktą lentelę.(*)</a:t>
            </a:r>
          </a:p>
        </p:txBody>
      </p:sp>
    </p:spTree>
    <p:extLst>
      <p:ext uri="{BB962C8B-B14F-4D97-AF65-F5344CB8AC3E}">
        <p14:creationId xmlns:p14="http://schemas.microsoft.com/office/powerpoint/2010/main" val="2065579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smtClean="0"/>
              <a:t>Įsivertinimas </a:t>
            </a:r>
            <a:endParaRPr lang="lt-LT" dirty="0"/>
          </a:p>
        </p:txBody>
      </p:sp>
      <p:sp>
        <p:nvSpPr>
          <p:cNvPr id="3" name="Turinio vietos rezervavimo ženklas 2"/>
          <p:cNvSpPr>
            <a:spLocks noGrp="1"/>
          </p:cNvSpPr>
          <p:nvPr>
            <p:ph idx="1"/>
          </p:nvPr>
        </p:nvSpPr>
        <p:spPr/>
        <p:txBody>
          <a:bodyPr/>
          <a:lstStyle/>
          <a:p>
            <a:pPr marL="0" indent="0">
              <a:buNone/>
            </a:pPr>
            <a:r>
              <a:rPr lang="lt-LT" dirty="0" smtClean="0"/>
              <a:t>Šį kartą pasirinkau pirmąjį  </a:t>
            </a:r>
            <a:r>
              <a:rPr lang="lt-LT" dirty="0"/>
              <a:t>įsivertinimo </a:t>
            </a:r>
            <a:r>
              <a:rPr lang="lt-LT" dirty="0" smtClean="0"/>
              <a:t>variantą.</a:t>
            </a:r>
          </a:p>
          <a:p>
            <a:pPr marL="0" indent="0">
              <a:buNone/>
            </a:pPr>
            <a:endParaRPr lang="lt-LT" dirty="0" smtClean="0"/>
          </a:p>
          <a:p>
            <a:pPr marL="0" indent="0">
              <a:buNone/>
            </a:pPr>
            <a:r>
              <a:rPr lang="lt-LT" dirty="0" smtClean="0"/>
              <a:t>Darbą </a:t>
            </a:r>
            <a:r>
              <a:rPr lang="lt-LT" dirty="0"/>
              <a:t>grupėse </a:t>
            </a:r>
            <a:r>
              <a:rPr lang="lt-LT" dirty="0" smtClean="0"/>
              <a:t>mokiniai vertino </a:t>
            </a:r>
            <a:r>
              <a:rPr lang="lt-LT" dirty="0"/>
              <a:t>pagal „pyrago padalijimo“ </a:t>
            </a:r>
            <a:r>
              <a:rPr lang="lt-LT" dirty="0" smtClean="0"/>
              <a:t>principą. Mokiniai nusibraižę </a:t>
            </a:r>
            <a:r>
              <a:rPr lang="lt-LT" dirty="0"/>
              <a:t>apskritimą, </a:t>
            </a:r>
            <a:r>
              <a:rPr lang="lt-LT" dirty="0" smtClean="0"/>
              <a:t>kurį vėliau padalijo </a:t>
            </a:r>
            <a:r>
              <a:rPr lang="lt-LT" dirty="0"/>
              <a:t>į skirtingas </a:t>
            </a:r>
            <a:r>
              <a:rPr lang="lt-LT" dirty="0" smtClean="0"/>
              <a:t>ar lygias </a:t>
            </a:r>
            <a:r>
              <a:rPr lang="lt-LT" dirty="0"/>
              <a:t>dalis priklausomai nuo grupės narių indėlio į gautą bendrą rezultatą. </a:t>
            </a:r>
            <a:endParaRPr lang="lt-LT" dirty="0" smtClean="0"/>
          </a:p>
          <a:p>
            <a:pPr marL="0" indent="0">
              <a:buNone/>
            </a:pPr>
            <a:r>
              <a:rPr lang="lt-LT" dirty="0" smtClean="0"/>
              <a:t>Įvertinus atliktą kiekvienos grupės darbą, pagal „padalintą pyragą“ įvertinau kiekvieno mokinio darbą pažymiu. </a:t>
            </a:r>
            <a:endParaRPr lang="lt-LT" dirty="0"/>
          </a:p>
        </p:txBody>
      </p:sp>
    </p:spTree>
    <p:extLst>
      <p:ext uri="{BB962C8B-B14F-4D97-AF65-F5344CB8AC3E}">
        <p14:creationId xmlns:p14="http://schemas.microsoft.com/office/powerpoint/2010/main" val="685495690"/>
      </p:ext>
    </p:extLst>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586</TotalTime>
  <Words>567</Words>
  <Application>Microsoft Office PowerPoint</Application>
  <PresentationFormat>Widescreen</PresentationFormat>
  <Paragraphs>69</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tema</vt:lpstr>
      <vt:lpstr>Pasidalijimas praktine patirtimi įgyvendinant Nacionalinio saugumo ir krašto gynybos programą</vt:lpstr>
      <vt:lpstr>Kaip iki to atėjau?</vt:lpstr>
      <vt:lpstr>Kurso pristatymas mokiniams</vt:lpstr>
      <vt:lpstr>Mokinių požiūris</vt:lpstr>
      <vt:lpstr>Šaltiniai palengvinantys darbą</vt:lpstr>
      <vt:lpstr>Veiklos sritis: Šalies nacionalinis saugumas: koncepcija ir jos užtikrinimo būdai, civilio vaidmuo. </vt:lpstr>
      <vt:lpstr>Pamoka: Vidinės ir išorinės grėsmės nacionaliniam saugumui</vt:lpstr>
      <vt:lpstr>Grėsmių lentelė</vt:lpstr>
      <vt:lpstr>Įsivertinimas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pateiktis</dc:title>
  <dc:creator>Inga P</dc:creator>
  <cp:lastModifiedBy>Salomėja Bitlieriutė</cp:lastModifiedBy>
  <cp:revision>18</cp:revision>
  <dcterms:created xsi:type="dcterms:W3CDTF">2020-10-26T13:20:07Z</dcterms:created>
  <dcterms:modified xsi:type="dcterms:W3CDTF">2020-10-29T07:57:35Z</dcterms:modified>
</cp:coreProperties>
</file>