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56" r:id="rId3"/>
    <p:sldId id="257" r:id="rId4"/>
    <p:sldId id="270" r:id="rId5"/>
    <p:sldId id="271" r:id="rId6"/>
    <p:sldId id="258" r:id="rId7"/>
    <p:sldId id="259" r:id="rId8"/>
    <p:sldId id="260" r:id="rId9"/>
    <p:sldId id="261" r:id="rId10"/>
    <p:sldId id="262" r:id="rId11"/>
    <p:sldId id="264" r:id="rId12"/>
    <p:sldId id="263" r:id="rId13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5A148-46E5-4FE7-B25D-AB6F62A15DB1}" type="datetimeFigureOut">
              <a:rPr lang="lt-LT" smtClean="0"/>
              <a:t>2018-08-31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DA031-775B-4D3D-B499-D9C8C7912222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664050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 txBox="1">
            <a:spLocks noGrp="1" noChangeArrowheads="1"/>
          </p:cNvSpPr>
          <p:nvPr/>
        </p:nvSpPr>
        <p:spPr bwMode="auto">
          <a:xfrm>
            <a:off x="3888541" y="8684828"/>
            <a:ext cx="2967827" cy="45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297" tIns="45149" rIns="90297" bIns="45149" anchor="b"/>
          <a:lstStyle>
            <a:lvl1pPr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BE115230-0C4A-4296-A1C5-7ED40E80C3AF}" type="slidenum">
              <a:rPr lang="en-US" altLang="lt-LT" sz="1200" smtClean="0">
                <a:solidFill>
                  <a:srgbClr val="000000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lt-LT" sz="1200">
              <a:solidFill>
                <a:srgbClr val="000000"/>
              </a:solidFill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4750" y="463550"/>
            <a:ext cx="4573588" cy="34305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184" y="4344607"/>
            <a:ext cx="5029635" cy="411355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lt-LT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76E72ED-78B4-4E48-ABE5-66A78F0C0599}" type="datetime1">
              <a:rPr lang="lt-LT" smtClean="0">
                <a:solidFill>
                  <a:prstClr val="black"/>
                </a:solidFill>
              </a:rPr>
              <a:pPr/>
              <a:t>2018-08-31</a:t>
            </a:fld>
            <a:endParaRPr lang="lt-LT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t-LT">
                <a:solidFill>
                  <a:prstClr val="black"/>
                </a:solidFill>
              </a:rPr>
              <a:t>NEĮSLAPTINTA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4E29-B0F8-42C0-85F3-A9E4B485B027}" type="slidenum">
              <a:rPr lang="lt-LT" smtClean="0">
                <a:solidFill>
                  <a:prstClr val="black"/>
                </a:solidFill>
              </a:rPr>
              <a:pPr/>
              <a:t>1</a:t>
            </a:fld>
            <a:endParaRPr lang="lt-LT">
              <a:solidFill>
                <a:prstClr val="black"/>
              </a:solidFill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lt-LT">
                <a:solidFill>
                  <a:prstClr val="black"/>
                </a:solidFill>
              </a:rPr>
              <a:t>NEĮSLAPTINTA</a:t>
            </a:r>
          </a:p>
        </p:txBody>
      </p:sp>
    </p:spTree>
    <p:extLst>
      <p:ext uri="{BB962C8B-B14F-4D97-AF65-F5344CB8AC3E}">
        <p14:creationId xmlns:p14="http://schemas.microsoft.com/office/powerpoint/2010/main" val="2297236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lt-LT" altLang="en-US"/>
          </a:p>
        </p:txBody>
      </p:sp>
    </p:spTree>
    <p:extLst>
      <p:ext uri="{BB962C8B-B14F-4D97-AF65-F5344CB8AC3E}">
        <p14:creationId xmlns:p14="http://schemas.microsoft.com/office/powerpoint/2010/main" val="2320244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lt-LT" altLang="en-US"/>
          </a:p>
        </p:txBody>
      </p:sp>
    </p:spTree>
    <p:extLst>
      <p:ext uri="{BB962C8B-B14F-4D97-AF65-F5344CB8AC3E}">
        <p14:creationId xmlns:p14="http://schemas.microsoft.com/office/powerpoint/2010/main" val="2320244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lt-LT" altLang="en-US"/>
          </a:p>
        </p:txBody>
      </p:sp>
    </p:spTree>
    <p:extLst>
      <p:ext uri="{BB962C8B-B14F-4D97-AF65-F5344CB8AC3E}">
        <p14:creationId xmlns:p14="http://schemas.microsoft.com/office/powerpoint/2010/main" val="2320244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lt-LT" altLang="en-US"/>
          </a:p>
        </p:txBody>
      </p:sp>
    </p:spTree>
    <p:extLst>
      <p:ext uri="{BB962C8B-B14F-4D97-AF65-F5344CB8AC3E}">
        <p14:creationId xmlns:p14="http://schemas.microsoft.com/office/powerpoint/2010/main" val="2320244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lt-LT" altLang="en-US"/>
          </a:p>
        </p:txBody>
      </p:sp>
    </p:spTree>
    <p:extLst>
      <p:ext uri="{BB962C8B-B14F-4D97-AF65-F5344CB8AC3E}">
        <p14:creationId xmlns:p14="http://schemas.microsoft.com/office/powerpoint/2010/main" val="2320244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lt-LT" altLang="en-US"/>
          </a:p>
        </p:txBody>
      </p:sp>
    </p:spTree>
    <p:extLst>
      <p:ext uri="{BB962C8B-B14F-4D97-AF65-F5344CB8AC3E}">
        <p14:creationId xmlns:p14="http://schemas.microsoft.com/office/powerpoint/2010/main" val="2320244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lt-LT" altLang="en-US"/>
          </a:p>
        </p:txBody>
      </p:sp>
    </p:spTree>
    <p:extLst>
      <p:ext uri="{BB962C8B-B14F-4D97-AF65-F5344CB8AC3E}">
        <p14:creationId xmlns:p14="http://schemas.microsoft.com/office/powerpoint/2010/main" val="23202447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lt-LT" altLang="en-US"/>
          </a:p>
        </p:txBody>
      </p:sp>
    </p:spTree>
    <p:extLst>
      <p:ext uri="{BB962C8B-B14F-4D97-AF65-F5344CB8AC3E}">
        <p14:creationId xmlns:p14="http://schemas.microsoft.com/office/powerpoint/2010/main" val="2320244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/>
              <a:t>Spustelėkite, jei norite keisite ruoš. pav. stilių</a:t>
            </a:r>
          </a:p>
        </p:txBody>
      </p:sp>
      <p:sp>
        <p:nvSpPr>
          <p:cNvPr id="3" name="Paantraštė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/>
              <a:t>Spustelėkite ruošinio paantraštės stiliui keisti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2018-08-31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Spustelėkite, jei norite keisite ruoš. pav. stilių</a:t>
            </a:r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 ruošinio teksto stiliams keisti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2018-08-31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/>
              <a:t>Spustelėkite, jei norite keisite ruoš. pav. stilių</a:t>
            </a:r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/>
              <a:t>Spustelėkite ruošinio teksto stiliams keisti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2018-08-31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5897F-D322-48D8-973D-C8667D731F89}" type="datetime1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2018-08-31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t-LT">
                <a:solidFill>
                  <a:prstClr val="black">
                    <a:tint val="75000"/>
                  </a:prstClr>
                </a:solidFill>
              </a:rPr>
              <a:t>NEĮSLAPTINTA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B94C-F2C8-417D-8563-358BE7B1A21C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D:\Users\mindaugas.dzigelis\Desktop\nike zalia su sk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179" y="31557"/>
            <a:ext cx="750911" cy="846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842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C0A8F-50FE-4DCE-A8BB-F187A1137859}" type="datetime1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2018-08-31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t-LT">
                <a:solidFill>
                  <a:prstClr val="black">
                    <a:tint val="75000"/>
                  </a:prstClr>
                </a:solidFill>
              </a:rPr>
              <a:t>NEĮSLAPTINTA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B94C-F2C8-417D-8563-358BE7B1A21C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990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8A57-F78A-4E5F-8349-A8BE99FC8898}" type="datetime1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2018-08-31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t-LT">
                <a:solidFill>
                  <a:prstClr val="black">
                    <a:tint val="75000"/>
                  </a:prstClr>
                </a:solidFill>
              </a:rPr>
              <a:t>NEĮSLAPTINTA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B94C-F2C8-417D-8563-358BE7B1A21C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60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08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60848"/>
            <a:ext cx="4038600" cy="40653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4038600" cy="40653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95C36-4535-4E6D-ABFF-1C3FBEC7F752}" type="datetime1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2018-08-31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t-LT">
                <a:solidFill>
                  <a:prstClr val="black">
                    <a:tint val="75000"/>
                  </a:prstClr>
                </a:solidFill>
              </a:rPr>
              <a:t>NEĮSLAPTINTA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B94C-F2C8-417D-8563-358BE7B1A21C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2154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08012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lt-L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708921"/>
            <a:ext cx="4040188" cy="3417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06084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708919"/>
            <a:ext cx="4041775" cy="341724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6AE20-E154-4C4E-BDB4-98C26B3649BD}" type="datetime1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2018-08-31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t-LT">
                <a:solidFill>
                  <a:prstClr val="black">
                    <a:tint val="75000"/>
                  </a:prstClr>
                </a:solidFill>
              </a:rPr>
              <a:t>NEĮSLAPTINTA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B94C-F2C8-417D-8563-358BE7B1A21C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5549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t-L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67D0-4578-461F-B726-7BC7F294080E}" type="datetime1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2018-08-31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t-LT">
                <a:solidFill>
                  <a:prstClr val="black">
                    <a:tint val="75000"/>
                  </a:prstClr>
                </a:solidFill>
              </a:rPr>
              <a:t>NEĮSLAPTINTA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B94C-F2C8-417D-8563-358BE7B1A21C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2789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913D-80B9-423D-8522-13625B9F7CA4}" type="datetime1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2018-08-31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t-LT">
                <a:solidFill>
                  <a:prstClr val="black">
                    <a:tint val="75000"/>
                  </a:prstClr>
                </a:solidFill>
              </a:rPr>
              <a:t>NEĮSLAPTINTA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B94C-F2C8-417D-8563-358BE7B1A21C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2389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080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80728"/>
            <a:ext cx="5111750" cy="51454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2856"/>
            <a:ext cx="3008313" cy="39933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01998-4857-4170-9397-EF04019E62EC}" type="datetime1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2018-08-31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t-LT">
                <a:solidFill>
                  <a:prstClr val="black">
                    <a:tint val="75000"/>
                  </a:prstClr>
                </a:solidFill>
              </a:rPr>
              <a:t>NEĮSLAPTINTA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B94C-F2C8-417D-8563-358BE7B1A21C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771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Spustelėkite, jei norite keisite ruoš. pav. stilių</a:t>
            </a: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 ruošinio teksto stiliams keisti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2018-08-31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9451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lt-L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70384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54352"/>
            <a:ext cx="5486400" cy="5829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DB7-0FC0-4372-B0D0-A536055D8A19}" type="datetime1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2018-08-31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t-LT">
                <a:solidFill>
                  <a:prstClr val="black">
                    <a:tint val="75000"/>
                  </a:prstClr>
                </a:solidFill>
              </a:rPr>
              <a:t>NEĮSLAPTINTA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B94C-F2C8-417D-8563-358BE7B1A21C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6096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51138-50A6-4F2E-9B12-AD841ACC8ABD}" type="datetime1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2018-08-31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t-LT">
                <a:solidFill>
                  <a:prstClr val="black">
                    <a:tint val="75000"/>
                  </a:prstClr>
                </a:solidFill>
              </a:rPr>
              <a:t>NEĮSLAPTINTA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B94C-F2C8-417D-8563-358BE7B1A21C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750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19869"/>
            <a:ext cx="2057400" cy="521744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t-L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19869"/>
            <a:ext cx="6019800" cy="521744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664D-3172-4BF6-B5DB-E59C8C6778EC}" type="datetime1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2018-08-31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lt-LT">
                <a:solidFill>
                  <a:prstClr val="black">
                    <a:tint val="75000"/>
                  </a:prstClr>
                </a:solidFill>
              </a:rPr>
              <a:t>NEĮSLAPTINTA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B94C-F2C8-417D-8563-358BE7B1A21C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1357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ntraštė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redag. ruoš. pavad. stilių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2D420-0AC3-444D-8F69-7DCEE146CAC9}" type="datetime1">
              <a:rPr lang="lt-L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2018-08-31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NEĮSLAPTINTA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DB79C-7AD0-49FE-94C9-36A982777D5A}" type="slidenum">
              <a:rPr lang="lt-L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9133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ntraštė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redag. ruoš. pavad. stilių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56217-D847-4229-9D7C-341A2020B5B6}" type="datetime1">
              <a:rPr lang="lt-L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2018-08-31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NEĮSLAPTINTA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86476-8F1B-4AB9-92FC-2B5AC9A63776}" type="slidenum">
              <a:rPr lang="lt-L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698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/>
              <a:t>Spustelėkite, jei norite keisite ruoš. pav. stilių</a:t>
            </a:r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 ruošinio teksto stiliams keisti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2018-08-31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Spustelėkite, jei norite keisite ruoš. pav. stilių</a:t>
            </a:r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/>
              <a:t>Spustelėkite ruošinio teksto stiliams keisti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/>
              <a:t>Spustelėkite ruošinio teksto stiliams keisti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2018-08-31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/>
              <a:t>Spustelėkite, jei norite keisite ruoš. pav. stilių</a:t>
            </a:r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 ruošinio teksto stiliams keisti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/>
              <a:t>Spustelėkite ruošinio teksto stiliams keisti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 ruošinio teksto stiliams keisti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/>
              <a:t>Spustelėkite ruošinio teksto stiliams keisti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2018-08-31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Spustelėkite, jei norite keisite ruoš. pav. stilių</a:t>
            </a:r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2018-08-31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2018-08-31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/>
              <a:t>Spustelėkite, jei norite keisite ruoš. pav. stilių</a:t>
            </a: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 ruošinio teksto stiliams keisti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2018-08-31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/>
              <a:t>Spustelėkite, jei norite keisite ruoš. pav. stilių</a:t>
            </a:r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2018-08-31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Spustelėkite, jei norite keisite ruoš. pav. stilių</a:t>
            </a:r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 ruošinio teksto stiliams keisti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2018-08-31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 l="2000" r="2000" b="8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t-L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48880"/>
            <a:ext cx="8229600" cy="3777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59F97-F681-4BD9-8F47-8BE53AC70C9E}" type="datetime1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2018-08-31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lt-LT">
                <a:solidFill>
                  <a:prstClr val="black">
                    <a:tint val="75000"/>
                  </a:prstClr>
                </a:solidFill>
              </a:rPr>
              <a:t>NEĮSLAPTINTA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DB94C-F2C8-417D-8563-358BE7B1A21C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084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 l="14000" t="1000" r="14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6123020" y="4941168"/>
            <a:ext cx="305749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indent="0">
              <a:buFontTx/>
              <a:buNone/>
            </a:pPr>
            <a:endParaRPr lang="lt-LT" altLang="lt-LT" sz="1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FontTx/>
              <a:buNone/>
            </a:pPr>
            <a:endParaRPr lang="lt-LT" altLang="lt-LT" sz="1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FontTx/>
              <a:buNone/>
            </a:pPr>
            <a:r>
              <a:rPr lang="lt-LT" altLang="lt-LT" sz="1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kpt. Vytenis Babeckas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506478"/>
            <a:ext cx="2133600" cy="365125"/>
          </a:xfrm>
        </p:spPr>
        <p:txBody>
          <a:bodyPr/>
          <a:lstStyle/>
          <a:p>
            <a:pPr>
              <a:defRPr/>
            </a:pPr>
            <a:fld id="{DDAB978B-8694-4E21-9689-0EB565FAA2E1}" type="datetime1">
              <a:rPr lang="lt-LT" smtClean="0">
                <a:solidFill>
                  <a:prstClr val="black">
                    <a:tint val="75000"/>
                  </a:prst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defRPr/>
              </a:pPr>
              <a:t>2018-08-31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6478"/>
            <a:ext cx="2133600" cy="365125"/>
          </a:xfrm>
        </p:spPr>
        <p:txBody>
          <a:bodyPr/>
          <a:lstStyle/>
          <a:p>
            <a:pPr>
              <a:defRPr/>
            </a:pPr>
            <a:fld id="{CCADB79C-7AD0-49FE-94C9-36A982777D5A}" type="slidenum">
              <a:rPr lang="lt-LT" smtClean="0">
                <a:solidFill>
                  <a:prstClr val="black">
                    <a:tint val="75000"/>
                  </a:prst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defRPr/>
              </a:pPr>
              <a:t>1</a:t>
            </a:fld>
            <a:endParaRPr lang="lt-LT" dirty="0">
              <a:solidFill>
                <a:prstClr val="black">
                  <a:tint val="75000"/>
                </a:prst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2183643" y="4725144"/>
            <a:ext cx="56774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lt-LT" altLang="lt-LT" sz="1600" b="0" i="1" dirty="0">
                <a:solidFill>
                  <a:srgbClr val="7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„Savo noru ir vienybe mes už Lietuvą Tėvynę!“ </a:t>
            </a:r>
          </a:p>
        </p:txBody>
      </p:sp>
      <p:sp>
        <p:nvSpPr>
          <p:cNvPr id="13" name="Rectangle 6"/>
          <p:cNvSpPr txBox="1">
            <a:spLocks noChangeArrowheads="1"/>
          </p:cNvSpPr>
          <p:nvPr/>
        </p:nvSpPr>
        <p:spPr>
          <a:xfrm>
            <a:off x="669970" y="1916832"/>
            <a:ext cx="82556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lt-LT" sz="3200" b="1" dirty="0"/>
              <a:t>NACIONALINIO SAUGUMO IR KRAŠTO GYNYBOS BENDROJI PROGRAMA IR JOS ĮGYVENDINIMAS</a:t>
            </a:r>
          </a:p>
          <a:p>
            <a:pPr>
              <a:defRPr/>
            </a:pPr>
            <a:endParaRPr lang="en-US" sz="3200" b="1" dirty="0"/>
          </a:p>
          <a:p>
            <a:pPr>
              <a:defRPr/>
            </a:pPr>
            <a:r>
              <a:rPr lang="en-US" sz="3200" b="1" dirty="0"/>
              <a:t>KAI</a:t>
            </a:r>
            <a:r>
              <a:rPr lang="lt-LT" sz="3200" b="1" dirty="0"/>
              <a:t>ŠIADORIŲ A.M.BRAZAUSKO GIMNAZIJOS</a:t>
            </a:r>
          </a:p>
          <a:p>
            <a:pPr>
              <a:defRPr/>
            </a:pPr>
            <a:r>
              <a:rPr lang="lt-LT" sz="3200" b="1" dirty="0"/>
              <a:t> PATIRTIS</a:t>
            </a:r>
            <a:r>
              <a:rPr lang="en-US" sz="3200" b="1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altLang="lt-LT" sz="3200" b="1" i="1" dirty="0">
              <a:solidFill>
                <a:srgbClr val="7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438339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>
          <a:xfrm>
            <a:off x="579437" y="1148048"/>
            <a:ext cx="8564563" cy="5508625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lt-LT" sz="2800" dirty="0"/>
              <a:t>Kvietimas (,,...</a:t>
            </a:r>
            <a:r>
              <a:rPr lang="en-US" sz="2800" dirty="0" err="1"/>
              <a:t>belskite</a:t>
            </a:r>
            <a:r>
              <a:rPr lang="en-US" sz="2800" dirty="0"/>
              <a:t>, </a:t>
            </a:r>
            <a:r>
              <a:rPr lang="en-US" sz="2800" dirty="0" err="1"/>
              <a:t>ir</a:t>
            </a:r>
            <a:r>
              <a:rPr lang="en-US" sz="2800" dirty="0"/>
              <a:t> bus </a:t>
            </a:r>
            <a:r>
              <a:rPr lang="en-US" sz="2800" dirty="0" err="1"/>
              <a:t>jums</a:t>
            </a:r>
            <a:r>
              <a:rPr lang="en-US" sz="2800" dirty="0"/>
              <a:t> </a:t>
            </a:r>
            <a:r>
              <a:rPr lang="en-US" sz="2800" dirty="0" err="1"/>
              <a:t>atidaryta</a:t>
            </a:r>
            <a:r>
              <a:rPr lang="en-US" sz="2800" dirty="0"/>
              <a:t>.</a:t>
            </a:r>
            <a:r>
              <a:rPr lang="lt-LT" sz="2800" dirty="0"/>
              <a:t>“);</a:t>
            </a:r>
          </a:p>
          <a:p>
            <a:pPr marL="0" indent="0">
              <a:buNone/>
            </a:pPr>
            <a:r>
              <a:rPr lang="lt-LT" sz="2800" dirty="0"/>
              <a:t>     	SP kariai (,,GV“,</a:t>
            </a:r>
            <a:r>
              <a:rPr lang="en-US" sz="2800" dirty="0"/>
              <a:t> </a:t>
            </a:r>
            <a:r>
              <a:rPr lang="af-ZA" sz="2800" dirty="0"/>
              <a:t>ŽB,</a:t>
            </a:r>
            <a:r>
              <a:rPr lang="lt-LT" sz="2800" dirty="0"/>
              <a:t> KASP...);</a:t>
            </a:r>
            <a:endParaRPr lang="af-ZA" sz="2800" dirty="0"/>
          </a:p>
          <a:p>
            <a:pPr marL="0" indent="0">
              <a:buNone/>
            </a:pPr>
            <a:r>
              <a:rPr lang="af-ZA" sz="2800" dirty="0"/>
              <a:t>	LŠS, atsargos kariai, buvę gimn. ir t.t.;</a:t>
            </a:r>
            <a:endParaRPr lang="lt-LT" sz="2800" dirty="0"/>
          </a:p>
          <a:p>
            <a:pPr marL="0" indent="0">
              <a:buNone/>
            </a:pPr>
            <a:r>
              <a:rPr lang="lt-LT" sz="2800" dirty="0"/>
              <a:t>	ginklai (GVT)</a:t>
            </a:r>
            <a:r>
              <a:rPr lang="af-ZA" sz="2800" dirty="0"/>
              <a:t>;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err="1"/>
              <a:t>karo</a:t>
            </a:r>
            <a:r>
              <a:rPr lang="en-US" sz="2800" dirty="0"/>
              <a:t> </a:t>
            </a:r>
            <a:r>
              <a:rPr lang="en-US" sz="2800" dirty="0" err="1"/>
              <a:t>topografija</a:t>
            </a:r>
            <a:r>
              <a:rPr lang="en-US" sz="2800" dirty="0"/>
              <a:t>.</a:t>
            </a:r>
            <a:endParaRPr lang="lt-LT" sz="2800" dirty="0"/>
          </a:p>
          <a:p>
            <a:pPr>
              <a:buAutoNum type="arabicPeriod" startAt="2"/>
            </a:pPr>
            <a:r>
              <a:rPr lang="lt-LT" sz="2800" dirty="0"/>
              <a:t>LŠT</a:t>
            </a:r>
            <a:r>
              <a:rPr lang="en-US" sz="2800" dirty="0"/>
              <a:t>;</a:t>
            </a:r>
          </a:p>
          <a:p>
            <a:pPr>
              <a:buAutoNum type="arabicPeriod" startAt="2"/>
            </a:pPr>
            <a:r>
              <a:rPr lang="en-US" sz="2800" dirty="0" err="1"/>
              <a:t>Jungti</a:t>
            </a:r>
            <a:r>
              <a:rPr lang="en-US" sz="2800" dirty="0"/>
              <a:t> </a:t>
            </a:r>
            <a:r>
              <a:rPr lang="en-US" sz="2800" dirty="0" err="1"/>
              <a:t>pamokas</a:t>
            </a:r>
            <a:r>
              <a:rPr lang="en-US" sz="2800" dirty="0"/>
              <a:t> 2-3 val.;</a:t>
            </a:r>
          </a:p>
          <a:p>
            <a:pPr>
              <a:buAutoNum type="arabicPeriod" startAt="2"/>
            </a:pPr>
            <a:r>
              <a:rPr lang="af-ZA" sz="2800" dirty="0"/>
              <a:t>V</a:t>
            </a:r>
            <a:r>
              <a:rPr lang="en-US" sz="2800" dirty="0" err="1"/>
              <a:t>ideo</a:t>
            </a:r>
            <a:r>
              <a:rPr lang="en-US" sz="2800" dirty="0"/>
              <a:t> </a:t>
            </a:r>
            <a:r>
              <a:rPr lang="en-US" sz="2800" dirty="0" err="1"/>
              <a:t>ir</a:t>
            </a:r>
            <a:r>
              <a:rPr lang="en-US" sz="2800" dirty="0"/>
              <a:t> t.t.</a:t>
            </a:r>
          </a:p>
          <a:p>
            <a:pPr>
              <a:buAutoNum type="arabicPeriod" startAt="2"/>
            </a:pPr>
            <a:r>
              <a:rPr lang="af-ZA" sz="2800" dirty="0"/>
              <a:t>Sukurti g</a:t>
            </a:r>
            <a:r>
              <a:rPr lang="en-US" sz="2800" dirty="0" err="1"/>
              <a:t>rupę</a:t>
            </a:r>
            <a:r>
              <a:rPr lang="en-US" sz="2800" dirty="0"/>
              <a:t>;</a:t>
            </a:r>
          </a:p>
          <a:p>
            <a:pPr>
              <a:buAutoNum type="arabicPeriod" startAt="2"/>
            </a:pPr>
            <a:endParaRPr lang="en-US" sz="1800" dirty="0"/>
          </a:p>
          <a:p>
            <a:pPr>
              <a:buAutoNum type="arabicPeriod" startAt="2"/>
            </a:pPr>
            <a:endParaRPr lang="lt-LT" sz="1800" dirty="0"/>
          </a:p>
          <a:p>
            <a:pPr marL="0" indent="0">
              <a:buNone/>
            </a:pPr>
            <a:endParaRPr lang="lt-LT" sz="1800" dirty="0"/>
          </a:p>
          <a:p>
            <a:pPr marL="0" indent="0"/>
            <a:endParaRPr lang="lt-LT" altLang="en-US" sz="1800" b="1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6" name="Picture 2" descr="D:\Users\vytenis.babeckas\Desktop\kaisiadoriu-algirdo-brazausko-gimnazij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4624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2F012F5-0CF8-49F8-AE9F-028AE8A59FBE}"/>
              </a:ext>
            </a:extLst>
          </p:cNvPr>
          <p:cNvSpPr/>
          <p:nvPr/>
        </p:nvSpPr>
        <p:spPr>
          <a:xfrm>
            <a:off x="935596" y="179058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t-LT" altLang="en-US" sz="2800" b="1" dirty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Rekomendacijos</a:t>
            </a:r>
            <a:endParaRPr lang="lt-LT" alt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125487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vytenis.babeckas\Desktop\kaisiadoriu-algirdo-brazausko-gimnazij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4624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59F90F2-F09F-4DDF-8E35-BC96573C0234}"/>
              </a:ext>
            </a:extLst>
          </p:cNvPr>
          <p:cNvSpPr/>
          <p:nvPr/>
        </p:nvSpPr>
        <p:spPr>
          <a:xfrm>
            <a:off x="2843808" y="3136612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t-LT" altLang="en-US" sz="3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Klausimai</a:t>
            </a:r>
            <a:r>
              <a:rPr lang="en-US" altLang="en-US" sz="3200" b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?</a:t>
            </a:r>
            <a:r>
              <a:rPr lang="lt-LT" altLang="en-US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lt-LT" alt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125487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>
          <a:xfrm>
            <a:off x="579437" y="1148048"/>
            <a:ext cx="8564563" cy="5508625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lt-LT" altLang="en-US" sz="2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Kodėl aš čia?</a:t>
            </a:r>
          </a:p>
          <a:p>
            <a:pPr>
              <a:buFont typeface="+mj-lt"/>
              <a:buAutoNum type="arabicPeriod"/>
            </a:pPr>
            <a:r>
              <a:rPr lang="lt-LT" altLang="en-US" sz="2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Personalas;</a:t>
            </a:r>
          </a:p>
          <a:p>
            <a:pPr>
              <a:buFont typeface="+mj-lt"/>
              <a:buAutoNum type="arabicPeriod"/>
            </a:pPr>
            <a:r>
              <a:rPr lang="lt-LT" alt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Pamokų tvarkaraštis;</a:t>
            </a:r>
          </a:p>
          <a:p>
            <a:pPr>
              <a:buFont typeface="+mj-lt"/>
              <a:buAutoNum type="arabicPeriod"/>
            </a:pPr>
            <a:r>
              <a:rPr lang="lt-LT" altLang="en-US" sz="2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Gimnazistai;</a:t>
            </a:r>
          </a:p>
          <a:p>
            <a:pPr>
              <a:buFont typeface="+mj-lt"/>
              <a:buAutoNum type="arabicPeriod"/>
            </a:pPr>
            <a:r>
              <a:rPr lang="lt-LT" alt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Programos išpildymas;</a:t>
            </a:r>
          </a:p>
          <a:p>
            <a:pPr>
              <a:buFont typeface="+mj-lt"/>
              <a:buAutoNum type="arabicPeriod"/>
            </a:pPr>
            <a:r>
              <a:rPr lang="lt-LT" altLang="en-US" sz="2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Iššūkiai/r</a:t>
            </a:r>
            <a:r>
              <a:rPr lang="lt-LT" alt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ekomendacijos;</a:t>
            </a:r>
          </a:p>
          <a:p>
            <a:pPr>
              <a:buFont typeface="+mj-lt"/>
              <a:buAutoNum type="arabicPeriod"/>
            </a:pPr>
            <a:r>
              <a:rPr lang="lt-LT" alt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Klausimai. </a:t>
            </a:r>
            <a:endParaRPr lang="lt-LT" altLang="en-US" sz="28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Font typeface="+mj-lt"/>
              <a:buAutoNum type="arabicPeriod"/>
            </a:pPr>
            <a:endParaRPr lang="lt-LT" altLang="en-US" sz="1800" b="1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Font typeface="+mj-lt"/>
              <a:buAutoNum type="arabicPeriod"/>
            </a:pPr>
            <a:endParaRPr lang="lt-LT" altLang="en-US" sz="1800" b="1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6" name="Picture 2" descr="D:\Users\vytenis.babeckas\Desktop\kaisiadoriu-algirdo-brazausko-gimnazij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4624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691680" y="271391"/>
            <a:ext cx="56774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lt-LT" altLang="lt-LT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KLAUSIMAI</a:t>
            </a:r>
          </a:p>
        </p:txBody>
      </p:sp>
    </p:spTree>
    <p:extLst>
      <p:ext uri="{BB962C8B-B14F-4D97-AF65-F5344CB8AC3E}">
        <p14:creationId xmlns:p14="http://schemas.microsoft.com/office/powerpoint/2010/main" val="359299332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lt-LT" sz="4000" dirty="0"/>
              <a:t>,,...</a:t>
            </a:r>
            <a:r>
              <a:rPr lang="en-US" sz="4000" dirty="0" err="1"/>
              <a:t>belskite</a:t>
            </a:r>
            <a:r>
              <a:rPr lang="en-US" sz="4000" dirty="0"/>
              <a:t>, </a:t>
            </a:r>
            <a:r>
              <a:rPr lang="en-US" sz="4000" dirty="0" err="1"/>
              <a:t>ir</a:t>
            </a:r>
            <a:r>
              <a:rPr lang="en-US" sz="4000" dirty="0"/>
              <a:t> bus </a:t>
            </a:r>
            <a:r>
              <a:rPr lang="en-US" sz="4000" dirty="0" err="1"/>
              <a:t>jums</a:t>
            </a:r>
            <a:r>
              <a:rPr lang="en-US" sz="4000" dirty="0"/>
              <a:t> </a:t>
            </a:r>
            <a:r>
              <a:rPr lang="en-US" sz="4000" dirty="0" err="1"/>
              <a:t>atidaryta</a:t>
            </a:r>
            <a:r>
              <a:rPr lang="en-US" sz="4000" dirty="0"/>
              <a:t>.</a:t>
            </a:r>
            <a:r>
              <a:rPr lang="lt-LT" sz="4000" dirty="0"/>
              <a:t>“ </a:t>
            </a:r>
          </a:p>
          <a:p>
            <a:pPr marL="0" indent="0" algn="ctr">
              <a:buNone/>
            </a:pPr>
            <a:endParaRPr lang="lt-LT" dirty="0"/>
          </a:p>
          <a:p>
            <a:pPr marL="0" indent="0" algn="ctr">
              <a:buNone/>
            </a:pPr>
            <a:r>
              <a:rPr lang="lt-LT" dirty="0"/>
              <a:t>Mt.7,7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C0A8F-50FE-4DCE-A8BB-F187A1137859}" type="datetime1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2018-08-31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B94C-F2C8-417D-8563-358BE7B1A21C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D:\Users\vytenis.babeckas\Desktop\kaisiadoriu-algirdo-brazausko-gimnazija.png">
            <a:extLst>
              <a:ext uri="{FF2B5EF4-FFF2-40B4-BE49-F238E27FC236}">
                <a16:creationId xmlns:a16="http://schemas.microsoft.com/office/drawing/2014/main" xmlns="" id="{97A6F209-2611-4FE0-8887-E81540DFC2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4624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453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006D0D-C2D0-4D28-8D8F-62D08B791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32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t-LT" altLang="en-US" sz="31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Kodėl aš čia?</a:t>
            </a:r>
            <a:r>
              <a:rPr lang="en-US" altLang="en-US" sz="31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lt-LT" altLang="en-US" sz="31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lt-LT" altLang="en-US" sz="31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altLang="en-US" sz="31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Kod</a:t>
            </a:r>
            <a:r>
              <a:rPr lang="lt-LT" altLang="en-US" sz="31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ėl dalyvauju programoje?</a:t>
            </a:r>
            <a:r>
              <a:rPr lang="lt-LT" alt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lt-LT" alt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0E16092-454B-4AAE-BD4B-BC6BDE4B2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r>
              <a:rPr lang="lt-LT" dirty="0"/>
              <a:t>Pilietiniai motyvai;</a:t>
            </a:r>
          </a:p>
          <a:p>
            <a:r>
              <a:rPr lang="en-US" dirty="0"/>
              <a:t>27 </a:t>
            </a:r>
            <a:r>
              <a:rPr lang="en-US" dirty="0" err="1"/>
              <a:t>metai</a:t>
            </a:r>
            <a:r>
              <a:rPr lang="en-US" dirty="0"/>
              <a:t>…</a:t>
            </a:r>
          </a:p>
          <a:p>
            <a:r>
              <a:rPr lang="en-US" dirty="0"/>
              <a:t>Mano </a:t>
            </a:r>
            <a:r>
              <a:rPr lang="en-US" dirty="0" err="1"/>
              <a:t>miestas</a:t>
            </a:r>
            <a:r>
              <a:rPr lang="en-US" dirty="0"/>
              <a:t>;</a:t>
            </a:r>
          </a:p>
          <a:p>
            <a:r>
              <a:rPr lang="en-US" dirty="0" err="1"/>
              <a:t>Kvietimas</a:t>
            </a:r>
            <a:r>
              <a:rPr lang="lt-LT" dirty="0"/>
              <a:t>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0498A69-0C49-44C7-BEAC-D9B2E58A4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C0A8F-50FE-4DCE-A8BB-F187A1137859}" type="datetime1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2018-08-31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3C6CABD-1445-4E2C-9A75-A5F5DCF5D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B94C-F2C8-417D-8563-358BE7B1A21C}" type="slidenum">
              <a:rPr lang="lt-LT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lt-L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D:\Users\vytenis.babeckas\Desktop\kaisiadoriu-algirdo-brazausko-gimnazija.png">
            <a:extLst>
              <a:ext uri="{FF2B5EF4-FFF2-40B4-BE49-F238E27FC236}">
                <a16:creationId xmlns:a16="http://schemas.microsoft.com/office/drawing/2014/main" xmlns="" id="{CD268391-4D73-4EDD-92B3-2CD27E4962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4624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1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>
          <a:xfrm>
            <a:off x="579437" y="1148048"/>
            <a:ext cx="8564563" cy="5508625"/>
          </a:xfrm>
        </p:spPr>
        <p:txBody>
          <a:bodyPr/>
          <a:lstStyle/>
          <a:p>
            <a:pPr marL="0" indent="0"/>
            <a:r>
              <a:rPr lang="lt-LT" altLang="en-US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Sudėtis: </a:t>
            </a:r>
          </a:p>
          <a:p>
            <a:pPr marL="0" indent="0"/>
            <a:endParaRPr lang="lt-LT" altLang="en-US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Font typeface="+mj-lt"/>
              <a:buAutoNum type="arabicPeriod"/>
            </a:pPr>
            <a:r>
              <a:rPr lang="lt-LT" alt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PKT- kuopos vadas;</a:t>
            </a:r>
          </a:p>
          <a:p>
            <a:pPr marL="0" indent="0">
              <a:buNone/>
            </a:pPr>
            <a:endParaRPr lang="lt-LT" alt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Font typeface="+mj-lt"/>
              <a:buAutoNum type="arabicPeriod"/>
            </a:pPr>
            <a:r>
              <a:rPr lang="lt-LT" altLang="en-US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KS- kuopos vado pavaduotojas.</a:t>
            </a:r>
          </a:p>
          <a:p>
            <a:pPr>
              <a:buFont typeface="+mj-lt"/>
              <a:buAutoNum type="arabicPeriod"/>
            </a:pPr>
            <a:endParaRPr lang="lt-LT" altLang="en-US" sz="1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6" name="Picture 2" descr="D:\Users\vytenis.babeckas\Desktop\kaisiadoriu-algirdo-brazausko-gimnazij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4624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691680" y="271391"/>
            <a:ext cx="56774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lt-LT" altLang="lt-LT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1. PERSONALAS</a:t>
            </a:r>
          </a:p>
        </p:txBody>
      </p:sp>
    </p:spTree>
    <p:extLst>
      <p:ext uri="{BB962C8B-B14F-4D97-AF65-F5344CB8AC3E}">
        <p14:creationId xmlns:p14="http://schemas.microsoft.com/office/powerpoint/2010/main" val="162125487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>
          <a:xfrm>
            <a:off x="579437" y="1148048"/>
            <a:ext cx="8564563" cy="5508625"/>
          </a:xfrm>
        </p:spPr>
        <p:txBody>
          <a:bodyPr/>
          <a:lstStyle/>
          <a:p>
            <a:pPr marL="0" indent="0" algn="ctr"/>
            <a:endParaRPr lang="en-US" altLang="en-US" sz="1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/>
            <a:endParaRPr lang="en-US" alt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/>
            <a:r>
              <a:rPr lang="en-US" alt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lt-LT" alt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II pusmetis;</a:t>
            </a:r>
          </a:p>
          <a:p>
            <a:pPr marL="0" indent="0" algn="ctr"/>
            <a:endParaRPr lang="lt-LT" alt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/>
            <a:r>
              <a:rPr lang="lt-LT" alt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po 2 val. per savaitę.</a:t>
            </a:r>
          </a:p>
          <a:p>
            <a:pPr marL="0" indent="0" algn="ctr"/>
            <a:endParaRPr lang="lt-LT" alt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ctr"/>
            <a:r>
              <a:rPr lang="en-US" alt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lt-LT" alt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r>
              <a:rPr lang="en-US" alt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r>
              <a:rPr lang="lt-LT" alt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valandos (daug/mažai?)</a:t>
            </a:r>
          </a:p>
          <a:p>
            <a:pPr marL="0" indent="0"/>
            <a:endParaRPr lang="lt-LT" altLang="en-US" sz="18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/>
            <a:endParaRPr lang="lt-LT" altLang="en-US" sz="1800" b="1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6" name="Picture 2" descr="D:\Users\vytenis.babeckas\Desktop\kaisiadoriu-algirdo-brazausko-gimnazij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4624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55776" y="188640"/>
            <a:ext cx="4363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t-LT" altLang="en-US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Pamokų tvarkaraštis</a:t>
            </a:r>
            <a:endParaRPr lang="lt-LT" sz="2400" b="1" dirty="0"/>
          </a:p>
        </p:txBody>
      </p:sp>
    </p:spTree>
    <p:extLst>
      <p:ext uri="{BB962C8B-B14F-4D97-AF65-F5344CB8AC3E}">
        <p14:creationId xmlns:p14="http://schemas.microsoft.com/office/powerpoint/2010/main" val="162125487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>
          <a:xfrm>
            <a:off x="543941" y="1844824"/>
            <a:ext cx="8564563" cy="5508625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altLang="en-US" sz="2800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Gimnazistai</a:t>
            </a:r>
            <a:r>
              <a:rPr lang="en-US" alt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altLang="en-US" sz="2800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Gimnazistai</a:t>
            </a:r>
            <a:r>
              <a:rPr lang="en-US" altLang="en-US" sz="2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</a:t>
            </a:r>
            <a:r>
              <a:rPr lang="en-US" altLang="en-US" sz="2800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jaunieji</a:t>
            </a:r>
            <a:r>
              <a:rPr lang="en-US" altLang="en-US" sz="2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lt-LT" altLang="en-US" sz="2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š</a:t>
            </a:r>
            <a:r>
              <a:rPr lang="en-US" altLang="en-US" sz="2800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auliai</a:t>
            </a:r>
            <a:r>
              <a:rPr lang="en-US" altLang="en-US" sz="2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lt-LT" altLang="en-US" sz="28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Font typeface="+mj-lt"/>
              <a:buAutoNum type="arabicPeriod"/>
            </a:pPr>
            <a:endParaRPr lang="lt-LT" alt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6" name="Picture 2" descr="D:\Users\vytenis.babeckas\Desktop\kaisiadoriu-algirdo-brazausko-gimnazij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4624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99792" y="116632"/>
            <a:ext cx="3384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3. </a:t>
            </a:r>
            <a:r>
              <a:rPr lang="lt-LT" altLang="en-US" sz="32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Gimnazistai</a:t>
            </a:r>
          </a:p>
        </p:txBody>
      </p:sp>
    </p:spTree>
    <p:extLst>
      <p:ext uri="{BB962C8B-B14F-4D97-AF65-F5344CB8AC3E}">
        <p14:creationId xmlns:p14="http://schemas.microsoft.com/office/powerpoint/2010/main" val="162125487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>
          <a:xfrm>
            <a:off x="289718" y="836712"/>
            <a:ext cx="8564563" cy="5508625"/>
          </a:xfrm>
        </p:spPr>
        <p:txBody>
          <a:bodyPr>
            <a:normAutofit/>
          </a:bodyPr>
          <a:lstStyle/>
          <a:p>
            <a:pPr marL="0" indent="0"/>
            <a:r>
              <a:rPr lang="lt-LT" altLang="en-US" sz="2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</p:txBody>
      </p:sp>
      <p:pic>
        <p:nvPicPr>
          <p:cNvPr id="1026" name="Picture 2" descr="D:\Users\vytenis.babeckas\Desktop\kaisiadoriu-algirdo-brazausko-gimnazij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4624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979712" y="188640"/>
            <a:ext cx="5832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t-LT" altLang="en-US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4. Programos išpildymas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26899574-97AD-47D0-BD84-66E8D0DC5D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468132"/>
              </p:ext>
            </p:extLst>
          </p:nvPr>
        </p:nvGraphicFramePr>
        <p:xfrm>
          <a:off x="435422" y="908720"/>
          <a:ext cx="8313042" cy="58186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4330">
                  <a:extLst>
                    <a:ext uri="{9D8B030D-6E8A-4147-A177-3AD203B41FA5}">
                      <a16:colId xmlns:a16="http://schemas.microsoft.com/office/drawing/2014/main" xmlns="" val="4023757917"/>
                    </a:ext>
                  </a:extLst>
                </a:gridCol>
                <a:gridCol w="4881582">
                  <a:extLst>
                    <a:ext uri="{9D8B030D-6E8A-4147-A177-3AD203B41FA5}">
                      <a16:colId xmlns:a16="http://schemas.microsoft.com/office/drawing/2014/main" xmlns="" val="1302148700"/>
                    </a:ext>
                  </a:extLst>
                </a:gridCol>
                <a:gridCol w="1527130">
                  <a:extLst>
                    <a:ext uri="{9D8B030D-6E8A-4147-A177-3AD203B41FA5}">
                      <a16:colId xmlns:a16="http://schemas.microsoft.com/office/drawing/2014/main" xmlns="" val="4221859337"/>
                    </a:ext>
                  </a:extLst>
                </a:gridCol>
              </a:tblGrid>
              <a:tr h="171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lt-LT" sz="1600">
                          <a:effectLst/>
                        </a:rPr>
                        <a:t>Sritis</a:t>
                      </a:r>
                      <a:endParaRPr lang="en-U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Esminiai gebėjimai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lt-LT" sz="1600">
                          <a:effectLst/>
                        </a:rPr>
                        <a:t>Valandų skaičius</a:t>
                      </a:r>
                      <a:endParaRPr lang="en-U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extLst>
                  <a:ext uri="{0D108BD9-81ED-4DB2-BD59-A6C34878D82A}">
                    <a16:rowId xmlns:a16="http://schemas.microsoft.com/office/drawing/2014/main" xmlns="" val="3057218381"/>
                  </a:ext>
                </a:extLst>
              </a:tr>
              <a:tr h="59833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1. Šalies nacionalinio saugumo koncepcija ir jos įgyvendinimo būdai.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1.1. Analizuoja Lietuvos Respublikos teisės aktuose įtvirtintas piliečių teises bei pareigas užtikrinant nacionalinį saugumą.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6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extLst>
                  <a:ext uri="{0D108BD9-81ED-4DB2-BD59-A6C34878D82A}">
                    <a16:rowId xmlns:a16="http://schemas.microsoft.com/office/drawing/2014/main" xmlns="" val="4258474683"/>
                  </a:ext>
                </a:extLst>
              </a:tr>
              <a:tr h="3279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1.2. Palygina karo prievolės atlikimo būdus.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 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extLst>
                  <a:ext uri="{0D108BD9-81ED-4DB2-BD59-A6C34878D82A}">
                    <a16:rowId xmlns:a16="http://schemas.microsoft.com/office/drawing/2014/main" xmlns="" val="2583053696"/>
                  </a:ext>
                </a:extLst>
              </a:tr>
              <a:tr h="3773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1.3. Nustato galimas grėsmes šalies saugumui, remdamasis viešąja informacija.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extLst>
                  <a:ext uri="{0D108BD9-81ED-4DB2-BD59-A6C34878D82A}">
                    <a16:rowId xmlns:a16="http://schemas.microsoft.com/office/drawing/2014/main" xmlns="" val="116622427"/>
                  </a:ext>
                </a:extLst>
              </a:tr>
              <a:tr h="2137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lt-LT" sz="16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1.4 Susipažįsta su  NATO ir jos vaidmeniu Lietuvos gynyboje.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extLst>
                  <a:ext uri="{0D108BD9-81ED-4DB2-BD59-A6C34878D82A}">
                    <a16:rowId xmlns:a16="http://schemas.microsoft.com/office/drawing/2014/main" xmlns="" val="1165210152"/>
                  </a:ext>
                </a:extLst>
              </a:tr>
              <a:tr h="446532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lt-LT" sz="1600">
                          <a:effectLst/>
                        </a:rPr>
                        <a:t>2. Krašto gynybos sistema ir tarnybos būdai. </a:t>
                      </a:r>
                      <a:endParaRPr lang="en-U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lt-LT" sz="1600">
                          <a:effectLst/>
                        </a:rPr>
                        <a:t>2.1. Apibūdina Lietuvos kariuomenės strūktūrą bei funkcijas taikos ir karo metu.</a:t>
                      </a:r>
                      <a:endParaRPr lang="en-U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lt-LT" sz="16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lt-LT" sz="16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extLst>
                  <a:ext uri="{0D108BD9-81ED-4DB2-BD59-A6C34878D82A}">
                    <a16:rowId xmlns:a16="http://schemas.microsoft.com/office/drawing/2014/main" xmlns="" val="3605373978"/>
                  </a:ext>
                </a:extLst>
              </a:tr>
              <a:tr h="1947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2.2. Nustato Lietuvos šaulių sąjungos reikšmę taikos ir karo metu.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 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extLst>
                  <a:ext uri="{0D108BD9-81ED-4DB2-BD59-A6C34878D82A}">
                    <a16:rowId xmlns:a16="http://schemas.microsoft.com/office/drawing/2014/main" xmlns="" val="2398289199"/>
                  </a:ext>
                </a:extLst>
              </a:tr>
              <a:tr h="3562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lt-LT" sz="1600">
                          <a:effectLst/>
                        </a:rPr>
                        <a:t>2.3. Susipažįsta su karo tarnyba.</a:t>
                      </a:r>
                      <a:endParaRPr lang="en-U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8 (3+5)</a:t>
                      </a:r>
                      <a:endParaRPr lang="en-US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G36, lazer. tiras)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extLst>
                  <a:ext uri="{0D108BD9-81ED-4DB2-BD59-A6C34878D82A}">
                    <a16:rowId xmlns:a16="http://schemas.microsoft.com/office/drawing/2014/main" xmlns="" val="868278411"/>
                  </a:ext>
                </a:extLst>
              </a:tr>
              <a:tr h="496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2.4. Geba orientuotis vietovėje, žino saugaus elgesio žygio metu taisykles.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7 </a:t>
                      </a:r>
                      <a:endParaRPr lang="en-US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(2+5)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extLst>
                  <a:ext uri="{0D108BD9-81ED-4DB2-BD59-A6C34878D82A}">
                    <a16:rowId xmlns:a16="http://schemas.microsoft.com/office/drawing/2014/main" xmlns="" val="2631711298"/>
                  </a:ext>
                </a:extLst>
              </a:tr>
              <a:tr h="1714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2.5. Analizuoja galimus pilietinio pasipriešinimo būdus. 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extLst>
                  <a:ext uri="{0D108BD9-81ED-4DB2-BD59-A6C34878D82A}">
                    <a16:rowId xmlns:a16="http://schemas.microsoft.com/office/drawing/2014/main" xmlns="" val="622017599"/>
                  </a:ext>
                </a:extLst>
              </a:tr>
              <a:tr h="43173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3. Piliečių elgesys ekstremalių situacijų metu.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3.1. Žino esmines elgesio ekstremalių situacijų metų taisykles ir jas sugeba pritaikyti praktiškai.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 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extLst>
                  <a:ext uri="{0D108BD9-81ED-4DB2-BD59-A6C34878D82A}">
                    <a16:rowId xmlns:a16="http://schemas.microsoft.com/office/drawing/2014/main" xmlns="" val="925447383"/>
                  </a:ext>
                </a:extLst>
              </a:tr>
              <a:tr h="3279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3.2. Sugeba suteikti pirmąją medicininę pagalbą.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lt-LT" sz="1600" dirty="0">
                          <a:effectLst/>
                        </a:rPr>
                        <a:t>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2" marR="39042" marT="0" marB="0"/>
                </a:tc>
                <a:extLst>
                  <a:ext uri="{0D108BD9-81ED-4DB2-BD59-A6C34878D82A}">
                    <a16:rowId xmlns:a16="http://schemas.microsoft.com/office/drawing/2014/main" xmlns="" val="1669366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125487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>
          <a:xfrm>
            <a:off x="579437" y="1148048"/>
            <a:ext cx="8564563" cy="5508625"/>
          </a:xfrm>
        </p:spPr>
        <p:txBody>
          <a:bodyPr/>
          <a:lstStyle/>
          <a:p>
            <a:pPr marL="0" indent="0"/>
            <a:r>
              <a:rPr lang="lt-LT" altLang="en-US" sz="1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Tiesioginio</a:t>
            </a:r>
            <a:r>
              <a:rPr lang="en-US" altLang="en-US" sz="2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darbo</a:t>
            </a:r>
            <a:r>
              <a:rPr lang="en-US" altLang="en-US" sz="2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suderinimas</a:t>
            </a:r>
            <a:r>
              <a:rPr lang="en-US" altLang="en-US" sz="2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</a:t>
            </a:r>
            <a:r>
              <a:rPr lang="en-US" altLang="en-US" sz="2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lt-LT" altLang="en-US" sz="2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pamokų pravedimu (darbo iššūkiai, karjeros stabdymas...)</a:t>
            </a:r>
            <a:r>
              <a:rPr lang="en-US" altLang="en-US" sz="2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;</a:t>
            </a:r>
          </a:p>
          <a:p>
            <a:pPr marL="0" indent="0"/>
            <a:endParaRPr lang="lt-LT" altLang="en-US" sz="28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/>
            <a:r>
              <a:rPr lang="lt-LT" alt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Pamokų medžiaga;</a:t>
            </a:r>
            <a:endParaRPr lang="af-ZA" alt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/>
            <a:endParaRPr lang="en-US" altLang="en-US" sz="28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/>
            <a:r>
              <a:rPr lang="lt-LT" alt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Nam</a:t>
            </a:r>
            <a:r>
              <a:rPr lang="lt-LT" alt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ų darbų/užduočių atlikimo išsireikalavimas;</a:t>
            </a:r>
            <a:endParaRPr lang="af-ZA" alt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/>
            <a:endParaRPr lang="lt-LT" alt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/>
            <a:r>
              <a:rPr lang="lt-LT" altLang="en-US" sz="28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Tamo;</a:t>
            </a:r>
            <a:endParaRPr lang="af-ZA" altLang="en-US" sz="28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/>
            <a:endParaRPr lang="lt-LT" altLang="en-US" sz="28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lt-LT" alt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istorijos žinios/pagrindai</a:t>
            </a:r>
            <a:r>
              <a:rPr lang="af-ZA" alt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(NPPKT patirtis)</a:t>
            </a:r>
            <a:r>
              <a:rPr lang="lt-LT" alt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marL="0" indent="0"/>
            <a:endParaRPr lang="lt-LT" altLang="en-US" sz="28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/>
            <a:endParaRPr lang="lt-LT" altLang="en-US" sz="1800" b="1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6" name="Picture 2" descr="D:\Users\vytenis.babeckas\Desktop\kaisiadoriu-algirdo-brazausko-gimnazij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4624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E57A97A-8080-42BC-BEF8-B7D301D20AFA}"/>
              </a:ext>
            </a:extLst>
          </p:cNvPr>
          <p:cNvSpPr/>
          <p:nvPr/>
        </p:nvSpPr>
        <p:spPr>
          <a:xfrm>
            <a:off x="947552" y="179058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800" b="1" dirty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6. </a:t>
            </a:r>
            <a:r>
              <a:rPr lang="lt-LT" altLang="en-US" sz="2800" b="1" dirty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Iššūkiai/rekomendacijos</a:t>
            </a:r>
            <a:endParaRPr lang="lt-LT" alt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125487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SP sablona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361</Words>
  <Application>Microsoft Office PowerPoint</Application>
  <PresentationFormat>On-screen Show (4:3)</PresentationFormat>
  <Paragraphs>110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Times New Roman</vt:lpstr>
      <vt:lpstr>Office tema</vt:lpstr>
      <vt:lpstr>KASP sablonas</vt:lpstr>
      <vt:lpstr>PowerPoint Presentation</vt:lpstr>
      <vt:lpstr>PowerPoint Presentation</vt:lpstr>
      <vt:lpstr>PowerPoint Presentation</vt:lpstr>
      <vt:lpstr>Kodėl aš čia?  Kodėl dalyvauju programoje?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Vytenis Babeckas</dc:creator>
  <cp:lastModifiedBy>Salomėja Bitlieriūtė</cp:lastModifiedBy>
  <cp:revision>40</cp:revision>
  <dcterms:created xsi:type="dcterms:W3CDTF">2018-08-13T17:48:09Z</dcterms:created>
  <dcterms:modified xsi:type="dcterms:W3CDTF">2018-08-31T06:07:22Z</dcterms:modified>
</cp:coreProperties>
</file>