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24"/>
  </p:notesMasterIdLst>
  <p:sldIdLst>
    <p:sldId id="256" r:id="rId2"/>
    <p:sldId id="259" r:id="rId3"/>
    <p:sldId id="258" r:id="rId4"/>
    <p:sldId id="260" r:id="rId5"/>
    <p:sldId id="28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E4E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9091" autoAdjust="0"/>
  </p:normalViewPr>
  <p:slideViewPr>
    <p:cSldViewPr snapToGrid="0">
      <p:cViewPr varScale="1">
        <p:scale>
          <a:sx n="113" d="100"/>
          <a:sy n="113" d="100"/>
        </p:scale>
        <p:origin x="5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50C55D-FB43-41B8-8035-0BFDBD52C8B9}" type="datetimeFigureOut">
              <a:rPr lang="en-US" smtClean="0"/>
              <a:t>6/12/2019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275FE-6126-489C-A2C6-1B5270A41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602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lt-LT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Visuomenės sveikatos priežiūros specialistė, vykdanti sveikatos priežiūrą mokykloje</a:t>
            </a:r>
            <a:r>
              <a:rPr lang="lt-LT" sz="1200" baseline="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t-LT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Jūratė Petraitienė</a:t>
            </a:r>
            <a:r>
              <a:rPr lang="lt-LT" sz="1400" baseline="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lt-LT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KRAKIŲ MIKALOJAUS KATKAUS GIMNAZIJA</a:t>
            </a:r>
            <a:r>
              <a:rPr lang="lt-LT" sz="1400" baseline="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lt-LT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2019 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275FE-6126-489C-A2C6-1B5270A41BA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065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lt-LT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Visuomenės sveikatos priežiūros specialistė, vykdanti sveikatos priežiūrą mokykloje</a:t>
            </a:r>
            <a:r>
              <a:rPr lang="lt-LT" sz="1200" baseline="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t-LT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Jūratė Petraitienė</a:t>
            </a:r>
            <a:r>
              <a:rPr lang="lt-LT" sz="1400" baseline="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lt-LT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KRAKIŲ MIKALOJAUS KATKAUS GIMNAZIJA</a:t>
            </a:r>
            <a:r>
              <a:rPr lang="lt-LT" sz="1400" baseline="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lt-LT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2019 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275FE-6126-489C-A2C6-1B5270A41BA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454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275FE-6126-489C-A2C6-1B5270A41BA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341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275FE-6126-489C-A2C6-1B5270A41BA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433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275FE-6126-489C-A2C6-1B5270A41BA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307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275FE-6126-489C-A2C6-1B5270A41BA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9922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275FE-6126-489C-A2C6-1B5270A41BA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838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275FE-6126-489C-A2C6-1B5270A41BA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24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275FE-6126-489C-A2C6-1B5270A41BA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69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275FE-6126-489C-A2C6-1B5270A41BA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992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 spd="slow">
    <p:push dir="u"/>
  </p:transition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>
            <a:normAutofit/>
          </a:bodyPr>
          <a:lstStyle/>
          <a:p>
            <a:r>
              <a:rPr lang="lt-LT" altLang="lt-LT" sz="4800" dirty="0">
                <a:cs typeface="Calibri" panose="020F0502020204030204" pitchFamily="34" charset="0"/>
              </a:rPr>
              <a:t>Sveikos gyvensenos ugdymas  Krakių Mikalojaus Katkaus gimnazijoje per projektines veiklas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193494"/>
            <a:ext cx="7315200" cy="9144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lt-LT" sz="1800" dirty="0">
                <a:latin typeface="Corbel (Body)"/>
                <a:cs typeface="Calibri" panose="020F0502020204030204" pitchFamily="34" charset="0"/>
              </a:rPr>
              <a:t>Visuomenės sveikatos </a:t>
            </a:r>
            <a:r>
              <a:rPr lang="lt-LT" sz="1800" dirty="0" smtClean="0">
                <a:latin typeface="Corbel (Body)"/>
                <a:cs typeface="Calibri" panose="020F0502020204030204" pitchFamily="34" charset="0"/>
              </a:rPr>
              <a:t> </a:t>
            </a:r>
            <a:r>
              <a:rPr lang="lt-LT" sz="1800" dirty="0">
                <a:latin typeface="Corbel (Body)"/>
                <a:cs typeface="Calibri" panose="020F0502020204030204" pitchFamily="34" charset="0"/>
              </a:rPr>
              <a:t>specialistė, vykdanti sveikatos priežiūrą mokykloje </a:t>
            </a:r>
            <a:endParaRPr lang="lt-LT" sz="1800" dirty="0" smtClean="0">
              <a:latin typeface="Corbel (Body)"/>
              <a:cs typeface="Calibri" panose="020F0502020204030204" pitchFamily="34" charset="0"/>
            </a:endParaRPr>
          </a:p>
          <a:p>
            <a:pPr algn="ctr">
              <a:defRPr/>
            </a:pPr>
            <a:r>
              <a:rPr lang="lt-LT" sz="2000" b="1" dirty="0" smtClean="0">
                <a:latin typeface="Corbel (Body)"/>
                <a:cs typeface="Calibri" panose="020F0502020204030204" pitchFamily="34" charset="0"/>
              </a:rPr>
              <a:t>Jūratė </a:t>
            </a:r>
            <a:r>
              <a:rPr lang="lt-LT" sz="2000" b="1" dirty="0">
                <a:latin typeface="Corbel (Body)"/>
                <a:cs typeface="Calibri" panose="020F0502020204030204" pitchFamily="34" charset="0"/>
              </a:rPr>
              <a:t>Petraitienė</a:t>
            </a:r>
            <a:r>
              <a:rPr lang="lt-LT" sz="2400" b="1" dirty="0">
                <a:latin typeface="Corbel (Body)"/>
                <a:cs typeface="Calibri" panose="020F0502020204030204" pitchFamily="34" charset="0"/>
              </a:rPr>
              <a:t> </a:t>
            </a:r>
          </a:p>
          <a:p>
            <a:pPr algn="ctr">
              <a:defRPr/>
            </a:pPr>
            <a:r>
              <a:rPr lang="lt-LT" sz="1800" dirty="0" smtClean="0">
                <a:latin typeface="Corbel (Body)"/>
                <a:cs typeface="Calibri" panose="020F0502020204030204" pitchFamily="34" charset="0"/>
              </a:rPr>
              <a:t>Krakių Mikalojaus Katkaus gimnazija </a:t>
            </a:r>
          </a:p>
          <a:p>
            <a:pPr algn="ctr">
              <a:defRPr/>
            </a:pPr>
            <a:r>
              <a:rPr lang="lt-LT" sz="1800" dirty="0" smtClean="0">
                <a:latin typeface="Corbel (Body)"/>
                <a:cs typeface="Calibri" panose="020F0502020204030204" pitchFamily="34" charset="0"/>
              </a:rPr>
              <a:t>2019 m.</a:t>
            </a:r>
          </a:p>
          <a:p>
            <a:pPr algn="ctr"/>
            <a:endParaRPr lang="en-US" sz="1800" dirty="0">
              <a:latin typeface="Corbel (Body)"/>
            </a:endParaRPr>
          </a:p>
        </p:txBody>
      </p:sp>
    </p:spTree>
    <p:extLst>
      <p:ext uri="{BB962C8B-B14F-4D97-AF65-F5344CB8AC3E}">
        <p14:creationId xmlns:p14="http://schemas.microsoft.com/office/powerpoint/2010/main" val="32846266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65967"/>
            <a:ext cx="12192000" cy="13955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5714629"/>
            <a:ext cx="12192000" cy="1143372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23667" y="540575"/>
            <a:ext cx="1106658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lt-LT" altLang="lt-LT" sz="36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  <a:cs typeface="Times New Roman" panose="02020603050405020304" pitchFamily="18" charset="0"/>
              </a:rPr>
              <a:t>Pilateso treniruotės su trenere Simona Skorupskiene</a:t>
            </a:r>
            <a:endParaRPr lang="en-US" sz="3600" b="1" dirty="0">
              <a:solidFill>
                <a:schemeClr val="bg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2" name="Content Placeholder 4"/>
          <p:cNvSpPr txBox="1">
            <a:spLocks/>
          </p:cNvSpPr>
          <p:nvPr/>
        </p:nvSpPr>
        <p:spPr>
          <a:xfrm>
            <a:off x="623667" y="5833682"/>
            <a:ext cx="10302093" cy="11474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lt-LT" altLang="lt-LT" sz="2400" i="1" dirty="0">
                <a:cs typeface="Times New Roman" panose="02020603050405020304" pitchFamily="18" charset="0"/>
              </a:rPr>
              <a:t>Šios treniruotės metu ne tik treniruojami gilieji </a:t>
            </a:r>
            <a:r>
              <a:rPr lang="lt-LT" altLang="lt-LT" sz="2400" i="1" dirty="0" smtClean="0">
                <a:cs typeface="Times New Roman" panose="02020603050405020304" pitchFamily="18" charset="0"/>
              </a:rPr>
              <a:t>vidiniai </a:t>
            </a:r>
            <a:r>
              <a:rPr lang="lt-LT" altLang="lt-LT" sz="2400" i="1" dirty="0">
                <a:cs typeface="Times New Roman" panose="02020603050405020304" pitchFamily="18" charset="0"/>
              </a:rPr>
              <a:t>raumenys, bet ir formuojama taisyklinga laikysena.</a:t>
            </a:r>
            <a:r>
              <a:rPr lang="lt-LT" i="1" dirty="0" smtClean="0"/>
              <a:t/>
            </a:r>
            <a:br>
              <a:rPr lang="lt-LT" i="1" dirty="0" smtClean="0"/>
            </a:br>
            <a:endParaRPr lang="lt-LT" altLang="en-US" i="1" dirty="0">
              <a:cs typeface="Calibri" panose="020F0502020204030204" pitchFamily="34" charset="0"/>
            </a:endParaRPr>
          </a:p>
        </p:txBody>
      </p:sp>
      <p:pic>
        <p:nvPicPr>
          <p:cNvPr id="10" name="Turinio vietos rezervavimo ženklas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23325" y="1750081"/>
            <a:ext cx="4630482" cy="38414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Turinio vietos rezervavimo ženklas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95329" y="1750081"/>
            <a:ext cx="4722914" cy="38779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358201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65967"/>
            <a:ext cx="12192000" cy="13955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5714629"/>
            <a:ext cx="12192000" cy="1143372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23667" y="540575"/>
            <a:ext cx="1106658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lt-LT" altLang="lt-LT" sz="36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  <a:cs typeface="Times New Roman" panose="02020603050405020304" pitchFamily="18" charset="0"/>
              </a:rPr>
              <a:t>Jogos užsiėmimai su trenere Dalia Vengryte</a:t>
            </a:r>
            <a:endParaRPr lang="en-US" sz="3600" b="1" dirty="0">
              <a:solidFill>
                <a:schemeClr val="bg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2" name="Content Placeholder 4"/>
          <p:cNvSpPr txBox="1">
            <a:spLocks/>
          </p:cNvSpPr>
          <p:nvPr/>
        </p:nvSpPr>
        <p:spPr>
          <a:xfrm>
            <a:off x="623667" y="5833682"/>
            <a:ext cx="10302093" cy="11474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lt-LT" altLang="lt-LT" sz="4600" i="1" dirty="0">
                <a:cs typeface="Times New Roman" panose="02020603050405020304" pitchFamily="18" charset="0"/>
              </a:rPr>
              <a:t>Dalyvaudami mokymuose su jogos instruktore mokiniai mokėsi kvėpavimo pratimų, atsipalaidavimo, streso ir neigiamų emocijų valdymo </a:t>
            </a:r>
            <a:r>
              <a:rPr lang="lt-LT" altLang="lt-LT" sz="4600" i="1" dirty="0"/>
              <a:t>technikų.</a:t>
            </a:r>
            <a:r>
              <a:rPr lang="lt-LT" altLang="lt-LT" sz="2400" dirty="0"/>
              <a:t/>
            </a:r>
            <a:br>
              <a:rPr lang="lt-LT" altLang="lt-LT" sz="2400" dirty="0"/>
            </a:br>
            <a:r>
              <a:rPr lang="lt-LT" i="1" dirty="0" smtClean="0"/>
              <a:t/>
            </a:r>
            <a:br>
              <a:rPr lang="lt-LT" i="1" dirty="0" smtClean="0"/>
            </a:br>
            <a:endParaRPr lang="lt-LT" altLang="en-US" i="1" dirty="0">
              <a:cs typeface="Calibri" panose="020F0502020204030204" pitchFamily="34" charset="0"/>
            </a:endParaRPr>
          </a:p>
        </p:txBody>
      </p:sp>
      <p:pic>
        <p:nvPicPr>
          <p:cNvPr id="10" name="Turinio vietos rezervavimo ženklas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4968" y="1788641"/>
            <a:ext cx="5479745" cy="36593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Turinio vietos rezervavimo ženklas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86584" y="1803391"/>
            <a:ext cx="5710139" cy="36554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965152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65967"/>
            <a:ext cx="12192000" cy="13955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6233367"/>
            <a:ext cx="12192000" cy="624634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23667" y="540575"/>
            <a:ext cx="1106658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lt-LT" altLang="lt-LT" sz="36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Užsiėmimai baseine</a:t>
            </a:r>
            <a:endParaRPr lang="en-US" sz="3600" b="1" dirty="0">
              <a:solidFill>
                <a:schemeClr val="bg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2" name="Content Placeholder 4"/>
          <p:cNvSpPr txBox="1">
            <a:spLocks/>
          </p:cNvSpPr>
          <p:nvPr/>
        </p:nvSpPr>
        <p:spPr>
          <a:xfrm>
            <a:off x="623667" y="5833682"/>
            <a:ext cx="10302093" cy="11474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lt-LT" altLang="lt-LT" sz="2400" dirty="0"/>
              <a:t/>
            </a:r>
            <a:br>
              <a:rPr lang="lt-LT" altLang="lt-LT" sz="2400" dirty="0"/>
            </a:br>
            <a:r>
              <a:rPr lang="lt-LT" i="1" dirty="0" smtClean="0"/>
              <a:t/>
            </a:r>
            <a:br>
              <a:rPr lang="lt-LT" i="1" dirty="0" smtClean="0"/>
            </a:br>
            <a:endParaRPr lang="lt-LT" altLang="en-US" i="1" dirty="0">
              <a:cs typeface="Calibri" panose="020F0502020204030204" pitchFamily="34" charset="0"/>
            </a:endParaRPr>
          </a:p>
        </p:txBody>
      </p:sp>
      <p:pic>
        <p:nvPicPr>
          <p:cNvPr id="13" name="Turinio vietos rezervavimo ženklas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3958" y="1676765"/>
            <a:ext cx="5447053" cy="4391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Turinio vietos rezervavimo ženklas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46320" y="1676765"/>
            <a:ext cx="5639079" cy="4391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109043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62707" y="2003755"/>
            <a:ext cx="10466365" cy="3846640"/>
          </a:xfrm>
        </p:spPr>
        <p:txBody>
          <a:bodyPr/>
          <a:lstStyle/>
          <a:p>
            <a:pPr>
              <a:defRPr/>
            </a:pPr>
            <a:r>
              <a:rPr lang="lt-LT" sz="2800" dirty="0">
                <a:cs typeface="Times New Roman" panose="02020603050405020304" pitchFamily="18" charset="0"/>
              </a:rPr>
              <a:t>Buvo supažindinti su daug ir įvairių fizinių veiklų, kurių metu galėjo atsirinkti sau labiausiai tinkančią.</a:t>
            </a:r>
          </a:p>
          <a:p>
            <a:pPr>
              <a:defRPr/>
            </a:pPr>
            <a:r>
              <a:rPr lang="lt-LT" sz="2800" dirty="0">
                <a:cs typeface="Times New Roman" panose="02020603050405020304" pitchFamily="18" charset="0"/>
              </a:rPr>
              <a:t>Buvo  įtraukti į aktyvias fizines veiklas, kurių metu jie įgijo naujos patirties, gebėjimų ir įgūdžių,  kurie padėjo gerinti jų laikyseną, koordinaciją, stiprinti raumenis ir didinti savo fizinį aktyvumą. 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65966"/>
            <a:ext cx="12192000" cy="16909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6245225"/>
            <a:ext cx="12192000" cy="612775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62707" y="688284"/>
            <a:ext cx="109446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lt-LT" sz="36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  <a:cs typeface="Calibri" panose="020F0502020204030204" pitchFamily="34" charset="0"/>
              </a:rPr>
              <a:t>Rezultatai</a:t>
            </a:r>
            <a:endParaRPr lang="en-US" sz="3600" b="1" dirty="0">
              <a:solidFill>
                <a:schemeClr val="bg2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936395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62707" y="1747050"/>
            <a:ext cx="10466365" cy="460806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  <a:defRPr/>
            </a:pPr>
            <a:endParaRPr lang="lt-LT" altLang="lt-LT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endParaRPr lang="en-US" sz="3100" dirty="0"/>
          </a:p>
          <a:p>
            <a:pPr marL="0" indent="0">
              <a:buNone/>
              <a:defRPr/>
            </a:pPr>
            <a:r>
              <a:rPr lang="lt-LT" altLang="lt-LT" sz="3100" b="1" dirty="0"/>
              <a:t>Dalyviai</a:t>
            </a:r>
            <a:r>
              <a:rPr lang="lt-LT" altLang="lt-LT" sz="3100" dirty="0"/>
              <a:t>: 12 - </a:t>
            </a:r>
            <a:r>
              <a:rPr lang="lt-LT" altLang="lt-LT" sz="3100" dirty="0" smtClean="0"/>
              <a:t>16 </a:t>
            </a:r>
            <a:r>
              <a:rPr lang="lt-LT" altLang="lt-LT" sz="3100" dirty="0"/>
              <a:t>m. m</a:t>
            </a:r>
            <a:r>
              <a:rPr lang="lt-LT" altLang="lt-LT" sz="3100" dirty="0" smtClean="0"/>
              <a:t>okiniai</a:t>
            </a:r>
          </a:p>
          <a:p>
            <a:pPr marL="0" indent="0">
              <a:buNone/>
              <a:defRPr/>
            </a:pPr>
            <a:endParaRPr lang="lt-LT" altLang="lt-LT" sz="1300" dirty="0"/>
          </a:p>
          <a:p>
            <a:pPr marL="0" indent="0">
              <a:buNone/>
              <a:defRPr/>
            </a:pPr>
            <a:r>
              <a:rPr lang="lt-LT" sz="3400" b="1" dirty="0"/>
              <a:t>Problema:</a:t>
            </a:r>
          </a:p>
          <a:p>
            <a:pPr>
              <a:lnSpc>
                <a:spcPct val="120000"/>
              </a:lnSpc>
              <a:defRPr/>
            </a:pPr>
            <a:r>
              <a:rPr lang="lt-LT" sz="3400" dirty="0">
                <a:cs typeface="Times New Roman" panose="02020603050405020304" pitchFamily="18" charset="0"/>
              </a:rPr>
              <a:t>Tokio amžiaus mokiniai susiduria su įvairiomis sunkiomis, kartais nekontroliuojamomis situacijomis, gyvenimo pokyčiais, su kuriais jie turi susidoroti. </a:t>
            </a:r>
          </a:p>
          <a:p>
            <a:pPr>
              <a:lnSpc>
                <a:spcPct val="120000"/>
              </a:lnSpc>
              <a:defRPr/>
            </a:pPr>
            <a:r>
              <a:rPr lang="lt-LT" sz="3400" dirty="0">
                <a:cs typeface="Times New Roman" panose="02020603050405020304" pitchFamily="18" charset="0"/>
              </a:rPr>
              <a:t>Šiuo periodu vyksta staigūs tiek asmenybės, tiek ir socialinio gyvenimo pokyčiai.</a:t>
            </a:r>
          </a:p>
          <a:p>
            <a:pPr>
              <a:lnSpc>
                <a:spcPct val="120000"/>
              </a:lnSpc>
              <a:defRPr/>
            </a:pPr>
            <a:r>
              <a:rPr lang="lt-LT" sz="3400" dirty="0">
                <a:cs typeface="Times New Roman" panose="02020603050405020304" pitchFamily="18" charset="0"/>
              </a:rPr>
              <a:t>Jų tarpe yra mokinių iš socialinės rizikos šeimų, kurie dažnai turi bendravimo ir elgesio problemų, nenori dalyvauti mokyklos veikloje.</a:t>
            </a:r>
            <a:endParaRPr lang="lt-LT" sz="3400" b="1" dirty="0"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endParaRPr lang="lt-LT" sz="2800" dirty="0"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65966"/>
            <a:ext cx="12192000" cy="16909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6245225"/>
            <a:ext cx="12192000" cy="612775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62707" y="688284"/>
            <a:ext cx="109446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lt-LT" altLang="lt-LT" sz="36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  <a:cs typeface="Times New Roman" panose="02020603050405020304" pitchFamily="18" charset="0"/>
              </a:rPr>
              <a:t>Projektas </a:t>
            </a:r>
            <a:r>
              <a:rPr lang="lt-LT" altLang="lt-LT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  <a:cs typeface="Times New Roman" panose="02020603050405020304" pitchFamily="18" charset="0"/>
              </a:rPr>
              <a:t>„Klasės </a:t>
            </a:r>
            <a:r>
              <a:rPr lang="lt-LT" altLang="lt-LT" sz="36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  <a:cs typeface="Times New Roman" panose="02020603050405020304" pitchFamily="18" charset="0"/>
              </a:rPr>
              <a:t>palydėjimas</a:t>
            </a:r>
            <a:r>
              <a:rPr lang="lt-LT" altLang="lt-LT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  <a:cs typeface="Times New Roman" panose="02020603050405020304" pitchFamily="18" charset="0"/>
              </a:rPr>
              <a:t>“</a:t>
            </a:r>
            <a:endParaRPr lang="en-US" sz="3600" b="1" dirty="0">
              <a:solidFill>
                <a:schemeClr val="bg2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69769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62707" y="1747050"/>
            <a:ext cx="10466365" cy="46080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  <a:defRPr/>
            </a:pPr>
            <a:endParaRPr lang="lt-LT" altLang="lt-LT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3" panose="05040102010807070707" pitchFamily="18" charset="2"/>
              <a:buNone/>
              <a:defRPr/>
            </a:pPr>
            <a:r>
              <a:rPr lang="lt-LT" sz="3000" dirty="0">
                <a:solidFill>
                  <a:srgbClr val="C00000"/>
                </a:solidFill>
              </a:rPr>
              <a:t>Tikslas</a:t>
            </a:r>
            <a:r>
              <a:rPr lang="lt-LT" sz="3000" dirty="0"/>
              <a:t> </a:t>
            </a:r>
            <a:r>
              <a:rPr lang="lt-LT" sz="3000" dirty="0" smtClean="0"/>
              <a:t>– gerinti </a:t>
            </a:r>
            <a:r>
              <a:rPr lang="lt-LT" sz="3000" dirty="0"/>
              <a:t>mokinių emocinę savijautą ir klasių mikroklimatą.</a:t>
            </a:r>
          </a:p>
          <a:p>
            <a:pPr marL="0" indent="0">
              <a:buFont typeface="Wingdings 3" panose="05040102010807070707" pitchFamily="18" charset="2"/>
              <a:buNone/>
              <a:defRPr/>
            </a:pPr>
            <a:r>
              <a:rPr lang="lt-LT" sz="3000" dirty="0">
                <a:solidFill>
                  <a:srgbClr val="C00000"/>
                </a:solidFill>
              </a:rPr>
              <a:t>Uždavinai</a:t>
            </a:r>
            <a:r>
              <a:rPr lang="lt-LT" sz="3000" dirty="0"/>
              <a:t>:</a:t>
            </a:r>
          </a:p>
          <a:p>
            <a:pPr>
              <a:defRPr/>
            </a:pPr>
            <a:r>
              <a:rPr lang="lt-LT" sz="2800" dirty="0"/>
              <a:t>Padėti mokiniams atpažinti problemą (patyčias, smurtą, ar kitas bendravimo problemas);</a:t>
            </a:r>
          </a:p>
          <a:p>
            <a:pPr>
              <a:defRPr/>
            </a:pPr>
            <a:r>
              <a:rPr lang="lt-LT" sz="2800" dirty="0"/>
              <a:t>Didinti paauglių sąmoningumą;</a:t>
            </a:r>
          </a:p>
          <a:p>
            <a:pPr>
              <a:defRPr/>
            </a:pPr>
            <a:r>
              <a:rPr lang="lt-LT" sz="2800" dirty="0"/>
              <a:t>Mokyti atpažinti ir atsispirti neigiamai aplinkos įtakai;</a:t>
            </a:r>
          </a:p>
          <a:p>
            <a:pPr>
              <a:defRPr/>
            </a:pPr>
            <a:r>
              <a:rPr lang="lt-LT" sz="2800" dirty="0"/>
              <a:t>Didinti klasės sutelktumą ir pasitikėjimą vienas kitu;</a:t>
            </a:r>
          </a:p>
          <a:p>
            <a:pPr>
              <a:defRPr/>
            </a:pPr>
            <a:r>
              <a:rPr lang="lt-LT" sz="2800" dirty="0"/>
              <a:t>Padėti mokyklos bendruomenei nusimatyti darbo su klase tikslus ir mokyti kryptingai panaudoti esamus resursus.</a:t>
            </a:r>
          </a:p>
          <a:p>
            <a:pPr marL="0" indent="0">
              <a:buNone/>
              <a:defRPr/>
            </a:pPr>
            <a:endParaRPr lang="lt-LT" sz="2800" dirty="0"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65966"/>
            <a:ext cx="12192000" cy="16909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6245225"/>
            <a:ext cx="12192000" cy="612775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62707" y="688284"/>
            <a:ext cx="109446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lt-LT" altLang="lt-LT" sz="36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  <a:cs typeface="Times New Roman" panose="02020603050405020304" pitchFamily="18" charset="0"/>
              </a:rPr>
              <a:t>Projektas </a:t>
            </a:r>
            <a:r>
              <a:rPr lang="lt-LT" altLang="lt-LT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  <a:cs typeface="Times New Roman" panose="02020603050405020304" pitchFamily="18" charset="0"/>
              </a:rPr>
              <a:t>„Klasės </a:t>
            </a:r>
            <a:r>
              <a:rPr lang="lt-LT" altLang="lt-LT" sz="36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  <a:cs typeface="Times New Roman" panose="02020603050405020304" pitchFamily="18" charset="0"/>
              </a:rPr>
              <a:t>palydėjimas“</a:t>
            </a:r>
            <a:endParaRPr lang="en-US" sz="3600" b="1" dirty="0">
              <a:solidFill>
                <a:schemeClr val="bg2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969251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65967"/>
            <a:ext cx="12192000" cy="13955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6233367"/>
            <a:ext cx="12192000" cy="624634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23667" y="540575"/>
            <a:ext cx="1106658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lt-LT" altLang="lt-LT" sz="36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  <a:cs typeface="Calibri" panose="020F0502020204030204" pitchFamily="34" charset="0"/>
              </a:rPr>
              <a:t>Užsiėmimai su „TRINUS“ specialistais</a:t>
            </a:r>
            <a:endParaRPr lang="en-US" sz="3600" b="1" dirty="0">
              <a:solidFill>
                <a:schemeClr val="bg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2" name="Content Placeholder 4"/>
          <p:cNvSpPr txBox="1">
            <a:spLocks/>
          </p:cNvSpPr>
          <p:nvPr/>
        </p:nvSpPr>
        <p:spPr>
          <a:xfrm>
            <a:off x="623667" y="5833682"/>
            <a:ext cx="10302093" cy="11474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lt-LT" altLang="lt-LT" sz="2400" dirty="0"/>
              <a:t/>
            </a:r>
            <a:br>
              <a:rPr lang="lt-LT" altLang="lt-LT" sz="2400" dirty="0"/>
            </a:br>
            <a:r>
              <a:rPr lang="lt-LT" i="1" dirty="0" smtClean="0"/>
              <a:t/>
            </a:r>
            <a:br>
              <a:rPr lang="lt-LT" i="1" dirty="0" smtClean="0"/>
            </a:br>
            <a:endParaRPr lang="lt-LT" altLang="en-US" i="1" dirty="0">
              <a:cs typeface="Calibri" panose="020F0502020204030204" pitchFamily="34" charset="0"/>
            </a:endParaRPr>
          </a:p>
        </p:txBody>
      </p:sp>
      <p:pic>
        <p:nvPicPr>
          <p:cNvPr id="10" name="Turinio vietos rezervavimo ženklas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0375" y="1795033"/>
            <a:ext cx="5635625" cy="4154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Turinio vietos rezervavimo ženklas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15452" y="1820197"/>
            <a:ext cx="5133975" cy="4154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182602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65967"/>
            <a:ext cx="12192000" cy="13955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6233367"/>
            <a:ext cx="12192000" cy="624634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23667" y="540575"/>
            <a:ext cx="1106658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lt-LT" altLang="lt-LT" sz="36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  <a:cs typeface="Calibri" panose="020F0502020204030204" pitchFamily="34" charset="0"/>
              </a:rPr>
              <a:t>Užsiėmimai su „TRINUS“ specialistais</a:t>
            </a:r>
            <a:endParaRPr lang="en-US" sz="3600" b="1" dirty="0">
              <a:solidFill>
                <a:schemeClr val="bg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2" name="Content Placeholder 4"/>
          <p:cNvSpPr txBox="1">
            <a:spLocks/>
          </p:cNvSpPr>
          <p:nvPr/>
        </p:nvSpPr>
        <p:spPr>
          <a:xfrm>
            <a:off x="623667" y="5833682"/>
            <a:ext cx="10302093" cy="11474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lt-LT" altLang="lt-LT" sz="2400" dirty="0"/>
              <a:t/>
            </a:r>
            <a:br>
              <a:rPr lang="lt-LT" altLang="lt-LT" sz="2400" dirty="0"/>
            </a:br>
            <a:r>
              <a:rPr lang="lt-LT" i="1" dirty="0" smtClean="0"/>
              <a:t/>
            </a:r>
            <a:br>
              <a:rPr lang="lt-LT" i="1" dirty="0" smtClean="0"/>
            </a:br>
            <a:endParaRPr lang="lt-LT" altLang="en-US" i="1" dirty="0">
              <a:cs typeface="Calibri" panose="020F0502020204030204" pitchFamily="34" charset="0"/>
            </a:endParaRPr>
          </a:p>
        </p:txBody>
      </p:sp>
      <p:pic>
        <p:nvPicPr>
          <p:cNvPr id="13" name="Picture 2" descr="C:\Users\User\Desktop\Projektas sveikesnio gyvenimo link\P_20160916_1204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54" y="2114292"/>
            <a:ext cx="5500687" cy="35662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4" name="Turinio vietos rezervavimo ženklas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492" y="2122518"/>
            <a:ext cx="5546725" cy="35498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7848680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65967"/>
            <a:ext cx="12192000" cy="13955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6233367"/>
            <a:ext cx="12192000" cy="624634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23667" y="540575"/>
            <a:ext cx="1106658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lt-LT" altLang="lt-LT" sz="36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  <a:cs typeface="Calibri" panose="020F0502020204030204" pitchFamily="34" charset="0"/>
              </a:rPr>
              <a:t>Užsiėmimai su „TRINUS“ specialistais</a:t>
            </a:r>
            <a:endParaRPr lang="en-US" sz="3600" b="1" dirty="0">
              <a:solidFill>
                <a:schemeClr val="bg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2" name="Content Placeholder 4"/>
          <p:cNvSpPr txBox="1">
            <a:spLocks/>
          </p:cNvSpPr>
          <p:nvPr/>
        </p:nvSpPr>
        <p:spPr>
          <a:xfrm>
            <a:off x="623667" y="5833682"/>
            <a:ext cx="10302093" cy="11474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lt-LT" altLang="lt-LT" sz="2400" dirty="0"/>
              <a:t/>
            </a:r>
            <a:br>
              <a:rPr lang="lt-LT" altLang="lt-LT" sz="2400" dirty="0"/>
            </a:br>
            <a:r>
              <a:rPr lang="lt-LT" i="1" dirty="0" smtClean="0"/>
              <a:t/>
            </a:r>
            <a:br>
              <a:rPr lang="lt-LT" i="1" dirty="0" smtClean="0"/>
            </a:br>
            <a:endParaRPr lang="lt-LT" altLang="en-US" i="1" dirty="0">
              <a:cs typeface="Calibri" panose="020F0502020204030204" pitchFamily="34" charset="0"/>
            </a:endParaRPr>
          </a:p>
        </p:txBody>
      </p:sp>
      <p:pic>
        <p:nvPicPr>
          <p:cNvPr id="10" name="Turinio vietos rezervavimo ženklas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81" y="2098932"/>
            <a:ext cx="5454650" cy="35970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" name="Turinio vietos rezervavimo ženklas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274" y="2098932"/>
            <a:ext cx="5454650" cy="35970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68920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62707" y="1747050"/>
            <a:ext cx="10466365" cy="460806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lt-LT" altLang="lt-LT" sz="2800" b="1" dirty="0" smtClean="0"/>
              <a:t>10 užsiėmimų </a:t>
            </a:r>
            <a:r>
              <a:rPr lang="lt-LT" altLang="lt-LT" sz="2800" dirty="0" smtClean="0"/>
              <a:t>per metus</a:t>
            </a:r>
            <a:endParaRPr lang="en-US" sz="2800" dirty="0"/>
          </a:p>
          <a:p>
            <a:pPr>
              <a:defRPr/>
            </a:pPr>
            <a:r>
              <a:rPr lang="lt-LT" altLang="lt-LT" sz="2800" dirty="0"/>
              <a:t>Mokiniai išmoko pastebėti, kas vyksta jų klasėje bei artimoje aplinkoje ir keisti savo elgesį. Tai gerina klasių mikroklimatą, padeda mažinti patyčias paauglių tarpe.</a:t>
            </a:r>
          </a:p>
          <a:p>
            <a:pPr>
              <a:defRPr/>
            </a:pPr>
            <a:r>
              <a:rPr lang="lt-LT" altLang="lt-LT" sz="2800" dirty="0"/>
              <a:t>Mokiniai išmoko išsakyti savo nuomonę, kalbėti apie jausmus ir iškylančias problemas.</a:t>
            </a:r>
          </a:p>
          <a:p>
            <a:pPr>
              <a:defRPr/>
            </a:pPr>
            <a:r>
              <a:rPr lang="lt-LT" sz="2800" dirty="0"/>
              <a:t>Per įvairias užduotis išmoko pakantumo vienas kitam ir kitokiai nuomonei. 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65966"/>
            <a:ext cx="12192000" cy="16909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6245225"/>
            <a:ext cx="12192000" cy="612775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62707" y="688284"/>
            <a:ext cx="109446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lt-LT" sz="36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  <a:cs typeface="Calibri" panose="020F0502020204030204" pitchFamily="34" charset="0"/>
              </a:rPr>
              <a:t>Rezultatai</a:t>
            </a:r>
            <a:endParaRPr lang="en-US" sz="3600" b="1" dirty="0">
              <a:solidFill>
                <a:schemeClr val="bg2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7748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0" y="1298575"/>
            <a:ext cx="7315200" cy="3254375"/>
          </a:xfrm>
        </p:spPr>
        <p:txBody>
          <a:bodyPr/>
          <a:lstStyle/>
          <a:p>
            <a:r>
              <a:rPr lang="lt-LT" dirty="0" smtClean="0"/>
              <a:t>efs</a:t>
            </a:r>
            <a:endParaRPr lang="en-US" dirty="0"/>
          </a:p>
        </p:txBody>
      </p:sp>
      <p:pic>
        <p:nvPicPr>
          <p:cNvPr id="6" name="Paveikslėlis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013" y="378980"/>
            <a:ext cx="10115550" cy="6127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3650991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80033"/>
            <a:ext cx="12192000" cy="16909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6410705"/>
            <a:ext cx="12192000" cy="447295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62707" y="688284"/>
            <a:ext cx="109446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lt-LT" sz="36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  <a:cs typeface="Calibri" panose="020F0502020204030204" pitchFamily="34" charset="0"/>
              </a:rPr>
              <a:t>Klasės auklėtojos atsiliepimas</a:t>
            </a:r>
            <a:endParaRPr lang="en-US" sz="3600" b="1" dirty="0">
              <a:solidFill>
                <a:schemeClr val="bg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1294585" y="2030723"/>
            <a:ext cx="3538536" cy="1730721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lt-LT" sz="2800" dirty="0">
                <a:solidFill>
                  <a:srgbClr val="E7EDD1"/>
                </a:solidFill>
                <a:cs typeface="Calibri" panose="020F0502020204030204" pitchFamily="34" charset="0"/>
              </a:rPr>
              <a:t>„Klasė tapo gerokai </a:t>
            </a:r>
            <a:r>
              <a:rPr lang="lt-LT" sz="2800" u="sng" dirty="0">
                <a:solidFill>
                  <a:srgbClr val="E7EDD1"/>
                </a:solidFill>
                <a:cs typeface="Calibri" panose="020F0502020204030204" pitchFamily="34" charset="0"/>
              </a:rPr>
              <a:t>tolerantiškesnė</a:t>
            </a:r>
            <a:r>
              <a:rPr lang="lt-LT" sz="2800" dirty="0">
                <a:solidFill>
                  <a:srgbClr val="E7EDD1"/>
                </a:solidFill>
                <a:cs typeface="Calibri" panose="020F0502020204030204" pitchFamily="34" charset="0"/>
              </a:rPr>
              <a:t> kitų nuomonei.“</a:t>
            </a:r>
            <a:endParaRPr lang="en-US" sz="2800" dirty="0">
              <a:solidFill>
                <a:srgbClr val="E7EDD1"/>
              </a:solidFill>
              <a:cs typeface="Calibri" panose="020F0502020204030204" pitchFamily="34" charset="0"/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6983466" y="2031069"/>
            <a:ext cx="3538537" cy="1730375"/>
          </a:xfrm>
          <a:prstGeom prst="wedgeRectCallout">
            <a:avLst>
              <a:gd name="adj1" fmla="val 21781"/>
              <a:gd name="adj2" fmla="val 64387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lt-LT" sz="2800" dirty="0">
                <a:cs typeface="Calibri" panose="020F0502020204030204" pitchFamily="34" charset="0"/>
              </a:rPr>
              <a:t>„Dabar jau </a:t>
            </a:r>
            <a:r>
              <a:rPr lang="lt-LT" sz="2800" u="sng" dirty="0">
                <a:cs typeface="Calibri" panose="020F0502020204030204" pitchFamily="34" charset="0"/>
              </a:rPr>
              <a:t>mokame diskutuoti</a:t>
            </a:r>
            <a:r>
              <a:rPr lang="lt-LT" sz="2800" dirty="0">
                <a:cs typeface="Calibri" panose="020F0502020204030204" pitchFamily="34" charset="0"/>
              </a:rPr>
              <a:t> beveik kaip suaugę žmonės.“</a:t>
            </a:r>
            <a:endParaRPr lang="en-US" sz="4000" dirty="0">
              <a:solidFill>
                <a:srgbClr val="E7EDD1"/>
              </a:solidFill>
              <a:cs typeface="Calibri" panose="020F0502020204030204" pitchFamily="34" charset="0"/>
            </a:endParaRPr>
          </a:p>
        </p:txBody>
      </p:sp>
      <p:sp>
        <p:nvSpPr>
          <p:cNvPr id="11" name="Rectangular Callout 10"/>
          <p:cNvSpPr/>
          <p:nvPr/>
        </p:nvSpPr>
        <p:spPr>
          <a:xfrm>
            <a:off x="1280518" y="4220888"/>
            <a:ext cx="3538537" cy="1730375"/>
          </a:xfrm>
          <a:prstGeom prst="wedgeRectCallout">
            <a:avLst>
              <a:gd name="adj1" fmla="val 21781"/>
              <a:gd name="adj2" fmla="val 64387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lt-LT" altLang="lt-LT" sz="2400" dirty="0">
                <a:solidFill>
                  <a:srgbClr val="FFFFFF"/>
                </a:solidFill>
                <a:cs typeface="Calibri" panose="020F0502020204030204" pitchFamily="34" charset="0"/>
              </a:rPr>
              <a:t>„Auklėtiniai dabar daug atviriau </a:t>
            </a:r>
            <a:r>
              <a:rPr lang="lt-LT" altLang="lt-LT" sz="2400" u="sng" dirty="0">
                <a:solidFill>
                  <a:srgbClr val="E7EDD1"/>
                </a:solidFill>
                <a:cs typeface="Calibri" panose="020F0502020204030204" pitchFamily="34" charset="0"/>
              </a:rPr>
              <a:t>pasisako</a:t>
            </a:r>
            <a:r>
              <a:rPr lang="lt-LT" altLang="lt-LT" sz="2400" dirty="0">
                <a:solidFill>
                  <a:srgbClr val="FFFFFF"/>
                </a:solidFill>
                <a:cs typeface="Calibri" panose="020F0502020204030204" pitchFamily="34" charset="0"/>
              </a:rPr>
              <a:t>, kai negerai jaučiasi, kas nors juos įžeidžia.“</a:t>
            </a:r>
            <a:endParaRPr lang="en-US" altLang="lt-LT" sz="3600" dirty="0">
              <a:solidFill>
                <a:srgbClr val="E7EDD1"/>
              </a:solidFill>
              <a:cs typeface="Calibri" panose="020F0502020204030204" pitchFamily="34" charset="0"/>
            </a:endParaRPr>
          </a:p>
        </p:txBody>
      </p:sp>
      <p:sp>
        <p:nvSpPr>
          <p:cNvPr id="12" name="Rectangular Callout 11"/>
          <p:cNvSpPr/>
          <p:nvPr/>
        </p:nvSpPr>
        <p:spPr>
          <a:xfrm>
            <a:off x="6983466" y="4220887"/>
            <a:ext cx="3538537" cy="1730375"/>
          </a:xfrm>
          <a:prstGeom prst="wedgeRectCallout">
            <a:avLst>
              <a:gd name="adj1" fmla="val -20315"/>
              <a:gd name="adj2" fmla="val 6438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lt-LT" sz="2800" dirty="0">
                <a:cs typeface="Calibri" panose="020F0502020204030204" pitchFamily="34" charset="0"/>
              </a:rPr>
              <a:t>„Patys auklėtiniai </a:t>
            </a:r>
            <a:r>
              <a:rPr lang="lt-LT" sz="2800" u="sng" dirty="0">
                <a:cs typeface="Calibri" panose="020F0502020204030204" pitchFamily="34" charset="0"/>
              </a:rPr>
              <a:t>inicijuoja</a:t>
            </a:r>
            <a:r>
              <a:rPr lang="lt-LT" sz="2800" dirty="0">
                <a:cs typeface="Calibri" panose="020F0502020204030204" pitchFamily="34" charset="0"/>
              </a:rPr>
              <a:t> tokius pokalbius.“</a:t>
            </a:r>
            <a:endParaRPr lang="en-US" sz="5400" dirty="0">
              <a:solidFill>
                <a:srgbClr val="E7EDD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8176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animBg="1"/>
      <p:bldP spid="10" grpId="0" animBg="1"/>
      <p:bldP spid="11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65967"/>
            <a:ext cx="12192000" cy="10781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62707" y="443454"/>
            <a:ext cx="1094466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lt-LT" altLang="lt-LT" sz="28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Kėdainių r. s</a:t>
            </a:r>
            <a:r>
              <a:rPr lang="lt-LT" altLang="lt-LT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avivaldybės Krakių </a:t>
            </a:r>
            <a:r>
              <a:rPr lang="lt-LT" altLang="lt-LT" sz="28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Mikalojaus Katkaus gimnazija</a:t>
            </a:r>
            <a:endParaRPr lang="en-US" sz="2800" b="1" dirty="0">
              <a:solidFill>
                <a:schemeClr val="bg2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6" name="Paveikslėlis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5" y="1379757"/>
            <a:ext cx="9391650" cy="50450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967359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>
            <a:normAutofit/>
          </a:bodyPr>
          <a:lstStyle/>
          <a:p>
            <a:r>
              <a:rPr lang="lt-LT" altLang="lt-LT" sz="4800" dirty="0">
                <a:cs typeface="Calibri" panose="020F0502020204030204" pitchFamily="34" charset="0"/>
              </a:rPr>
              <a:t>Sveikos gyvensenos ugdymas  Krakių Mikalojaus Katkaus gimnazijoje per projektines veiklas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193494"/>
            <a:ext cx="7315200" cy="9144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lt-LT" sz="1800" dirty="0">
                <a:latin typeface="Corbel (Body)"/>
                <a:cs typeface="Calibri" panose="020F0502020204030204" pitchFamily="34" charset="0"/>
              </a:rPr>
              <a:t>Visuomenės </a:t>
            </a:r>
            <a:r>
              <a:rPr lang="lt-LT" sz="1800" dirty="0" smtClean="0">
                <a:latin typeface="Corbel (Body)"/>
                <a:cs typeface="Calibri" panose="020F0502020204030204" pitchFamily="34" charset="0"/>
              </a:rPr>
              <a:t>sveikatos </a:t>
            </a:r>
            <a:r>
              <a:rPr lang="lt-LT" sz="1800" dirty="0">
                <a:latin typeface="Corbel (Body)"/>
                <a:cs typeface="Calibri" panose="020F0502020204030204" pitchFamily="34" charset="0"/>
              </a:rPr>
              <a:t>specialistė, vykdanti sveikatos priežiūrą mokykloje </a:t>
            </a:r>
            <a:endParaRPr lang="lt-LT" sz="1800" dirty="0" smtClean="0">
              <a:latin typeface="Corbel (Body)"/>
              <a:cs typeface="Calibri" panose="020F0502020204030204" pitchFamily="34" charset="0"/>
            </a:endParaRPr>
          </a:p>
          <a:p>
            <a:pPr algn="ctr">
              <a:defRPr/>
            </a:pPr>
            <a:r>
              <a:rPr lang="lt-LT" sz="2000" b="1" dirty="0" smtClean="0">
                <a:latin typeface="Corbel (Body)"/>
                <a:cs typeface="Calibri" panose="020F0502020204030204" pitchFamily="34" charset="0"/>
              </a:rPr>
              <a:t>Jūratė </a:t>
            </a:r>
            <a:r>
              <a:rPr lang="lt-LT" sz="2000" b="1" dirty="0">
                <a:latin typeface="Corbel (Body)"/>
                <a:cs typeface="Calibri" panose="020F0502020204030204" pitchFamily="34" charset="0"/>
              </a:rPr>
              <a:t>Petraitienė</a:t>
            </a:r>
            <a:r>
              <a:rPr lang="lt-LT" sz="2400" b="1" dirty="0">
                <a:latin typeface="Corbel (Body)"/>
                <a:cs typeface="Calibri" panose="020F0502020204030204" pitchFamily="34" charset="0"/>
              </a:rPr>
              <a:t> </a:t>
            </a:r>
          </a:p>
          <a:p>
            <a:pPr algn="ctr">
              <a:defRPr/>
            </a:pPr>
            <a:r>
              <a:rPr lang="lt-LT" sz="1800" dirty="0" smtClean="0">
                <a:latin typeface="Corbel (Body)"/>
                <a:cs typeface="Calibri" panose="020F0502020204030204" pitchFamily="34" charset="0"/>
              </a:rPr>
              <a:t>Krakių Mikalojaus Katkaus gimnazija </a:t>
            </a:r>
          </a:p>
          <a:p>
            <a:pPr algn="ctr">
              <a:defRPr/>
            </a:pPr>
            <a:r>
              <a:rPr lang="lt-LT" sz="1800" dirty="0" smtClean="0">
                <a:latin typeface="Corbel (Body)"/>
                <a:cs typeface="Calibri" panose="020F0502020204030204" pitchFamily="34" charset="0"/>
              </a:rPr>
              <a:t>2019 m.</a:t>
            </a:r>
          </a:p>
          <a:p>
            <a:pPr algn="ctr"/>
            <a:endParaRPr lang="en-US" sz="1800" dirty="0">
              <a:latin typeface="Corbel (Body)"/>
            </a:endParaRPr>
          </a:p>
        </p:txBody>
      </p:sp>
    </p:spTree>
    <p:extLst>
      <p:ext uri="{BB962C8B-B14F-4D97-AF65-F5344CB8AC3E}">
        <p14:creationId xmlns:p14="http://schemas.microsoft.com/office/powerpoint/2010/main" val="36358865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62707" y="2153264"/>
            <a:ext cx="10466365" cy="3846640"/>
          </a:xfrm>
        </p:spPr>
        <p:txBody>
          <a:bodyPr/>
          <a:lstStyle/>
          <a:p>
            <a:pPr marL="0" indent="0">
              <a:buNone/>
            </a:pPr>
            <a:r>
              <a:rPr lang="lt-LT" sz="2800" b="1" dirty="0"/>
              <a:t>Vienas iš uždavinių </a:t>
            </a:r>
            <a:r>
              <a:rPr lang="pt-BR" sz="2800" b="1" dirty="0"/>
              <a:t>yra pasiekti, kad </a:t>
            </a:r>
            <a:r>
              <a:rPr lang="pt-BR" sz="2800" b="1" dirty="0" smtClean="0"/>
              <a:t>mokiniai</a:t>
            </a:r>
            <a:r>
              <a:rPr lang="lt-LT" sz="2800" b="1" dirty="0" smtClean="0"/>
              <a:t> žinotų </a:t>
            </a:r>
            <a:r>
              <a:rPr lang="lt-LT" sz="2800" b="1" dirty="0"/>
              <a:t>ir suprastų:</a:t>
            </a:r>
          </a:p>
          <a:p>
            <a:pPr fontAlgn="ctr">
              <a:defRPr/>
            </a:pPr>
            <a:r>
              <a:rPr lang="lt-LT" sz="2400" dirty="0" smtClean="0"/>
              <a:t>pagrindinius </a:t>
            </a:r>
            <a:r>
              <a:rPr lang="lt-LT" sz="2400" dirty="0"/>
              <a:t>sveikos gyvensenos ir darnių tarpasmeninių santykių kūrimo ir palaikymo principus;</a:t>
            </a:r>
          </a:p>
          <a:p>
            <a:pPr fontAlgn="ctr">
              <a:defRPr/>
            </a:pPr>
            <a:r>
              <a:rPr lang="lt-LT" sz="2400" b="1" dirty="0" smtClean="0"/>
              <a:t>fizinio </a:t>
            </a:r>
            <a:r>
              <a:rPr lang="lt-LT" sz="2400" b="1" dirty="0"/>
              <a:t>aktyvumo</a:t>
            </a:r>
            <a:r>
              <a:rPr lang="lt-LT" sz="2400" dirty="0"/>
              <a:t>, sveikos mitybos, veiklos ir poilsio derinimo, asmens ir aplinkos švaros svarbą sveikatai ir gyvenimo kokybei;</a:t>
            </a:r>
          </a:p>
          <a:p>
            <a:pPr fontAlgn="ctr">
              <a:defRPr/>
            </a:pPr>
            <a:r>
              <a:rPr lang="lt-LT" sz="2400" dirty="0" smtClean="0"/>
              <a:t>pozityvaus</a:t>
            </a:r>
            <a:r>
              <a:rPr lang="lt-LT" sz="2400" dirty="0"/>
              <a:t>, konstruktyvaus mąstymo, savivertės, savitvardos, emocijų ir jausmų pusiausvyros reikšmę, savo ir kitų sveikatai.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165966"/>
            <a:ext cx="12192000" cy="16909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6245225"/>
            <a:ext cx="12192000" cy="612775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62707" y="411285"/>
            <a:ext cx="10944665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lt-LT" altLang="lt-LT" sz="36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Sveikatos ir lytiškumo ugdymo bei rengimo šeimai bendroji programa</a:t>
            </a:r>
            <a:endParaRPr lang="en-US" sz="3600" b="1" dirty="0">
              <a:solidFill>
                <a:schemeClr val="bg2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997499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62707" y="2003755"/>
            <a:ext cx="10466365" cy="3846640"/>
          </a:xfrm>
        </p:spPr>
        <p:txBody>
          <a:bodyPr/>
          <a:lstStyle/>
          <a:p>
            <a:r>
              <a:rPr lang="lt-LT" altLang="lt-LT" sz="2800" dirty="0" smtClean="0"/>
              <a:t>„Sveikesnio </a:t>
            </a:r>
            <a:r>
              <a:rPr lang="lt-LT" altLang="lt-LT" sz="2800" dirty="0"/>
              <a:t>gyvenimo link“ 2016 m.</a:t>
            </a:r>
          </a:p>
          <a:p>
            <a:r>
              <a:rPr lang="lt-LT" altLang="lt-LT" sz="2800" dirty="0" smtClean="0"/>
              <a:t>„Judėk </a:t>
            </a:r>
            <a:r>
              <a:rPr lang="lt-LT" altLang="lt-LT" sz="2800" dirty="0"/>
              <a:t>ir tobulėk“ 2017 m.</a:t>
            </a:r>
          </a:p>
          <a:p>
            <a:r>
              <a:rPr lang="lt-LT" altLang="lt-LT" sz="2800" dirty="0" smtClean="0"/>
              <a:t>„Klasės </a:t>
            </a:r>
            <a:r>
              <a:rPr lang="lt-LT" altLang="lt-LT" sz="2800" dirty="0"/>
              <a:t>palydėjimas“ 2018 m.</a:t>
            </a:r>
          </a:p>
          <a:p>
            <a:r>
              <a:rPr lang="lt-LT" altLang="lt-LT" sz="2800" dirty="0" smtClean="0"/>
              <a:t>„Gera sveikata – raktas </a:t>
            </a:r>
            <a:r>
              <a:rPr lang="lt-LT" altLang="lt-LT" sz="2800" dirty="0"/>
              <a:t>į sėkmę“ 2019 m.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165966"/>
            <a:ext cx="12192000" cy="16909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6245225"/>
            <a:ext cx="12192000" cy="612775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62707" y="688284"/>
            <a:ext cx="109446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lt-LT" altLang="lt-LT" sz="36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Krakių Mikalojaus Katkaus gimnazijos </a:t>
            </a:r>
            <a:r>
              <a:rPr lang="lt-LT" altLang="lt-LT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projektai</a:t>
            </a:r>
            <a:endParaRPr lang="en-US" sz="3600" b="1" dirty="0">
              <a:solidFill>
                <a:schemeClr val="bg2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19387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62707" y="2003755"/>
            <a:ext cx="10466365" cy="3846640"/>
          </a:xfrm>
        </p:spPr>
        <p:txBody>
          <a:bodyPr/>
          <a:lstStyle/>
          <a:p>
            <a:pPr marL="0" indent="0" algn="just">
              <a:buNone/>
            </a:pPr>
            <a:r>
              <a:rPr lang="lt-LT" sz="2800" b="1" dirty="0" err="1" smtClean="0">
                <a:solidFill>
                  <a:srgbClr val="FF0000"/>
                </a:solidFill>
                <a:cs typeface="Calibri" panose="020F0502020204030204" pitchFamily="34" charset="0"/>
              </a:rPr>
              <a:t>PROBLEMA:</a:t>
            </a:r>
            <a:r>
              <a:rPr lang="lt-LT" sz="2800" b="1" dirty="0" err="1" smtClean="0">
                <a:solidFill>
                  <a:schemeClr val="bg2">
                    <a:lumMod val="20000"/>
                    <a:lumOff val="80000"/>
                  </a:schemeClr>
                </a:solidFill>
                <a:cs typeface="Calibri" panose="020F0502020204030204" pitchFamily="34" charset="0"/>
              </a:rPr>
              <a:t>o</a:t>
            </a:r>
            <a:endParaRPr lang="lt-LT" altLang="en-US" sz="2800" dirty="0" smtClean="0">
              <a:cs typeface="Calibri" panose="020F0502020204030204" pitchFamily="34" charset="0"/>
            </a:endParaRPr>
          </a:p>
          <a:p>
            <a:pPr algn="just"/>
            <a:r>
              <a:rPr lang="lt-LT" altLang="en-US" sz="2800" dirty="0">
                <a:cs typeface="Calibri" panose="020F0502020204030204" pitchFamily="34" charset="0"/>
              </a:rPr>
              <a:t>T</a:t>
            </a:r>
            <a:r>
              <a:rPr lang="lt-LT" altLang="en-US" sz="2800" dirty="0" smtClean="0">
                <a:cs typeface="Calibri" panose="020F0502020204030204" pitchFamily="34" charset="0"/>
              </a:rPr>
              <a:t>rečdaliu </a:t>
            </a:r>
            <a:r>
              <a:rPr lang="lt-LT" altLang="en-US" sz="2800" dirty="0">
                <a:cs typeface="Calibri" panose="020F0502020204030204" pitchFamily="34" charset="0"/>
              </a:rPr>
              <a:t>sumažėjęs mokinių fizinis aktyvumas;</a:t>
            </a:r>
          </a:p>
          <a:p>
            <a:pPr algn="just"/>
            <a:r>
              <a:rPr lang="lt-LT" altLang="en-US" sz="2800" dirty="0" smtClean="0">
                <a:cs typeface="Calibri" panose="020F0502020204030204" pitchFamily="34" charset="0"/>
              </a:rPr>
              <a:t>Didėjantis </a:t>
            </a:r>
            <a:r>
              <a:rPr lang="lt-LT" altLang="en-US" sz="2800" dirty="0">
                <a:cs typeface="Calibri" panose="020F0502020204030204" pitchFamily="34" charset="0"/>
              </a:rPr>
              <a:t>per didelį </a:t>
            </a:r>
            <a:r>
              <a:rPr lang="lt-LT" altLang="en-US" sz="2800" dirty="0" smtClean="0">
                <a:cs typeface="Calibri" panose="020F0502020204030204" pitchFamily="34" charset="0"/>
              </a:rPr>
              <a:t>KMI </a:t>
            </a:r>
            <a:r>
              <a:rPr lang="lt-LT" altLang="en-US" sz="2800" dirty="0">
                <a:cs typeface="Calibri" panose="020F0502020204030204" pitchFamily="34" charset="0"/>
              </a:rPr>
              <a:t>turinčių mokinių </a:t>
            </a:r>
            <a:r>
              <a:rPr lang="lt-LT" altLang="en-US" sz="2800" dirty="0" smtClean="0">
                <a:cs typeface="Calibri" panose="020F0502020204030204" pitchFamily="34" charset="0"/>
              </a:rPr>
              <a:t>skaičius;</a:t>
            </a:r>
            <a:endParaRPr lang="lt-LT" altLang="en-US" sz="2800" dirty="0">
              <a:cs typeface="Calibri" panose="020F0502020204030204" pitchFamily="34" charset="0"/>
            </a:endParaRPr>
          </a:p>
          <a:p>
            <a:pPr algn="just"/>
            <a:r>
              <a:rPr lang="lt-LT" altLang="en-US" sz="2800" dirty="0">
                <a:cs typeface="Calibri" panose="020F0502020204030204" pitchFamily="34" charset="0"/>
              </a:rPr>
              <a:t>Didėjantis skeleto ir raumenų </a:t>
            </a:r>
            <a:r>
              <a:rPr lang="lt-LT" altLang="en-US" sz="2800" dirty="0" smtClean="0">
                <a:cs typeface="Calibri" panose="020F0502020204030204" pitchFamily="34" charset="0"/>
              </a:rPr>
              <a:t>sutrikimus </a:t>
            </a:r>
            <a:r>
              <a:rPr lang="lt-LT" altLang="en-US" sz="2800" dirty="0">
                <a:cs typeface="Calibri" panose="020F0502020204030204" pitchFamily="34" charset="0"/>
              </a:rPr>
              <a:t>turinčių mokinių skaičius;</a:t>
            </a:r>
          </a:p>
          <a:p>
            <a:pPr algn="just"/>
            <a:r>
              <a:rPr lang="lt-LT" altLang="en-US" sz="2800" dirty="0" smtClean="0">
                <a:cs typeface="Calibri" panose="020F0502020204030204" pitchFamily="34" charset="0"/>
              </a:rPr>
              <a:t>Kasmet šalyje </a:t>
            </a:r>
            <a:r>
              <a:rPr lang="lt-LT" altLang="en-US" sz="2800" dirty="0">
                <a:cs typeface="Calibri" panose="020F0502020204030204" pitchFamily="34" charset="0"/>
              </a:rPr>
              <a:t>didėjantis gyventojų skaičius, turintis tokias ligas kaip II tipo cukrinis diabetas, širdies ir kraujagyslių ligos</a:t>
            </a:r>
            <a:r>
              <a:rPr lang="lt-LT" altLang="en-US" sz="2800" dirty="0" smtClean="0">
                <a:cs typeface="Calibri" panose="020F0502020204030204" pitchFamily="34" charset="0"/>
              </a:rPr>
              <a:t>.</a:t>
            </a:r>
            <a:endParaRPr lang="lt-LT" altLang="en-US" sz="2800" dirty="0">
              <a:cs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65966"/>
            <a:ext cx="12192000" cy="16909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lt-LT" sz="36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cs typeface="Calibri" panose="020F0502020204030204" pitchFamily="34" charset="0"/>
              </a:rPr>
              <a:t>Projektas </a:t>
            </a:r>
            <a:r>
              <a:rPr lang="lt-LT" sz="3600" b="1" dirty="0">
                <a:solidFill>
                  <a:schemeClr val="accent2">
                    <a:lumMod val="20000"/>
                    <a:lumOff val="80000"/>
                  </a:schemeClr>
                </a:solidFill>
                <a:cs typeface="Calibri" panose="020F0502020204030204" pitchFamily="34" charset="0"/>
              </a:rPr>
              <a:t>„Judėk ir tobulėk“</a:t>
            </a:r>
            <a:endParaRPr lang="en-US" sz="36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245225"/>
            <a:ext cx="12192000" cy="612775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751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62707" y="2003755"/>
            <a:ext cx="10466365" cy="3846640"/>
          </a:xfrm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lt-LT" altLang="lt-LT" sz="2800" dirty="0" smtClean="0">
                <a:solidFill>
                  <a:srgbClr val="C00000"/>
                </a:solidFill>
                <a:cs typeface="Calibri" panose="020F0502020204030204" pitchFamily="34" charset="0"/>
              </a:rPr>
              <a:t>Tikslas</a:t>
            </a:r>
            <a:r>
              <a:rPr lang="lt-LT" altLang="lt-LT" sz="2800" dirty="0" smtClean="0">
                <a:cs typeface="Calibri" panose="020F0502020204030204" pitchFamily="34" charset="0"/>
              </a:rPr>
              <a:t> – skatinti vaikų fizinį aktyvumą.  </a:t>
            </a:r>
          </a:p>
          <a:p>
            <a:pPr marL="0" indent="0">
              <a:buFont typeface="Wingdings 3" panose="05040102010807070707" pitchFamily="18" charset="2"/>
              <a:buNone/>
              <a:defRPr/>
            </a:pPr>
            <a:r>
              <a:rPr lang="lt-LT" sz="2800" dirty="0" smtClean="0">
                <a:solidFill>
                  <a:srgbClr val="A53010"/>
                </a:solidFill>
                <a:cs typeface="Calibri" panose="020F0502020204030204" pitchFamily="34" charset="0"/>
              </a:rPr>
              <a:t>Uždaviniai:</a:t>
            </a:r>
          </a:p>
          <a:p>
            <a:pPr>
              <a:defRPr/>
            </a:pPr>
            <a:r>
              <a:rPr lang="lt-LT" sz="2800" dirty="0" smtClean="0"/>
              <a:t>Supažindinti </a:t>
            </a:r>
            <a:r>
              <a:rPr lang="lt-LT" sz="2800" dirty="0"/>
              <a:t>paauglius su kuo įvairesne fizine veikla;</a:t>
            </a:r>
          </a:p>
          <a:p>
            <a:pPr>
              <a:defRPr/>
            </a:pPr>
            <a:r>
              <a:rPr lang="lt-LT" sz="2800" dirty="0"/>
              <a:t>Per fizinį užimtumą gerinti klasės mokinių tarpusavio santykius;</a:t>
            </a:r>
          </a:p>
          <a:p>
            <a:pPr>
              <a:defRPr/>
            </a:pPr>
            <a:r>
              <a:rPr lang="lt-LT" sz="2800" dirty="0"/>
              <a:t>Pagerinti mokinių skeleto ir raumenų būklę.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165966"/>
            <a:ext cx="12192000" cy="16909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6245225"/>
            <a:ext cx="12192000" cy="612775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62707" y="688285"/>
            <a:ext cx="109446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lt-LT" sz="36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  <a:cs typeface="Calibri" panose="020F0502020204030204" pitchFamily="34" charset="0"/>
              </a:rPr>
              <a:t>Projekto </a:t>
            </a:r>
            <a:r>
              <a:rPr lang="lt-LT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  <a:cs typeface="Calibri" panose="020F0502020204030204" pitchFamily="34" charset="0"/>
              </a:rPr>
              <a:t>„Judėk </a:t>
            </a:r>
            <a:r>
              <a:rPr lang="lt-LT" sz="36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  <a:cs typeface="Calibri" panose="020F0502020204030204" pitchFamily="34" charset="0"/>
              </a:rPr>
              <a:t>ir tobulėk“ tikslas ir </a:t>
            </a:r>
            <a:r>
              <a:rPr lang="lt-LT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  <a:cs typeface="Calibri" panose="020F0502020204030204" pitchFamily="34" charset="0"/>
              </a:rPr>
              <a:t>uždaviniai</a:t>
            </a:r>
            <a:endParaRPr lang="en-US" sz="3600" b="1" dirty="0">
              <a:solidFill>
                <a:schemeClr val="bg2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074105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65967"/>
            <a:ext cx="12192000" cy="13955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5714629"/>
            <a:ext cx="12192000" cy="1143372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23667" y="540575"/>
            <a:ext cx="109446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lt-LT" altLang="lt-LT" sz="36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  <a:cs typeface="Calibri" panose="020F0502020204030204" pitchFamily="34" charset="0"/>
              </a:rPr>
              <a:t>Projekto veiklos: komandiniai </a:t>
            </a:r>
            <a:r>
              <a:rPr lang="lt-LT" altLang="lt-LT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  <a:cs typeface="Calibri" panose="020F0502020204030204" pitchFamily="34" charset="0"/>
              </a:rPr>
              <a:t>žaidimai</a:t>
            </a:r>
            <a:endParaRPr lang="en-US" sz="3600" b="1" dirty="0">
              <a:solidFill>
                <a:schemeClr val="bg2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10" name="Turinio vietos rezervavimo ženklas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8405" y="1783079"/>
            <a:ext cx="4191000" cy="37099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Turinio vietos rezervavimo ženklas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5999" y="1783078"/>
            <a:ext cx="4349750" cy="37099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Content Placeholder 4"/>
          <p:cNvSpPr txBox="1">
            <a:spLocks/>
          </p:cNvSpPr>
          <p:nvPr/>
        </p:nvSpPr>
        <p:spPr>
          <a:xfrm>
            <a:off x="623667" y="5833682"/>
            <a:ext cx="10302093" cy="11474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Wingdings 2" pitchFamily="18" charset="2"/>
              <a:buNone/>
            </a:pPr>
            <a:r>
              <a:rPr lang="lt-LT" sz="2600" i="1" dirty="0" smtClean="0">
                <a:cs typeface="Times New Roman" panose="02020603050405020304" pitchFamily="18" charset="0"/>
              </a:rPr>
              <a:t>Tarpklasinėse varžybose (lėkščiasvydžio, krepšinio, stalo teniso, tinklinio) dalyviai galėjo pajusti klasės vienybę, ugdyti komandinę dvasią ir atsakomybę bei lavinti ištvermę.</a:t>
            </a:r>
            <a:r>
              <a:rPr lang="lt-LT" i="1" dirty="0" smtClean="0"/>
              <a:t/>
            </a:r>
            <a:br>
              <a:rPr lang="lt-LT" i="1" dirty="0" smtClean="0"/>
            </a:br>
            <a:endParaRPr lang="lt-LT" altLang="en-US" i="1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3786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65967"/>
            <a:ext cx="12192000" cy="13955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5714629"/>
            <a:ext cx="12192000" cy="1143372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23667" y="540575"/>
            <a:ext cx="1106658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lt-LT" altLang="lt-LT" sz="36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  <a:cs typeface="Times New Roman" panose="02020603050405020304" pitchFamily="18" charset="0"/>
              </a:rPr>
              <a:t>Treniruotės su Kyokushin karate treneriu Vaidu Rudeliu</a:t>
            </a:r>
            <a:endParaRPr lang="en-US" sz="3600" b="1" dirty="0">
              <a:solidFill>
                <a:schemeClr val="bg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2" name="Content Placeholder 4"/>
          <p:cNvSpPr txBox="1">
            <a:spLocks/>
          </p:cNvSpPr>
          <p:nvPr/>
        </p:nvSpPr>
        <p:spPr>
          <a:xfrm>
            <a:off x="623667" y="5833682"/>
            <a:ext cx="10302093" cy="11474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lt-LT" altLang="lt-LT" sz="2400" i="1" dirty="0">
                <a:cs typeface="Times New Roman" panose="02020603050405020304" pitchFamily="18" charset="0"/>
              </a:rPr>
              <a:t>Šių treniruočių metu </a:t>
            </a:r>
            <a:r>
              <a:rPr lang="lt-LT" altLang="lt-LT" sz="2400" i="1" dirty="0" smtClean="0">
                <a:cs typeface="Times New Roman" panose="02020603050405020304" pitchFamily="18" charset="0"/>
              </a:rPr>
              <a:t>mokiniai galėjo </a:t>
            </a:r>
            <a:r>
              <a:rPr lang="lt-LT" altLang="lt-LT" sz="2400" i="1" dirty="0">
                <a:cs typeface="Times New Roman" panose="02020603050405020304" pitchFamily="18" charset="0"/>
              </a:rPr>
              <a:t>ne tik pagerinti savo fizinę būklę bei koordinaciją, bet ir nuimti įtampą bei agresiją.</a:t>
            </a:r>
            <a:r>
              <a:rPr lang="lt-LT" i="1" dirty="0" smtClean="0"/>
              <a:t/>
            </a:r>
            <a:br>
              <a:rPr lang="lt-LT" i="1" dirty="0" smtClean="0"/>
            </a:br>
            <a:endParaRPr lang="lt-LT" altLang="en-US" i="1" dirty="0">
              <a:cs typeface="Calibri" panose="020F0502020204030204" pitchFamily="34" charset="0"/>
            </a:endParaRPr>
          </a:p>
        </p:txBody>
      </p:sp>
      <p:pic>
        <p:nvPicPr>
          <p:cNvPr id="14" name="Picture 2" descr="C:\Users\User\Pictures\Judėk ir tobulėk 2014 m\CIMG09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56675" y="1734659"/>
            <a:ext cx="4618038" cy="3806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2" descr="C:\Users\User\Pictures\Judėk ir tobulėk 2014 m\CIMG1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40562" y="1734659"/>
            <a:ext cx="4587875" cy="3806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00278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65967"/>
            <a:ext cx="12192000" cy="13955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5714628"/>
            <a:ext cx="12192000" cy="1143372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23667" y="540575"/>
            <a:ext cx="1106658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lt-LT" altLang="lt-LT" sz="36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  <a:cs typeface="Times New Roman" panose="02020603050405020304" pitchFamily="18" charset="0"/>
              </a:rPr>
              <a:t>Šiaurietiško ėjimo užsiėmimai</a:t>
            </a:r>
            <a:endParaRPr lang="en-US" sz="3600" b="1" dirty="0">
              <a:solidFill>
                <a:schemeClr val="bg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2" name="Content Placeholder 4"/>
          <p:cNvSpPr txBox="1">
            <a:spLocks/>
          </p:cNvSpPr>
          <p:nvPr/>
        </p:nvSpPr>
        <p:spPr>
          <a:xfrm>
            <a:off x="623666" y="5883736"/>
            <a:ext cx="10302093" cy="11474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lt-LT" altLang="lt-LT" sz="2200" i="1" dirty="0">
                <a:cs typeface="Times New Roman" panose="02020603050405020304" pitchFamily="18" charset="0"/>
              </a:rPr>
              <a:t>Šiaurietiško ėjimo užsiėmimų metu mokiniai  išbandė dar vieną fizinio aktyvumo būdą, kurio metu stiprinami raumenys ir koreguojama kūno </a:t>
            </a:r>
            <a:r>
              <a:rPr lang="lt-LT" altLang="lt-LT" sz="2200" i="1" dirty="0" smtClean="0">
                <a:cs typeface="Times New Roman" panose="02020603050405020304" pitchFamily="18" charset="0"/>
              </a:rPr>
              <a:t>laikysena ir grūdinamas </a:t>
            </a:r>
            <a:r>
              <a:rPr lang="lt-LT" altLang="lt-LT" sz="2200" i="1" dirty="0">
                <a:cs typeface="Times New Roman" panose="02020603050405020304" pitchFamily="18" charset="0"/>
              </a:rPr>
              <a:t>organizmas</a:t>
            </a:r>
            <a:r>
              <a:rPr lang="lt-LT" altLang="lt-LT" sz="2200" i="1" dirty="0" smtClean="0">
                <a:cs typeface="Times New Roman" panose="02020603050405020304" pitchFamily="18" charset="0"/>
              </a:rPr>
              <a:t>.</a:t>
            </a:r>
            <a:r>
              <a:rPr lang="lt-LT" sz="2200" i="1" dirty="0" smtClean="0"/>
              <a:t/>
            </a:r>
            <a:br>
              <a:rPr lang="lt-LT" sz="2200" i="1" dirty="0" smtClean="0"/>
            </a:br>
            <a:endParaRPr lang="lt-LT" altLang="en-US" sz="2200" i="1" dirty="0">
              <a:cs typeface="Calibri" panose="020F0502020204030204" pitchFamily="34" charset="0"/>
            </a:endParaRPr>
          </a:p>
        </p:txBody>
      </p:sp>
      <p:pic>
        <p:nvPicPr>
          <p:cNvPr id="10" name="Turinio vietos rezervavimo ženklas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6962" y="1695765"/>
            <a:ext cx="4857750" cy="38846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2" descr="C:\Users\User\Pictures\Judėk ir tobulėk 2014 m\CIMG117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59100" y="1700527"/>
            <a:ext cx="4735512" cy="3879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23886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266</TotalTime>
  <Words>757</Words>
  <Application>Microsoft Office PowerPoint</Application>
  <PresentationFormat>Plačiaekranė</PresentationFormat>
  <Paragraphs>99</Paragraphs>
  <Slides>22</Slides>
  <Notes>10</Notes>
  <HiddenSlides>0</HiddenSlides>
  <MMClips>0</MMClips>
  <ScaleCrop>false</ScaleCrop>
  <HeadingPairs>
    <vt:vector size="6" baseType="variant">
      <vt:variant>
        <vt:lpstr>Naudojami šriftai</vt:lpstr>
      </vt:variant>
      <vt:variant>
        <vt:i4>6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22</vt:i4>
      </vt:variant>
    </vt:vector>
  </HeadingPairs>
  <TitlesOfParts>
    <vt:vector size="29" baseType="lpstr">
      <vt:lpstr>Calibri</vt:lpstr>
      <vt:lpstr>Corbel</vt:lpstr>
      <vt:lpstr>Corbel (Body)</vt:lpstr>
      <vt:lpstr>Times New Roman</vt:lpstr>
      <vt:lpstr>Wingdings 2</vt:lpstr>
      <vt:lpstr>Wingdings 3</vt:lpstr>
      <vt:lpstr>Frame</vt:lpstr>
      <vt:lpstr>Sveikos gyvensenos ugdymas  Krakių Mikalojaus Katkaus gimnazijoje per projektines veiklas</vt:lpstr>
      <vt:lpstr>efs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Sveikos gyvensenos ugdymas  Krakių Mikalojaus Katkaus gimnazijoje per projektines veiklas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Sveikos gyvensenos ugdymas  Krakių Mikalojaus Katkaus gimnazijoje per projektines veiklas</dc:title>
  <dc:creator>Windows User</dc:creator>
  <cp:lastModifiedBy>Darbuotojas</cp:lastModifiedBy>
  <cp:revision>25</cp:revision>
  <dcterms:created xsi:type="dcterms:W3CDTF">2019-06-11T07:34:42Z</dcterms:created>
  <dcterms:modified xsi:type="dcterms:W3CDTF">2019-06-12T09:23:31Z</dcterms:modified>
</cp:coreProperties>
</file>