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256" r:id="rId2"/>
    <p:sldId id="308" r:id="rId3"/>
    <p:sldId id="309" r:id="rId4"/>
    <p:sldId id="314" r:id="rId5"/>
    <p:sldId id="310" r:id="rId6"/>
    <p:sldId id="312" r:id="rId7"/>
    <p:sldId id="293" r:id="rId8"/>
    <p:sldId id="264" r:id="rId9"/>
    <p:sldId id="265" r:id="rId10"/>
    <p:sldId id="263" r:id="rId11"/>
    <p:sldId id="266" r:id="rId12"/>
    <p:sldId id="306" r:id="rId13"/>
    <p:sldId id="267" r:id="rId14"/>
    <p:sldId id="268" r:id="rId15"/>
    <p:sldId id="269" r:id="rId16"/>
    <p:sldId id="270" r:id="rId17"/>
    <p:sldId id="271" r:id="rId18"/>
    <p:sldId id="294" r:id="rId19"/>
    <p:sldId id="295" r:id="rId20"/>
    <p:sldId id="274" r:id="rId21"/>
    <p:sldId id="296" r:id="rId22"/>
    <p:sldId id="273" r:id="rId23"/>
    <p:sldId id="297" r:id="rId24"/>
    <p:sldId id="303" r:id="rId25"/>
    <p:sldId id="302" r:id="rId26"/>
    <p:sldId id="298" r:id="rId27"/>
    <p:sldId id="299" r:id="rId28"/>
    <p:sldId id="305" r:id="rId29"/>
    <p:sldId id="289" r:id="rId30"/>
    <p:sldId id="287" r:id="rId31"/>
    <p:sldId id="288" r:id="rId32"/>
    <p:sldId id="291" r:id="rId33"/>
    <p:sldId id="313" r:id="rId34"/>
    <p:sldId id="300" r:id="rId35"/>
  </p:sldIdLst>
  <p:sldSz cx="9144000" cy="6858000" type="screen4x3"/>
  <p:notesSz cx="6858000" cy="9144000"/>
  <p:defaultTextStyle>
    <a:defPPr>
      <a:defRPr lang="lt-L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00"/>
    <a:srgbClr val="94E494"/>
    <a:srgbClr val="009900"/>
    <a:srgbClr val="003399"/>
    <a:srgbClr val="E22B00"/>
    <a:srgbClr val="304B29"/>
    <a:srgbClr val="FA6500"/>
    <a:srgbClr val="D2A000"/>
    <a:srgbClr val="CC9B00"/>
    <a:srgbClr val="A57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6" autoAdjust="0"/>
    <p:restoredTop sz="94660"/>
  </p:normalViewPr>
  <p:slideViewPr>
    <p:cSldViewPr>
      <p:cViewPr varScale="1">
        <p:scale>
          <a:sx n="68" d="100"/>
          <a:sy n="68" d="100"/>
        </p:scale>
        <p:origin x="15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6D70D6-AF95-464B-9F56-4A311B84E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4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207E45C-F71F-4F33-A533-B4652094B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1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55D635-BE78-458D-B9DA-80E1C329708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72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9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7191BC2-2594-44DB-8828-7C5133F1108D}" type="slidenum">
              <a:rPr lang="en-US" sz="1200">
                <a:latin typeface="Arial" charset="0"/>
              </a:rPr>
              <a:pPr algn="r"/>
              <a:t>20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94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9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02DB5-5128-4FC2-9DF2-98D678D7F3D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04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94A3CE1-C96E-48F0-8A31-E341F0506A46}" type="slidenum">
              <a:rPr lang="en-US" sz="1200">
                <a:latin typeface="Arial" charset="0"/>
              </a:rPr>
              <a:pPr algn="r"/>
              <a:t>23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509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94A3CE1-C96E-48F0-8A31-E341F0506A46}" type="slidenum">
              <a:rPr lang="en-US" sz="1200">
                <a:latin typeface="Arial" charset="0"/>
              </a:rPr>
              <a:pPr algn="r"/>
              <a:t>24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23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01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18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52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94A3CE1-C96E-48F0-8A31-E341F0506A46}" type="slidenum">
              <a:rPr lang="en-US" sz="1200">
                <a:latin typeface="Arial" charset="0"/>
              </a:rPr>
              <a:pPr algn="r"/>
              <a:t>29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3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307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54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965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553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30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6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30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43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30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30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0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02DB5-5128-4FC2-9DF2-98D678D7F3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22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8FECD-5212-40EB-B47A-B8BA19CC65B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A5F92-EDD8-4D57-8A5C-22339276105F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AF9E3-44A2-4586-ACA2-E2BCB43EC6A1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D525-76C8-4F2E-ADD3-CC9CA2DDD268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87B5D-210C-4061-B361-FC95E2A592CE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01CF5-1579-4BBD-B910-7BBE93901DB5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8A110-5317-4BE7-AE2F-1ADD71D10CEC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09571-E7C8-412C-BA69-F45C17C727E3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FA035-F599-4D6A-8A5B-8E043FF54414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F3B08-070C-43EC-9FD0-02983539DA6B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48340-9EEA-454B-B191-BF4042B419D3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2B783-0F5E-4634-8054-50976E0DB89B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t-L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2B756-8C1C-4B89-BD89-96BDC0DF1DBF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t-LT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/>
              <a:t>Click to edit Master text styles</a:t>
            </a:r>
          </a:p>
          <a:p>
            <a:pPr lvl="1"/>
            <a:r>
              <a:rPr lang="lt-LT"/>
              <a:t>Second level</a:t>
            </a:r>
          </a:p>
          <a:p>
            <a:pPr lvl="2"/>
            <a:r>
              <a:rPr lang="lt-LT"/>
              <a:t>Third level</a:t>
            </a:r>
          </a:p>
          <a:p>
            <a:pPr lvl="3"/>
            <a:r>
              <a:rPr lang="lt-LT"/>
              <a:t>Fourth level</a:t>
            </a:r>
          </a:p>
          <a:p>
            <a:pPr lvl="4"/>
            <a:r>
              <a:rPr lang="lt-LT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F4D0FD8-418B-45B3-A3A7-EA49163E6314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110903"/>
            <a:ext cx="9144000" cy="118199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2E00"/>
                </a:solidFill>
              </a:rPr>
              <a:t>MOKYTOJA </a:t>
            </a:r>
            <a:r>
              <a:rPr lang="lt-LT" dirty="0">
                <a:solidFill>
                  <a:srgbClr val="002E00"/>
                </a:solidFill>
              </a:rPr>
              <a:t>GAMT</a:t>
            </a:r>
            <a:r>
              <a:rPr lang="en-US" dirty="0">
                <a:solidFill>
                  <a:srgbClr val="002E00"/>
                </a:solidFill>
              </a:rPr>
              <a:t>A</a:t>
            </a:r>
            <a:br>
              <a:rPr lang="lt-LT" dirty="0">
                <a:solidFill>
                  <a:srgbClr val="002E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PA</a:t>
            </a:r>
            <a:r>
              <a:rPr lang="lt-LT" dirty="0">
                <a:solidFill>
                  <a:srgbClr val="C00000"/>
                </a:solidFill>
              </a:rPr>
              <a:t>ŽINIMO DŽIAUGSMAS</a:t>
            </a:r>
            <a:br>
              <a:rPr lang="lt-LT" dirty="0">
                <a:solidFill>
                  <a:srgbClr val="304B29"/>
                </a:solidFill>
              </a:rPr>
            </a:br>
            <a:endParaRPr lang="lt-LT" dirty="0">
              <a:solidFill>
                <a:srgbClr val="304B29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652120" y="5517232"/>
            <a:ext cx="3370651" cy="1163665"/>
          </a:xfrm>
        </p:spPr>
        <p:txBody>
          <a:bodyPr/>
          <a:lstStyle/>
          <a:p>
            <a:pPr algn="r">
              <a:defRPr/>
            </a:pPr>
            <a:r>
              <a:rPr lang="lt-LT" sz="2400" dirty="0">
                <a:solidFill>
                  <a:srgbClr val="002E00"/>
                </a:solidFill>
              </a:rPr>
              <a:t>VSTT, Vilnius, </a:t>
            </a:r>
            <a:r>
              <a:rPr lang="en-US" sz="2400" dirty="0">
                <a:solidFill>
                  <a:srgbClr val="002E00"/>
                </a:solidFill>
              </a:rPr>
              <a:t>20</a:t>
            </a:r>
            <a:r>
              <a:rPr lang="lt-LT" sz="2400" dirty="0">
                <a:solidFill>
                  <a:srgbClr val="002E00"/>
                </a:solidFill>
              </a:rPr>
              <a:t>17</a:t>
            </a:r>
          </a:p>
          <a:p>
            <a:pPr algn="r">
              <a:defRPr/>
            </a:pPr>
            <a:r>
              <a:rPr lang="lt-LT" sz="2400" dirty="0">
                <a:solidFill>
                  <a:srgbClr val="002E00"/>
                </a:solidFill>
              </a:rPr>
              <a:t>R. Baškytė</a:t>
            </a:r>
          </a:p>
          <a:p>
            <a:pPr algn="r">
              <a:defRPr/>
            </a:pPr>
            <a:endParaRPr lang="lt-LT" sz="2800" dirty="0">
              <a:solidFill>
                <a:srgbClr val="A57F13"/>
              </a:solidFill>
            </a:endParaRPr>
          </a:p>
        </p:txBody>
      </p:sp>
      <p:pic>
        <p:nvPicPr>
          <p:cNvPr id="5" name="Picture 4" descr="DSC02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513" y="2204864"/>
            <a:ext cx="5952662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332656"/>
            <a:ext cx="7200900" cy="1008062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Lankytojų centrai nacionaliniuose, regioniniuose parkuose</a:t>
            </a:r>
          </a:p>
        </p:txBody>
      </p:sp>
      <p:pic>
        <p:nvPicPr>
          <p:cNvPr id="9221" name="Picture 7" descr="Picture 1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12776"/>
            <a:ext cx="3438277" cy="2579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Picture 0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348880"/>
            <a:ext cx="32637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Picture 3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149080"/>
            <a:ext cx="3496042" cy="260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SC049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1649421"/>
            <a:ext cx="1800200" cy="2400267"/>
          </a:xfrm>
          <a:prstGeom prst="rect">
            <a:avLst/>
          </a:prstGeom>
        </p:spPr>
      </p:pic>
      <p:pic>
        <p:nvPicPr>
          <p:cNvPr id="10" name="Picture 9" descr="DSC0493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4221088"/>
            <a:ext cx="2771800" cy="2078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43608" y="908720"/>
            <a:ext cx="3601095" cy="1152127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Krekenavos RP</a:t>
            </a:r>
            <a:b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lt-LT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</a:t>
            </a: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Senvagių įvairovė“</a:t>
            </a:r>
          </a:p>
        </p:txBody>
      </p:sp>
      <p:pic>
        <p:nvPicPr>
          <p:cNvPr id="13315" name="Picture 11" descr="Picture 13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2276872"/>
            <a:ext cx="5940425" cy="4456112"/>
          </a:xfr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2934130" cy="2200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964518" cy="978371"/>
          </a:xfrm>
          <a:prstGeom prst="rect">
            <a:avLst/>
          </a:prstGeom>
        </p:spPr>
      </p:pic>
      <p:pic>
        <p:nvPicPr>
          <p:cNvPr id="9" name="Picture 12" descr="Picture 0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012160" y="3405132"/>
            <a:ext cx="2482081" cy="3308777"/>
          </a:xfrm>
          <a:noFill/>
        </p:spPr>
      </p:pic>
      <p:pic>
        <p:nvPicPr>
          <p:cNvPr id="10" name="Picture 14" descr="Picture 129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628800"/>
            <a:ext cx="14922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87624" y="188913"/>
            <a:ext cx="6013276" cy="1007839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Anykščių RP</a:t>
            </a:r>
            <a:br>
              <a:rPr lang="lt-LT" sz="3600" dirty="0">
                <a:latin typeface="Times New Roman" pitchFamily="18" charset="0"/>
              </a:rPr>
            </a:br>
            <a:r>
              <a:rPr lang="lt-LT" sz="3600" dirty="0">
                <a:latin typeface="Times New Roman" pitchFamily="18" charset="0"/>
              </a:rPr>
              <a:t> </a:t>
            </a:r>
            <a:r>
              <a:rPr lang="lt-LT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</a:t>
            </a: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Apdainuotas gamtos ir kultūros paveldas“</a:t>
            </a:r>
            <a:endParaRPr lang="lt-LT" sz="2400" i="1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1196975"/>
            <a:ext cx="7129462" cy="5472113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lt-LT" sz="2800">
                <a:solidFill>
                  <a:schemeClr val="hlink"/>
                </a:solidFill>
                <a:latin typeface="Times New Roman" pitchFamily="18" charset="0"/>
              </a:rPr>
              <a:t> </a:t>
            </a:r>
            <a:endParaRPr lang="lt-LT" sz="2400" i="1">
              <a:latin typeface="Times New Roman" pitchFamily="18" charset="0"/>
            </a:endParaRPr>
          </a:p>
        </p:txBody>
      </p:sp>
      <p:pic>
        <p:nvPicPr>
          <p:cNvPr id="12292" name="Picture 5" descr="Picture 16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64436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Picture 16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933056"/>
            <a:ext cx="20859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 descr="Picture 16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412776"/>
            <a:ext cx="34925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logo-be-fon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5" y="188641"/>
            <a:ext cx="1080119" cy="10946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59632" y="188640"/>
            <a:ext cx="3600946" cy="1008062"/>
          </a:xfrm>
        </p:spPr>
        <p:txBody>
          <a:bodyPr/>
          <a:lstStyle/>
          <a:p>
            <a:pPr algn="l" eaLnBrk="1" hangingPunct="1"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Sartų RP</a:t>
            </a:r>
            <a:br>
              <a:rPr lang="lt-LT" sz="40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„Unikalus Sartų ežeras“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1196975"/>
            <a:ext cx="7129462" cy="5472113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lt-LT" sz="2800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  <a:endParaRPr lang="lt-LT" sz="2800" i="1" dirty="0">
              <a:latin typeface="Times New Roman" pitchFamily="18" charset="0"/>
            </a:endParaRPr>
          </a:p>
        </p:txBody>
      </p:sp>
      <p:pic>
        <p:nvPicPr>
          <p:cNvPr id="14340" name="Picture 10" descr="Picture 13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356992"/>
            <a:ext cx="46434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3" descr="Picture 1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3429000"/>
            <a:ext cx="243200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Picture 13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6632"/>
            <a:ext cx="262731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4787901" cy="22102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060356" cy="10755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63688" y="116632"/>
            <a:ext cx="4033143" cy="647700"/>
          </a:xfrm>
        </p:spPr>
        <p:txBody>
          <a:bodyPr/>
          <a:lstStyle/>
          <a:p>
            <a:pPr algn="l" eaLnBrk="1" hangingPunct="1"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Dzūkijos NP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835696" y="548680"/>
            <a:ext cx="3744417" cy="6477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lt-LT" sz="2800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lt-LT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„Upių ir upelių parkas“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649" y="1196752"/>
            <a:ext cx="5916719" cy="36724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948478" cy="963004"/>
          </a:xfrm>
          <a:prstGeom prst="rect">
            <a:avLst/>
          </a:prstGeom>
        </p:spPr>
      </p:pic>
      <p:pic>
        <p:nvPicPr>
          <p:cNvPr id="9" name="Picture 11" descr="Picture 52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867" y="3284984"/>
            <a:ext cx="2493456" cy="339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Picture 52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005064"/>
            <a:ext cx="2016224" cy="268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43608" y="476672"/>
            <a:ext cx="2627784" cy="864097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Biržų RP</a:t>
            </a:r>
            <a:br>
              <a:rPr lang="lt-LT" sz="32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lt-LT" sz="32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„Smegduobės"</a:t>
            </a:r>
          </a:p>
        </p:txBody>
      </p:sp>
      <p:pic>
        <p:nvPicPr>
          <p:cNvPr id="19460" name="Picture 4" descr="Birz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7451725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Birzu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8640"/>
            <a:ext cx="4162425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80928"/>
            <a:ext cx="5788405" cy="37910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40" y="5517232"/>
            <a:ext cx="1766045" cy="11753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936848" cy="9494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907704" y="115888"/>
            <a:ext cx="4824536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Asvejos RP</a:t>
            </a:r>
            <a:br>
              <a:rPr lang="lt-LT" sz="32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„Ilgiausio Lietuvos ežero slėpiniai"</a:t>
            </a:r>
            <a:endParaRPr lang="en-US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483" name="Picture 9" descr="Picture 177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8860" y="1340769"/>
            <a:ext cx="7091724" cy="5112568"/>
          </a:xfrm>
          <a:noFill/>
        </p:spPr>
      </p:pic>
      <p:pic>
        <p:nvPicPr>
          <p:cNvPr id="20484" name="Picture 10" descr="Picture 182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504" y="4653136"/>
            <a:ext cx="1546225" cy="2060575"/>
          </a:xfr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17032"/>
            <a:ext cx="4554942" cy="29233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115616" cy="11316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191951" y="487287"/>
            <a:ext cx="4032448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Labanoro RP</a:t>
            </a:r>
            <a:br>
              <a:rPr lang="lt-LT" sz="32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„Did</a:t>
            </a:r>
            <a:r>
              <a:rPr lang="lt-LT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žiosios</a:t>
            </a:r>
            <a:r>
              <a:rPr lang="lt-LT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girios glėbyje</a:t>
            </a:r>
            <a:r>
              <a:rPr lang="en-US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"</a:t>
            </a:r>
          </a:p>
        </p:txBody>
      </p:sp>
      <p:pic>
        <p:nvPicPr>
          <p:cNvPr id="8" name="Content Placeholder 7" descr="DSC0148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88840"/>
            <a:ext cx="6372200" cy="4779149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05064"/>
            <a:ext cx="3829752" cy="27089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4664"/>
            <a:ext cx="2631526" cy="1593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08112" cy="1023496"/>
          </a:xfrm>
          <a:prstGeom prst="rect">
            <a:avLst/>
          </a:prstGeom>
        </p:spPr>
      </p:pic>
      <p:pic>
        <p:nvPicPr>
          <p:cNvPr id="11" name="Content Placeholder 8" descr="DSC01478.JPG"/>
          <p:cNvPicPr>
            <a:picLocks noGrp="1" noChangeAspect="1"/>
          </p:cNvPicPr>
          <p:nvPr>
            <p:ph sz="quarter" idx="2"/>
          </p:nvPr>
        </p:nvPicPr>
        <p:blipFill>
          <a:blip r:embed="rId6" cstate="print"/>
          <a:stretch>
            <a:fillRect/>
          </a:stretch>
        </p:blipFill>
        <p:spPr>
          <a:xfrm>
            <a:off x="7164288" y="1844824"/>
            <a:ext cx="1639491" cy="21859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34" y="157200"/>
            <a:ext cx="7355160" cy="114300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PAŽIN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TI</a:t>
            </a:r>
            <a:r>
              <a:rPr lang="lt-LT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KELIAUJANT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 </a:t>
            </a: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Takai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Pažintiniai, mokomieji takai NP, RP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Mokomieji takai rezervatuose</a:t>
            </a:r>
          </a:p>
          <a:p>
            <a:pPr>
              <a:defRPr/>
            </a:pPr>
            <a:r>
              <a:rPr lang="lt-LT" sz="2800" b="1" dirty="0">
                <a:solidFill>
                  <a:srgbClr val="C00000"/>
                </a:solidFill>
              </a:rPr>
              <a:t>Medžių lajų takas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IMG_0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804592"/>
            <a:ext cx="5832648" cy="38884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72816"/>
            <a:ext cx="2988349" cy="2241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517232"/>
            <a:ext cx="1800200" cy="1194039"/>
          </a:xfrm>
          <a:prstGeom prst="rect">
            <a:avLst/>
          </a:prstGeom>
        </p:spPr>
      </p:pic>
      <p:pic>
        <p:nvPicPr>
          <p:cNvPr id="7" name="Picture 10" descr="IMG_638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861048"/>
            <a:ext cx="2123728" cy="283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55160" cy="778098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Specialūs renginiai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04056"/>
          </a:xfrm>
        </p:spPr>
        <p:txBody>
          <a:bodyPr/>
          <a:lstStyle/>
          <a:p>
            <a:pPr algn="ctr">
              <a:buNone/>
              <a:defRPr/>
            </a:pPr>
            <a:r>
              <a:rPr lang="lt-LT" sz="2400" dirty="0">
                <a:solidFill>
                  <a:srgbClr val="C00000"/>
                </a:solidFill>
              </a:rPr>
              <a:t>(paukščių migracija, augalų pažinimas, kt.)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4" name="Picture 6" descr="533_33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572893" cy="3232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gerves_foto A. Pranaiti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2846900" cy="213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P11206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077072"/>
            <a:ext cx="3841750" cy="256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Apie ką kalbėsim...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6768752" cy="4929411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Gyvenimas mieste – gamta paveikslėliuose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</a:rPr>
              <a:t>Nutolom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</a:rPr>
              <a:t>nuo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</a:rPr>
              <a:t>gamtos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,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</a:rPr>
              <a:t>bijom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…</a:t>
            </a:r>
            <a:endParaRPr lang="lt-LT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defRPr/>
            </a:pPr>
            <a:endParaRPr lang="lt-LT" sz="800" dirty="0">
              <a:solidFill>
                <a:srgbClr val="E22B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Kas man yra gamta? Ką ji man reiškia?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Kaip gyvename? Ką žinome apie save?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Ką daryti? Kaip </a:t>
            </a:r>
            <a:r>
              <a:rPr lang="en-US" sz="2800" dirty="0" err="1">
                <a:solidFill>
                  <a:srgbClr val="002E00"/>
                </a:solidFill>
              </a:rPr>
              <a:t>atsigr</a:t>
            </a:r>
            <a:r>
              <a:rPr lang="lt-LT" sz="2800" dirty="0">
                <a:solidFill>
                  <a:srgbClr val="002E00"/>
                </a:solidFill>
              </a:rPr>
              <a:t>ęžti, atgręžti žmogų į gamtą?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Ką siūlo ST sistema?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Kaip kiekvienas gali prisidėti prie gamtosauginio ugdymo?</a:t>
            </a:r>
          </a:p>
          <a:p>
            <a:pPr>
              <a:buNone/>
              <a:defRPr/>
            </a:pPr>
            <a:endParaRPr lang="lt-LT" sz="2800" dirty="0">
              <a:solidFill>
                <a:srgbClr val="FFC0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9388" y="333375"/>
            <a:ext cx="7129462" cy="706438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Pamokos gamtoje</a:t>
            </a:r>
          </a:p>
        </p:txBody>
      </p:sp>
      <p:pic>
        <p:nvPicPr>
          <p:cNvPr id="28675" name="Picture 14" descr="Picture 2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3708400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Picture 6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789040"/>
            <a:ext cx="38512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5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124744"/>
            <a:ext cx="3923283" cy="289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IMG_22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907632"/>
            <a:ext cx="3744416" cy="280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850106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Žaliosios pamokos mokyklose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7560840" cy="4525963"/>
          </a:xfrm>
        </p:spPr>
        <p:txBody>
          <a:bodyPr/>
          <a:lstStyle/>
          <a:p>
            <a:pPr>
              <a:buNone/>
              <a:defRPr/>
            </a:pPr>
            <a:r>
              <a:rPr lang="lt-LT" sz="2800" dirty="0">
                <a:solidFill>
                  <a:srgbClr val="C00000"/>
                </a:solidFill>
              </a:rPr>
              <a:t>Tarnybos specialistai kasmet praveda 10 pamokų per metus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4" name="Picture 9" descr="Picture 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556792"/>
            <a:ext cx="3708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Picture 3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789040"/>
            <a:ext cx="3923928" cy="294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4217475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lona Juchno\Desktop\New folder (2)\Dzukijos NP apzvalgos boksta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1268760"/>
            <a:ext cx="1459633" cy="2189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lona Juchno\Desktop\New folder (2)\12002861_10204578103643509_5866726052176138485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4680520" cy="2632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Ilona Juchno\Desktop\New folder (2)\METELIU A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1408482" cy="2112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Ilona Juchno\Desktop\New folder (2)\VEISIEJU RP A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0" y="4360810"/>
            <a:ext cx="1419437" cy="2128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Ilona Juchno\Desktop\New folder (2)\SIRVETOS RP IS 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77072"/>
            <a:ext cx="1485014" cy="2227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lona Juchno\Desktop\New folder (2)\12009677_10204578106123571_3193989224033874487_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4680520" cy="2632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NAUJA</a:t>
            </a:r>
            <a:r>
              <a:rPr lang="en-US" sz="3200" b="1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lt-LT" sz="3200" b="1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Pamokos apie kraštovaizdį apžvalgos bokštuose</a:t>
            </a:r>
          </a:p>
        </p:txBody>
      </p:sp>
    </p:spTree>
    <p:extLst>
      <p:ext uri="{BB962C8B-B14F-4D97-AF65-F5344CB8AC3E}">
        <p14:creationId xmlns:p14="http://schemas.microsoft.com/office/powerpoint/2010/main" val="438150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504" y="260648"/>
            <a:ext cx="8352928" cy="633412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C00000"/>
                </a:solidFill>
                <a:latin typeface="Times New Roman" pitchFamily="18" charset="0"/>
              </a:rPr>
              <a:t>NAUJA. </a:t>
            </a: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GAMTOS MOKYKLOS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908720"/>
            <a:ext cx="6984776" cy="3598862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Aukštaitijos NP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Dzūkijos NP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Kauno marių RP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dirty="0" err="1">
                <a:solidFill>
                  <a:srgbClr val="002E00"/>
                </a:solidFill>
                <a:latin typeface="Times New Roman" pitchFamily="18" charset="0"/>
              </a:rPr>
              <a:t>Sirvėtos</a:t>
            </a: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 RP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Varnių RP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Žagarės</a:t>
            </a:r>
          </a:p>
          <a:p>
            <a:pPr marL="609600" indent="-609600">
              <a:buFontTx/>
              <a:buAutoNum type="arabicPeriod"/>
              <a:defRPr/>
            </a:pPr>
            <a:endParaRPr lang="lt-LT" sz="2800" dirty="0"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3" descr="DSC007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980728"/>
            <a:ext cx="3312344" cy="2484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86187"/>
            <a:ext cx="4824536" cy="3187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7" y="3789040"/>
            <a:ext cx="3611893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172400" cy="633412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Planuojamos gamtos mokyklos. Kiek jų?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908720"/>
            <a:ext cx="6984776" cy="3598862"/>
          </a:xfrm>
        </p:spPr>
        <p:txBody>
          <a:bodyPr/>
          <a:lstStyle/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C00000"/>
                </a:solidFill>
                <a:latin typeface="Times New Roman" pitchFamily="18" charset="0"/>
              </a:rPr>
              <a:t>Kuršių nerijos NP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C00000"/>
                </a:solidFill>
                <a:latin typeface="Times New Roman" pitchFamily="18" charset="0"/>
              </a:rPr>
              <a:t>Žuvinto biosferos Rz</a:t>
            </a:r>
            <a:endParaRPr lang="lt-LT" sz="2400" b="1" dirty="0">
              <a:solidFill>
                <a:srgbClr val="C00000"/>
              </a:solidFill>
              <a:effectLst/>
              <a:latin typeface="Times New Roman" pitchFamily="18" charset="0"/>
            </a:endParaRP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C00000"/>
                </a:solidFill>
                <a:latin typeface="Times New Roman" pitchFamily="18" charset="0"/>
              </a:rPr>
              <a:t>Žemaitijos NP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C00000"/>
                </a:solidFill>
                <a:latin typeface="Times New Roman" pitchFamily="18" charset="0"/>
              </a:rPr>
              <a:t>Nemuno deltos RP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lt-LT" sz="2400" b="1" dirty="0">
                <a:solidFill>
                  <a:srgbClr val="C00000"/>
                </a:solidFill>
                <a:latin typeface="Times New Roman" pitchFamily="18" charset="0"/>
              </a:rPr>
              <a:t>Neries RP</a:t>
            </a:r>
          </a:p>
          <a:p>
            <a:pPr marL="609600" indent="-609600">
              <a:buFontTx/>
              <a:buAutoNum type="arabicPeriod"/>
              <a:defRPr/>
            </a:pPr>
            <a:endParaRPr lang="lt-LT" sz="2800" dirty="0"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7" descr="Picture 17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56992"/>
            <a:ext cx="4032448" cy="3024336"/>
          </a:xfrm>
          <a:prstGeom prst="rect">
            <a:avLst/>
          </a:prstGeom>
        </p:spPr>
      </p:pic>
      <p:pic>
        <p:nvPicPr>
          <p:cNvPr id="9" name="Picture 8" descr="3 kortele 1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079701"/>
            <a:ext cx="4067944" cy="30509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374E55-9D3B-4023-A5ED-D06D6B09A6A6}"/>
              </a:ext>
            </a:extLst>
          </p:cNvPr>
          <p:cNvSpPr/>
          <p:nvPr/>
        </p:nvSpPr>
        <p:spPr>
          <a:xfrm>
            <a:off x="5106972" y="4418516"/>
            <a:ext cx="277832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NACIONALIN</a:t>
            </a:r>
            <a:r>
              <a:rPr lang="lt-L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Ė</a:t>
            </a:r>
          </a:p>
          <a:p>
            <a:pPr algn="ctr">
              <a:defRPr/>
            </a:pPr>
            <a:r>
              <a:rPr lang="lt-L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GAMTOS</a:t>
            </a:r>
          </a:p>
          <a:p>
            <a:pPr algn="ctr">
              <a:defRPr/>
            </a:pPr>
            <a:r>
              <a:rPr lang="lt-L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MOKYKLA</a:t>
            </a:r>
            <a:r>
              <a:rPr lang="lt-LT" dirty="0">
                <a:solidFill>
                  <a:srgbClr val="002E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Kam reikia gamtos mokyklų?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Nežinome, kas yra kraštovaizdis, gamta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Nežinome, kas yra laukinė gamta, bijome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Nepažįstame vertybių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Nemokame elgtis gamtoje...</a:t>
            </a:r>
          </a:p>
        </p:txBody>
      </p:sp>
      <p:pic>
        <p:nvPicPr>
          <p:cNvPr id="6" name="Picture 5" descr="Picture 16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645024"/>
            <a:ext cx="39243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16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708920"/>
            <a:ext cx="2897187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Gamtos mokyklos koncepcija. </a:t>
            </a:r>
            <a:r>
              <a:rPr lang="lt-LT" sz="3200" dirty="0">
                <a:solidFill>
                  <a:srgbClr val="C00000"/>
                </a:solidFill>
              </a:rPr>
              <a:t>Tikslai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defRPr/>
            </a:pPr>
            <a:r>
              <a:rPr lang="lt-LT" sz="2800" b="1" dirty="0">
                <a:solidFill>
                  <a:srgbClr val="002E00"/>
                </a:solidFill>
                <a:latin typeface="Times New Roman" pitchFamily="18" charset="0"/>
              </a:rPr>
              <a:t>Suvokti kraštovaizdį, laukinę gamtą, gamtos ir kultūros paveldo vertybes</a:t>
            </a:r>
          </a:p>
          <a:p>
            <a:pPr>
              <a:defRPr/>
            </a:pPr>
            <a:r>
              <a:rPr lang="lt-LT" sz="2800" b="1" dirty="0">
                <a:solidFill>
                  <a:srgbClr val="002E00"/>
                </a:solidFill>
                <a:latin typeface="Times New Roman" pitchFamily="18" charset="0"/>
              </a:rPr>
              <a:t>S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uprasti išskirtinę vertę, suvokti ekosistemose vykstančius procesus, kraštovaizdžio komponentų tarpusavio sąveiką</a:t>
            </a:r>
          </a:p>
          <a:p>
            <a:pPr>
              <a:defRPr/>
            </a:pPr>
            <a:r>
              <a:rPr lang="lt-LT" sz="2800" b="1" dirty="0">
                <a:solidFill>
                  <a:srgbClr val="002E00"/>
                </a:solidFill>
                <a:latin typeface="Times New Roman" pitchFamily="18" charset="0"/>
              </a:rPr>
              <a:t>ST ne draudimai, o galimybės kitokiai veiklai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Formuoti palankų visuomenės požiūrį į ST ir gamtosaugos svarbą, patriotizmą, kt.</a:t>
            </a:r>
          </a:p>
          <a:p>
            <a:pPr marL="0" indent="0" algn="ctr">
              <a:buNone/>
              <a:defRPr/>
            </a:pPr>
            <a:endParaRPr lang="lt-LT" sz="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MOKYTIS GAMTOJE, MOKYTIS IŠ GAMTOS</a:t>
            </a:r>
            <a:endParaRPr lang="lt-LT" sz="2800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defRPr/>
            </a:pPr>
            <a:endParaRPr lang="lt-LT" sz="2800" dirty="0">
              <a:solidFill>
                <a:srgbClr val="002E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Gamtos mokyklos koncepcija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lt-LT" sz="2800" dirty="0">
                <a:solidFill>
                  <a:srgbClr val="002E00"/>
                </a:solidFill>
              </a:rPr>
              <a:t>Išmokyti atsakingai elgtis gamtoje</a:t>
            </a:r>
          </a:p>
          <a:p>
            <a:pPr>
              <a:buNone/>
              <a:defRPr/>
            </a:pPr>
            <a:endParaRPr lang="lt-LT" sz="2800" dirty="0">
              <a:solidFill>
                <a:srgbClr val="C00000"/>
              </a:solidFill>
            </a:endParaRPr>
          </a:p>
          <a:p>
            <a:pPr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</a:rPr>
              <a:t>Tikslinės grupės</a:t>
            </a:r>
            <a:r>
              <a:rPr lang="lt-LT" sz="2800" dirty="0">
                <a:solidFill>
                  <a:srgbClr val="002E00"/>
                </a:solidFill>
              </a:rPr>
              <a:t>: moksleiviai, </a:t>
            </a:r>
            <a:r>
              <a:rPr lang="lt-LT" sz="2800" b="1" dirty="0">
                <a:solidFill>
                  <a:srgbClr val="002E00"/>
                </a:solidFill>
              </a:rPr>
              <a:t>šeimos</a:t>
            </a:r>
            <a:r>
              <a:rPr lang="lt-LT" sz="2800" dirty="0">
                <a:solidFill>
                  <a:srgbClr val="002E00"/>
                </a:solidFill>
              </a:rPr>
              <a:t>, suaugę</a:t>
            </a: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6" name="Content Placeholder 15" descr="VAIKAI PO MEDZI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50092"/>
            <a:ext cx="4608512" cy="3462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Briedis su vaiakai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50092"/>
            <a:ext cx="2479241" cy="3462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260648"/>
            <a:ext cx="7992442" cy="1008063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Gamtos mokykla ne įprasta mokykla. </a:t>
            </a:r>
            <a:r>
              <a:rPr lang="lt-LT" sz="3200" dirty="0">
                <a:solidFill>
                  <a:srgbClr val="C00000"/>
                </a:solidFill>
              </a:rPr>
              <a:t>Naujos galimybės mokytojams, šeimoms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55576" y="1484784"/>
            <a:ext cx="7920880" cy="4608512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  <a:defRPr/>
            </a:pPr>
            <a:r>
              <a:rPr lang="lt-LT" sz="2800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Pajausti, suvokti, suprasti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lt-LT" sz="2800" dirty="0">
              <a:solidFill>
                <a:srgbClr val="FFC000"/>
              </a:solidFill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 Nedubliuoti į</a:t>
            </a:r>
            <a:r>
              <a:rPr lang="en-US" sz="2800" dirty="0" err="1">
                <a:solidFill>
                  <a:srgbClr val="002E00"/>
                </a:solidFill>
                <a:latin typeface="Times New Roman" pitchFamily="18" charset="0"/>
              </a:rPr>
              <a:t>prast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ų mokyklų veiklos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 </a:t>
            </a: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SUDOMINTI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:</a:t>
            </a:r>
          </a:p>
          <a:p>
            <a:pPr marL="400050" lvl="1" indent="0" eaLnBrk="1" hangingPunct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lt-LT" sz="2400" dirty="0">
                <a:solidFill>
                  <a:srgbClr val="002E00"/>
                </a:solidFill>
                <a:latin typeface="Times New Roman" pitchFamily="18" charset="0"/>
              </a:rPr>
              <a:t> </a:t>
            </a:r>
            <a:r>
              <a:rPr lang="lt-LT" b="1" dirty="0">
                <a:solidFill>
                  <a:srgbClr val="C00000"/>
                </a:solidFill>
              </a:rPr>
              <a:t>Mokytis kitaip</a:t>
            </a:r>
            <a:r>
              <a:rPr lang="lt-LT" dirty="0">
                <a:solidFill>
                  <a:srgbClr val="002E00"/>
                </a:solidFill>
              </a:rPr>
              <a:t>... </a:t>
            </a:r>
            <a:r>
              <a:rPr lang="lt-LT" b="1" dirty="0">
                <a:solidFill>
                  <a:srgbClr val="C00000"/>
                </a:solidFill>
              </a:rPr>
              <a:t>per emocijas</a:t>
            </a:r>
          </a:p>
          <a:p>
            <a:pPr marL="400050" lvl="1" indent="0" eaLnBrk="1" hangingPunct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lt-LT" dirty="0">
                <a:solidFill>
                  <a:srgbClr val="002E00"/>
                </a:solidFill>
                <a:latin typeface="Times New Roman" pitchFamily="18" charset="0"/>
              </a:rPr>
              <a:t> Betarpiškai, gyvai perteikti informaciją</a:t>
            </a:r>
          </a:p>
          <a:p>
            <a:pPr marL="400050" lvl="1" indent="0" eaLnBrk="1" hangingPunct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lt-LT" dirty="0">
                <a:solidFill>
                  <a:srgbClr val="002E00"/>
                </a:solidFill>
                <a:latin typeface="Times New Roman" pitchFamily="18" charset="0"/>
              </a:rPr>
              <a:t> Aktyviai dalyvauti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lt-LT" dirty="0">
                <a:solidFill>
                  <a:srgbClr val="002E00"/>
                </a:solidFill>
                <a:latin typeface="Times New Roman" pitchFamily="18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lt-LT" sz="2800" dirty="0">
              <a:solidFill>
                <a:srgbClr val="002E00"/>
              </a:solidFill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Mokytis bendrauti, mąstyti</a:t>
            </a:r>
          </a:p>
        </p:txBody>
      </p:sp>
      <p:pic>
        <p:nvPicPr>
          <p:cNvPr id="4" name="Picture 3" descr="DSC049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5" y="4647650"/>
            <a:ext cx="2455587" cy="1841690"/>
          </a:xfrm>
          <a:prstGeom prst="rect">
            <a:avLst/>
          </a:prstGeom>
        </p:spPr>
      </p:pic>
      <p:pic>
        <p:nvPicPr>
          <p:cNvPr id="5" name="Picture 4" descr="DSC049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6340" y="1412776"/>
            <a:ext cx="1707653" cy="227687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3608" y="404664"/>
            <a:ext cx="6480250" cy="633412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Prielaidos gamtos mokyklai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412776"/>
            <a:ext cx="6984776" cy="4392488"/>
          </a:xfrm>
        </p:spPr>
        <p:txBody>
          <a:bodyPr/>
          <a:lstStyle/>
          <a:p>
            <a:pPr marL="609600" indent="-609600">
              <a:buFontTx/>
              <a:buAutoNum type="arabicPeriod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Patalpos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. GM </a:t>
            </a:r>
          </a:p>
          <a:p>
            <a:pPr marL="609600" indent="-609600">
              <a:buFontTx/>
              <a:buAutoNum type="arabicPeriod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Metodinė medžiaga 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(leidiniai), priemonės</a:t>
            </a:r>
          </a:p>
          <a:p>
            <a:pPr marL="609600" indent="-609600">
              <a:buFontTx/>
              <a:buAutoNum type="arabicPeriod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Įranga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: kompiuterinė vaizdo, garso aparatūra užsiėmimams, žiūronai, virtuvės įranga, buitinė technika, dviračiai, kt.</a:t>
            </a:r>
          </a:p>
          <a:p>
            <a:pPr marL="609600" indent="-609600">
              <a:buFontTx/>
              <a:buAutoNum type="arabicPeriod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Baldai</a:t>
            </a:r>
            <a:r>
              <a:rPr lang="lt-LT" sz="2800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klasėms, buitinėms patalpoms, patalpoms nakvynei, kitoms patalpoms</a:t>
            </a:r>
          </a:p>
          <a:p>
            <a:pPr marL="609600" indent="-609600">
              <a:buFontTx/>
              <a:buAutoNum type="arabicPeriod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Lėšos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. Bendradarbiavimas su Švietimo ir mokslo ministerija</a:t>
            </a:r>
            <a:r>
              <a:rPr lang="lt-LT" sz="2800" dirty="0">
                <a:solidFill>
                  <a:srgbClr val="002E00"/>
                </a:solidFill>
                <a:effectLst/>
                <a:latin typeface="Times New Roman" pitchFamily="18" charset="0"/>
              </a:rPr>
              <a:t> </a:t>
            </a:r>
          </a:p>
          <a:p>
            <a:pPr marL="609600" indent="-609600">
              <a:buFontTx/>
              <a:buAutoNum type="arabicPeriod"/>
              <a:defRPr/>
            </a:pPr>
            <a:endParaRPr lang="lt-LT" sz="2800" dirty="0">
              <a:solidFill>
                <a:srgbClr val="FFC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Kas man yra gamta? Ką ji man reiškia?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6768752" cy="4929411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???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defRPr/>
            </a:pPr>
            <a:endParaRPr lang="lt-LT" sz="2800" dirty="0">
              <a:solidFill>
                <a:srgbClr val="E22B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Gamta ir laukinė gamta ne tas pats...</a:t>
            </a:r>
          </a:p>
          <a:p>
            <a:pPr>
              <a:defRPr/>
            </a:pPr>
            <a:endParaRPr lang="en-US" sz="2800" dirty="0">
              <a:solidFill>
                <a:srgbClr val="002E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Žmogus gamtos dalis. Žmogus – gamta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Tie patys dėsniai veikia visatoje ir žmogaus kūne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Kaip ir visa visata esame sudaryti iš tų pačių 5-ių svarbiausiųjų elementų, stichijų...</a:t>
            </a:r>
            <a:endParaRPr lang="lt-LT" sz="2800" dirty="0">
              <a:solidFill>
                <a:srgbClr val="FFC0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84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55160" cy="562074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Metodinė medžiaga (specialūs leidiniai)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7560840" cy="4886003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lt-LT" sz="2800" b="1" dirty="0">
                <a:solidFill>
                  <a:srgbClr val="C00000"/>
                </a:solidFill>
              </a:rPr>
              <a:t>28 edukaciniai leidiniai </a:t>
            </a:r>
            <a:r>
              <a:rPr lang="lt-LT" sz="2800" dirty="0">
                <a:solidFill>
                  <a:srgbClr val="002E00"/>
                </a:solidFill>
              </a:rPr>
              <a:t>28-ms NP, RP Kiekvienas leidinys skirtas konkrečiam NP, RP – 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per vertybių, savitumo atskleidimą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Skirtingos pamokos, užduotys </a:t>
            </a: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– susietos su ST savitumu</a:t>
            </a:r>
            <a:endParaRPr lang="lt-LT" sz="2800" dirty="0">
              <a:solidFill>
                <a:srgbClr val="002E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2852936"/>
            <a:ext cx="2764913" cy="19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152"/>
            <a:ext cx="2749503" cy="1944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24944"/>
            <a:ext cx="2875196" cy="20326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365104"/>
            <a:ext cx="1656184" cy="2342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40968"/>
            <a:ext cx="2545322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Priemonės gamtos mokykloms</a:t>
            </a:r>
            <a:endParaRPr lang="en-US" sz="3200" dirty="0">
              <a:solidFill>
                <a:srgbClr val="002E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219622"/>
            <a:ext cx="3816424" cy="2439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3888432" cy="23369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40767"/>
            <a:ext cx="2214524" cy="25305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132856"/>
            <a:ext cx="857484" cy="1096424"/>
          </a:xfrm>
          <a:prstGeom prst="rect">
            <a:avLst/>
          </a:prstGeom>
        </p:spPr>
      </p:pic>
      <p:pic>
        <p:nvPicPr>
          <p:cNvPr id="9" name="Picture 8" descr="DSC0494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221088"/>
            <a:ext cx="3264363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80" y="2204864"/>
            <a:ext cx="7355160" cy="114300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ES, Norvegijos parama</a:t>
            </a:r>
            <a:endParaRPr lang="en-US" sz="3200" dirty="0">
              <a:solidFill>
                <a:srgbClr val="002E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573016"/>
            <a:ext cx="2304256" cy="85730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  <a:latin typeface="Times New Roman" pitchFamily="18" charset="0"/>
              </a:rPr>
              <a:t>Kaip kiekvienas gali prisidėti prie gamtosauginio ugdymo?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12776"/>
            <a:ext cx="7056784" cy="4713387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???</a:t>
            </a:r>
          </a:p>
          <a:p>
            <a:pPr>
              <a:defRPr/>
            </a:pPr>
            <a:endParaRPr lang="lt-LT" sz="2800" dirty="0">
              <a:solidFill>
                <a:srgbClr val="E22B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Atvykti su moksleiviais, su šeima, draugais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Pasikeisti informacija, patirtimi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Išsakyti poreikius ST sistemos darbuotojams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Pateikti pasiūlymus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...</a:t>
            </a:r>
          </a:p>
          <a:p>
            <a:pPr>
              <a:buNone/>
              <a:defRPr/>
            </a:pPr>
            <a:endParaRPr lang="lt-LT" sz="2800" dirty="0">
              <a:solidFill>
                <a:srgbClr val="FFC0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314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0" y="4437112"/>
            <a:ext cx="3816424" cy="114300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Ačiū už dėmesį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24744"/>
            <a:ext cx="6840760" cy="4525963"/>
          </a:xfrm>
        </p:spPr>
        <p:txBody>
          <a:bodyPr/>
          <a:lstStyle/>
          <a:p>
            <a:pPr>
              <a:buNone/>
              <a:defRPr/>
            </a:pPr>
            <a:r>
              <a:rPr lang="lt-LT" sz="2800" dirty="0">
                <a:solidFill>
                  <a:srgbClr val="C00000"/>
                </a:solidFill>
              </a:rPr>
              <a:t>“</a:t>
            </a:r>
            <a:r>
              <a:rPr lang="lt-LT" sz="2800" b="1" dirty="0">
                <a:solidFill>
                  <a:srgbClr val="C00000"/>
                </a:solidFill>
              </a:rPr>
              <a:t>Mes nepaveldėjome žemės iš savo tėvų. Mes pasiskolinome ją iš savo vaikų</a:t>
            </a:r>
            <a:r>
              <a:rPr lang="lt-LT" sz="2800" dirty="0">
                <a:solidFill>
                  <a:srgbClr val="C00000"/>
                </a:solidFill>
              </a:rPr>
              <a:t>”</a:t>
            </a:r>
          </a:p>
          <a:p>
            <a:pPr algn="r">
              <a:buNone/>
              <a:defRPr/>
            </a:pPr>
            <a:r>
              <a:rPr lang="fr-FR" sz="2800" b="1" i="1" dirty="0">
                <a:solidFill>
                  <a:srgbClr val="002E00"/>
                </a:solidFill>
                <a:effectLst/>
                <a:latin typeface="Times New Roman" pitchFamily="18" charset="0"/>
              </a:rPr>
              <a:t>Antoine de Saint-Exupéry</a:t>
            </a:r>
            <a:endParaRPr lang="en-US" sz="2800" b="1" dirty="0">
              <a:solidFill>
                <a:srgbClr val="002E00"/>
              </a:solidFill>
            </a:endParaRPr>
          </a:p>
        </p:txBody>
      </p:sp>
      <p:pic>
        <p:nvPicPr>
          <p:cNvPr id="9" name="Picture 10" descr="Picture 4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2699792" cy="359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396" y="107877"/>
            <a:ext cx="7355160" cy="720080"/>
          </a:xfrm>
        </p:spPr>
        <p:txBody>
          <a:bodyPr/>
          <a:lstStyle/>
          <a:p>
            <a:pPr algn="l">
              <a:defRPr/>
            </a:pPr>
            <a:r>
              <a:rPr lang="lt-LT" sz="3200" dirty="0">
                <a:solidFill>
                  <a:srgbClr val="002E00"/>
                </a:solidFill>
              </a:rPr>
              <a:t>Visatos kūrimo ratas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2280" y="5517232"/>
            <a:ext cx="1296144" cy="608931"/>
          </a:xfrm>
        </p:spPr>
        <p:txBody>
          <a:bodyPr/>
          <a:lstStyle/>
          <a:p>
            <a:pPr>
              <a:defRPr/>
            </a:pPr>
            <a:endParaRPr lang="lt-LT" sz="2800" dirty="0">
              <a:solidFill>
                <a:srgbClr val="E22B00"/>
              </a:solidFill>
              <a:latin typeface="Times New Roman" pitchFamily="18" charset="0"/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A6D0046-E7AE-4428-AED2-B69E9399DF7D}"/>
              </a:ext>
            </a:extLst>
          </p:cNvPr>
          <p:cNvSpPr/>
          <p:nvPr/>
        </p:nvSpPr>
        <p:spPr>
          <a:xfrm>
            <a:off x="3791337" y="891663"/>
            <a:ext cx="1584176" cy="1584176"/>
          </a:xfrm>
          <a:prstGeom prst="ellipse">
            <a:avLst/>
          </a:prstGeom>
          <a:solidFill>
            <a:srgbClr val="009900"/>
          </a:solidFill>
          <a:ln>
            <a:solidFill>
              <a:srgbClr val="002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lt-LT" sz="2000" b="1" dirty="0">
                <a:solidFill>
                  <a:schemeClr val="tx1"/>
                </a:solidFill>
                <a:latin typeface="Times New Roman" pitchFamily="18" charset="0"/>
              </a:rPr>
              <a:t>Erdvė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3DEBAB-AC55-4066-9652-2C8454AA2AFC}"/>
              </a:ext>
            </a:extLst>
          </p:cNvPr>
          <p:cNvSpPr/>
          <p:nvPr/>
        </p:nvSpPr>
        <p:spPr>
          <a:xfrm>
            <a:off x="5568501" y="2281249"/>
            <a:ext cx="1584176" cy="1584176"/>
          </a:xfrm>
          <a:prstGeom prst="ellipse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lt-LT" sz="20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Oras</a:t>
            </a:r>
            <a:endParaRPr lang="en-US" sz="20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B37293F-9AFB-4CB9-87D3-4D4E4C36A75B}"/>
              </a:ext>
            </a:extLst>
          </p:cNvPr>
          <p:cNvSpPr/>
          <p:nvPr/>
        </p:nvSpPr>
        <p:spPr>
          <a:xfrm>
            <a:off x="4694827" y="4311601"/>
            <a:ext cx="1584176" cy="1584176"/>
          </a:xfrm>
          <a:prstGeom prst="ellipse">
            <a:avLst/>
          </a:prstGeom>
          <a:solidFill>
            <a:srgbClr val="E22B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lt-LT" sz="2000" b="1" dirty="0">
                <a:solidFill>
                  <a:schemeClr val="tx1"/>
                </a:solidFill>
                <a:latin typeface="Times New Roman" pitchFamily="18" charset="0"/>
              </a:rPr>
              <a:t>Ugnis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7D91FE-93E0-4999-ADFA-CB65FE117A1A}"/>
              </a:ext>
            </a:extLst>
          </p:cNvPr>
          <p:cNvSpPr/>
          <p:nvPr/>
        </p:nvSpPr>
        <p:spPr>
          <a:xfrm>
            <a:off x="2465766" y="4085827"/>
            <a:ext cx="1584176" cy="1584176"/>
          </a:xfrm>
          <a:prstGeom prst="ellipse">
            <a:avLst/>
          </a:prstGeom>
          <a:solidFill>
            <a:srgbClr val="0033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lt-LT" sz="2000" b="1" dirty="0">
                <a:solidFill>
                  <a:schemeClr val="tx1"/>
                </a:solidFill>
                <a:latin typeface="Times New Roman" pitchFamily="18" charset="0"/>
              </a:rPr>
              <a:t>Vanduo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B3A65E-173B-4B06-8824-0219A2A50612}"/>
              </a:ext>
            </a:extLst>
          </p:cNvPr>
          <p:cNvSpPr/>
          <p:nvPr/>
        </p:nvSpPr>
        <p:spPr>
          <a:xfrm>
            <a:off x="1912686" y="2032274"/>
            <a:ext cx="1584176" cy="1584176"/>
          </a:xfrm>
          <a:prstGeom prst="ellipse">
            <a:avLst/>
          </a:prstGeom>
          <a:solidFill>
            <a:srgbClr val="FFC000"/>
          </a:solidFill>
          <a:ln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lt-LT" sz="20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Žemė</a:t>
            </a:r>
            <a:endParaRPr lang="en-US" sz="20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2FA00EA-CE60-4CBA-9747-99E6947E9106}"/>
              </a:ext>
            </a:extLst>
          </p:cNvPr>
          <p:cNvSpPr/>
          <p:nvPr/>
        </p:nvSpPr>
        <p:spPr>
          <a:xfrm rot="13708218" flipH="1">
            <a:off x="5219404" y="2211893"/>
            <a:ext cx="464745" cy="384466"/>
          </a:xfrm>
          <a:prstGeom prst="rightArrow">
            <a:avLst/>
          </a:prstGeom>
          <a:solidFill>
            <a:schemeClr val="accent4">
              <a:lumMod val="10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B74F486-EED2-4C16-8669-BF591D898056}"/>
              </a:ext>
            </a:extLst>
          </p:cNvPr>
          <p:cNvSpPr/>
          <p:nvPr/>
        </p:nvSpPr>
        <p:spPr>
          <a:xfrm rot="381828" flipH="1">
            <a:off x="4098805" y="4902487"/>
            <a:ext cx="464745" cy="384466"/>
          </a:xfrm>
          <a:prstGeom prst="rightArrow">
            <a:avLst/>
          </a:prstGeom>
          <a:solidFill>
            <a:schemeClr val="accent4">
              <a:lumMod val="10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EF10DA1-341E-472B-A190-1D08759EC05A}"/>
              </a:ext>
            </a:extLst>
          </p:cNvPr>
          <p:cNvSpPr/>
          <p:nvPr/>
        </p:nvSpPr>
        <p:spPr>
          <a:xfrm rot="18446758" flipH="1">
            <a:off x="5548446" y="3896360"/>
            <a:ext cx="464745" cy="384466"/>
          </a:xfrm>
          <a:prstGeom prst="rightArrow">
            <a:avLst/>
          </a:prstGeom>
          <a:solidFill>
            <a:schemeClr val="accent4">
              <a:lumMod val="10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457CDA80-A526-45D9-ABEE-1639445022C3}"/>
              </a:ext>
            </a:extLst>
          </p:cNvPr>
          <p:cNvSpPr/>
          <p:nvPr/>
        </p:nvSpPr>
        <p:spPr>
          <a:xfrm rot="4078345" flipH="1">
            <a:off x="2548779" y="3711725"/>
            <a:ext cx="464745" cy="384466"/>
          </a:xfrm>
          <a:prstGeom prst="rightArrow">
            <a:avLst/>
          </a:prstGeom>
          <a:solidFill>
            <a:schemeClr val="accent4">
              <a:lumMod val="10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1F6EC4F-F306-42C6-B845-AA35BD7E538C}"/>
              </a:ext>
            </a:extLst>
          </p:cNvPr>
          <p:cNvSpPr/>
          <p:nvPr/>
        </p:nvSpPr>
        <p:spPr>
          <a:xfrm rot="8565382" flipH="1">
            <a:off x="3374882" y="1952049"/>
            <a:ext cx="464745" cy="384466"/>
          </a:xfrm>
          <a:prstGeom prst="rightArrow">
            <a:avLst/>
          </a:prstGeom>
          <a:solidFill>
            <a:schemeClr val="accent4">
              <a:lumMod val="10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8210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Kaip gyvename? Ką žinome?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6768752" cy="4929411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lt-LT" sz="2800" b="1" dirty="0">
                <a:solidFill>
                  <a:srgbClr val="C00000"/>
                </a:solidFill>
                <a:latin typeface="Times New Roman" pitchFamily="18" charset="0"/>
              </a:rPr>
              <a:t>Gyvenimas miestuose – dirbtinis egzistavimas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defRPr/>
            </a:pPr>
            <a:endParaRPr lang="lt-LT" sz="2800" dirty="0">
              <a:solidFill>
                <a:srgbClr val="E22B00"/>
              </a:solidFill>
              <a:latin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Žmogus vienintelis iš gyvojo pasaulio leidžia sau nesilaikyti visuotinų gamtos dėsnių</a:t>
            </a:r>
          </a:p>
          <a:p>
            <a:pPr marL="0" indent="0" algn="ctr">
              <a:buNone/>
              <a:defRPr/>
            </a:pPr>
            <a:endParaRPr lang="lt-LT" sz="2800" dirty="0">
              <a:solidFill>
                <a:srgbClr val="002E00"/>
              </a:solidFill>
              <a:latin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Jei esu ta pati sistema, jos dalis, atsiskyrimas nuo jos – mirtis...</a:t>
            </a:r>
          </a:p>
          <a:p>
            <a:pPr>
              <a:buNone/>
              <a:defRPr/>
            </a:pPr>
            <a:endParaRPr lang="lt-LT" sz="2800" dirty="0">
              <a:solidFill>
                <a:srgbClr val="FFC0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84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355160" cy="72008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Ką daryti? Kaip atgręžti žmogų į gamtą?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76872"/>
            <a:ext cx="5256584" cy="4005064"/>
          </a:xfrm>
        </p:spPr>
        <p:txBody>
          <a:bodyPr/>
          <a:lstStyle/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„Investuoti į žmogų, į vaikus“...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Pradėk nuo savęs, padėk draugui...</a:t>
            </a:r>
          </a:p>
          <a:p>
            <a:pPr>
              <a:defRPr/>
            </a:pPr>
            <a:endParaRPr lang="lt-LT" sz="2800" dirty="0">
              <a:solidFill>
                <a:srgbClr val="002E00"/>
              </a:solidFill>
              <a:latin typeface="Times New Roman" pitchFamily="18" charset="0"/>
            </a:endParaRPr>
          </a:p>
          <a:p>
            <a:pPr marL="571500" indent="-571500">
              <a:buFont typeface="+mj-lt"/>
              <a:buAutoNum type="romanUcPeriod"/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Tiesioginis pažinimas – žinios, suvokimas</a:t>
            </a:r>
          </a:p>
          <a:p>
            <a:pPr marL="571500" indent="-571500">
              <a:buFont typeface="+mj-lt"/>
              <a:buAutoNum type="romanUcPeriod"/>
              <a:defRPr/>
            </a:pPr>
            <a:r>
              <a:rPr lang="lt-LT" sz="2800" dirty="0">
                <a:solidFill>
                  <a:srgbClr val="002E00"/>
                </a:solidFill>
                <a:latin typeface="Times New Roman" pitchFamily="18" charset="0"/>
              </a:rPr>
              <a:t>Emocinis pažinimas – pažinimo džiaugsmas</a:t>
            </a:r>
          </a:p>
          <a:p>
            <a:pPr>
              <a:buNone/>
              <a:defRPr/>
            </a:pPr>
            <a:endParaRPr lang="lt-LT" sz="2800" dirty="0">
              <a:solidFill>
                <a:srgbClr val="FFC000"/>
              </a:solidFill>
            </a:endParaRP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77" y="2996952"/>
            <a:ext cx="3733519" cy="28001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1196751"/>
            <a:ext cx="77768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lt-L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</a:t>
            </a:r>
            <a:r>
              <a:rPr lang="lt-L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Nauja karta neiškris iš dangaus geresnė už mus</a:t>
            </a:r>
            <a:r>
              <a:rPr lang="lt-L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“, prof. Č. Kudaba</a:t>
            </a:r>
          </a:p>
        </p:txBody>
      </p:sp>
    </p:spTree>
    <p:extLst>
      <p:ext uri="{BB962C8B-B14F-4D97-AF65-F5344CB8AC3E}">
        <p14:creationId xmlns:p14="http://schemas.microsoft.com/office/powerpoint/2010/main" val="45278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508" y="53752"/>
            <a:ext cx="7355160" cy="1143000"/>
          </a:xfrm>
        </p:spPr>
        <p:txBody>
          <a:bodyPr/>
          <a:lstStyle/>
          <a:p>
            <a:pPr>
              <a:defRPr/>
            </a:pPr>
            <a:r>
              <a:rPr lang="lt-LT" sz="3200" dirty="0">
                <a:solidFill>
                  <a:srgbClr val="002E00"/>
                </a:solidFill>
              </a:rPr>
              <a:t>Ką siūlo ST sistema? </a:t>
            </a:r>
            <a:r>
              <a:rPr lang="en-US" sz="3200" dirty="0" err="1">
                <a:solidFill>
                  <a:srgbClr val="C00000"/>
                </a:solidFill>
              </a:rPr>
              <a:t>Ar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err="1">
                <a:solidFill>
                  <a:srgbClr val="C00000"/>
                </a:solidFill>
              </a:rPr>
              <a:t>gali</a:t>
            </a:r>
            <a:r>
              <a:rPr lang="en-US" sz="3200" dirty="0">
                <a:solidFill>
                  <a:srgbClr val="C00000"/>
                </a:solidFill>
              </a:rPr>
              <a:t> b</a:t>
            </a:r>
            <a:r>
              <a:rPr lang="lt-LT" sz="3200" dirty="0" err="1">
                <a:solidFill>
                  <a:srgbClr val="C00000"/>
                </a:solidFill>
              </a:rPr>
              <a:t>ūti</a:t>
            </a:r>
            <a:r>
              <a:rPr lang="lt-LT" sz="3200" dirty="0">
                <a:solidFill>
                  <a:srgbClr val="C00000"/>
                </a:solidFill>
              </a:rPr>
              <a:t> kitaip?</a:t>
            </a:r>
            <a:br>
              <a:rPr lang="lt-LT" sz="3200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rgbClr val="002E00"/>
                </a:solidFill>
              </a:rPr>
              <a:t>ST – n</a:t>
            </a:r>
            <a:r>
              <a:rPr lang="lt-LT" sz="3200" dirty="0">
                <a:solidFill>
                  <a:srgbClr val="002E00"/>
                </a:solidFill>
              </a:rPr>
              <a:t>eįprastas žinių šaltinis</a:t>
            </a:r>
            <a:endParaRPr lang="en-US" sz="3200" dirty="0">
              <a:solidFill>
                <a:srgbClr val="002E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4525963"/>
          </a:xfrm>
        </p:spPr>
        <p:txBody>
          <a:bodyPr/>
          <a:lstStyle/>
          <a:p>
            <a:pPr eaLnBrk="1" hangingPunct="1">
              <a:defRPr/>
            </a:pPr>
            <a:r>
              <a:rPr lang="lt-LT" sz="2800" b="1" dirty="0">
                <a:solidFill>
                  <a:srgbClr val="C00000"/>
                </a:solidFill>
              </a:rPr>
              <a:t>ST lankytojų centrai </a:t>
            </a:r>
            <a:r>
              <a:rPr lang="lt-LT" sz="2800" dirty="0">
                <a:solidFill>
                  <a:srgbClr val="002E00"/>
                </a:solidFill>
              </a:rPr>
              <a:t>su unikaliomis teminėmis ekspozicijomis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Takai (pažintiniai, mokomieji), </a:t>
            </a:r>
            <a:r>
              <a:rPr lang="lt-LT" sz="2800" b="1" dirty="0">
                <a:solidFill>
                  <a:srgbClr val="C00000"/>
                </a:solidFill>
              </a:rPr>
              <a:t>apžvalgos bokštai</a:t>
            </a:r>
          </a:p>
          <a:p>
            <a:pPr>
              <a:defRPr/>
            </a:pPr>
            <a:r>
              <a:rPr lang="lt-LT" sz="2800" dirty="0">
                <a:solidFill>
                  <a:srgbClr val="002E00"/>
                </a:solidFill>
              </a:rPr>
              <a:t>Specialūs renginiai</a:t>
            </a:r>
          </a:p>
          <a:p>
            <a:pPr>
              <a:defRPr/>
            </a:pPr>
            <a:r>
              <a:rPr lang="lt-LT" sz="2800" b="1" dirty="0">
                <a:solidFill>
                  <a:srgbClr val="C00000"/>
                </a:solidFill>
              </a:rPr>
              <a:t>Gamtos mokyklos</a:t>
            </a:r>
          </a:p>
          <a:p>
            <a:pPr>
              <a:defRPr/>
            </a:pP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4" name="Picture 6" descr="Picture 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89040"/>
            <a:ext cx="2110750" cy="2813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4" descr="Picture 1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3088" y="2708920"/>
            <a:ext cx="2215920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6" descr="Picture 16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212976"/>
            <a:ext cx="2237261" cy="2981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979712" y="188628"/>
            <a:ext cx="6192688" cy="1080120"/>
          </a:xfrm>
        </p:spPr>
        <p:txBody>
          <a:bodyPr/>
          <a:lstStyle/>
          <a:p>
            <a:pPr eaLnBrk="1" hangingPunct="1">
              <a:defRPr/>
            </a:pPr>
            <a:r>
              <a:rPr lang="lt-LT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Atgręžti žmones į gamtą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! KAIP?</a:t>
            </a:r>
            <a:br>
              <a:rPr lang="lt-LT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Iš lankytojų centro į gamtą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1196975"/>
            <a:ext cx="7129462" cy="5472113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lt-LT" sz="2800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  <a:endParaRPr lang="lt-LT" sz="2800" i="1" dirty="0">
              <a:latin typeface="Times New Roman" pitchFamily="18" charset="0"/>
            </a:endParaRPr>
          </a:p>
        </p:txBody>
      </p:sp>
      <p:pic>
        <p:nvPicPr>
          <p:cNvPr id="21508" name="Picture 4" descr="Picture 3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700" y="2997200"/>
            <a:ext cx="2703075" cy="36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Picture 16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4131" y="2997200"/>
            <a:ext cx="2701594" cy="36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1954768" cy="295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725144"/>
            <a:ext cx="2578166" cy="18592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08920"/>
            <a:ext cx="2649538" cy="19905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86" y="1412776"/>
            <a:ext cx="5703107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707088" cy="1143000"/>
          </a:xfrm>
        </p:spPr>
        <p:txBody>
          <a:bodyPr/>
          <a:lstStyle/>
          <a:p>
            <a:r>
              <a:rPr lang="lt-LT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SUDOMINTI.</a:t>
            </a:r>
            <a:r>
              <a:rPr lang="lt-LT" sz="3200" dirty="0">
                <a:solidFill>
                  <a:srgbClr val="304B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Nacionalinis lankytojų centras – vartai į </a:t>
            </a:r>
            <a:r>
              <a:rPr lang="en-US" sz="3200" dirty="0">
                <a:solidFill>
                  <a:srgbClr val="00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24717"/>
            <a:ext cx="2736304" cy="18250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17032"/>
            <a:ext cx="4388340" cy="2925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4154534" cy="276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4498128" cy="300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26348"/>
      </p:ext>
    </p:extLst>
  </p:cSld>
  <p:clrMapOvr>
    <a:masterClrMapping/>
  </p:clrMapOvr>
</p:sld>
</file>

<file path=ppt/theme/theme1.xml><?xml version="1.0" encoding="utf-8"?>
<a:theme xmlns:a="http://schemas.openxmlformats.org/drawingml/2006/main" name="VSTT sablonas">
  <a:themeElements>
    <a:clrScheme name="VSTT sablonas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STT sablona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TT sablona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TT sablona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TT sablona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TT sablona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TT sablona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TT sablona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6737</TotalTime>
  <Words>693</Words>
  <Application>Microsoft Office PowerPoint</Application>
  <PresentationFormat>On-screen Show (4:3)</PresentationFormat>
  <Paragraphs>157</Paragraphs>
  <Slides>34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Courier New</vt:lpstr>
      <vt:lpstr>Tahoma</vt:lpstr>
      <vt:lpstr>Times New Roman</vt:lpstr>
      <vt:lpstr>VSTT sablonas</vt:lpstr>
      <vt:lpstr>MOKYTOJA GAMTA PAŽINIMO DŽIAUGSMAS </vt:lpstr>
      <vt:lpstr>Apie ką kalbėsim...</vt:lpstr>
      <vt:lpstr>Kas man yra gamta? Ką ji man reiškia?</vt:lpstr>
      <vt:lpstr>Visatos kūrimo ratas</vt:lpstr>
      <vt:lpstr>Kaip gyvename? Ką žinome?</vt:lpstr>
      <vt:lpstr>Ką daryti? Kaip atgręžti žmogų į gamtą?</vt:lpstr>
      <vt:lpstr>Ką siūlo ST sistema? Ar gali būti kitaip? ST – neįprastas žinių šaltinis</vt:lpstr>
      <vt:lpstr>Atgręžti žmones į gamtą! KAIP? Iš lankytojų centro į gamtą</vt:lpstr>
      <vt:lpstr>SUDOMINTI. Nacionalinis lankytojų centras – vartai į ST</vt:lpstr>
      <vt:lpstr>Lankytojų centrai nacionaliniuose, regioniniuose parkuose</vt:lpstr>
      <vt:lpstr>Krekenavos RP „Senvagių įvairovė“</vt:lpstr>
      <vt:lpstr>Anykščių RP  „Apdainuotas gamtos ir kultūros paveldas“</vt:lpstr>
      <vt:lpstr>Sartų RP „Unikalus Sartų ežeras“</vt:lpstr>
      <vt:lpstr>Dzūkijos NP </vt:lpstr>
      <vt:lpstr>Biržų RP  „Smegduobės"</vt:lpstr>
      <vt:lpstr>Asvejos RP „Ilgiausio Lietuvos ežero slėpiniai"</vt:lpstr>
      <vt:lpstr>Labanoro RP „Didžiosios girios glėbyje"</vt:lpstr>
      <vt:lpstr>PAŽINTI KELIAUJANT. Takai</vt:lpstr>
      <vt:lpstr>Specialūs renginiai</vt:lpstr>
      <vt:lpstr>Pamokos gamtoje</vt:lpstr>
      <vt:lpstr>Žaliosios pamokos mokyklose</vt:lpstr>
      <vt:lpstr>PowerPoint Presentation</vt:lpstr>
      <vt:lpstr>NAUJA. GAMTOS MOKYKLOS</vt:lpstr>
      <vt:lpstr>Planuojamos gamtos mokyklos. Kiek jų?</vt:lpstr>
      <vt:lpstr>Kam reikia gamtos mokyklų?</vt:lpstr>
      <vt:lpstr>Gamtos mokyklos koncepcija. Tikslai</vt:lpstr>
      <vt:lpstr>Gamtos mokyklos koncepcija</vt:lpstr>
      <vt:lpstr>Gamtos mokykla ne įprasta mokykla. Naujos galimybės mokytojams, šeimoms</vt:lpstr>
      <vt:lpstr>Prielaidos gamtos mokyklai </vt:lpstr>
      <vt:lpstr>Metodinė medžiaga (specialūs leidiniai)</vt:lpstr>
      <vt:lpstr>Priemonės gamtos mokykloms</vt:lpstr>
      <vt:lpstr>ES, Norvegijos parama</vt:lpstr>
      <vt:lpstr>Kaip kiekvienas gali prisidėti prie gamtosauginio ugdymo?</vt:lpstr>
      <vt:lpstr>Ačiū už dėmesį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the State Cadastre of Protected Areas of Lithuania</dc:title>
  <dc:creator>VSTT prie AM - Algimantas Ramonas</dc:creator>
  <cp:lastModifiedBy>VSTT tarnyba</cp:lastModifiedBy>
  <cp:revision>626</cp:revision>
  <dcterms:created xsi:type="dcterms:W3CDTF">2006-10-04T14:17:59Z</dcterms:created>
  <dcterms:modified xsi:type="dcterms:W3CDTF">2017-11-10T07:25:52Z</dcterms:modified>
</cp:coreProperties>
</file>