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906" r:id="rId2"/>
  </p:sldMasterIdLst>
  <p:notesMasterIdLst>
    <p:notesMasterId r:id="rId18"/>
  </p:notesMasterIdLst>
  <p:sldIdLst>
    <p:sldId id="256" r:id="rId3"/>
    <p:sldId id="272" r:id="rId4"/>
    <p:sldId id="273" r:id="rId5"/>
    <p:sldId id="274" r:id="rId6"/>
    <p:sldId id="257" r:id="rId7"/>
    <p:sldId id="258" r:id="rId8"/>
    <p:sldId id="270" r:id="rId9"/>
    <p:sldId id="259" r:id="rId10"/>
    <p:sldId id="275" r:id="rId11"/>
    <p:sldId id="276" r:id="rId12"/>
    <p:sldId id="261" r:id="rId13"/>
    <p:sldId id="263" r:id="rId14"/>
    <p:sldId id="262" r:id="rId15"/>
    <p:sldId id="271" r:id="rId16"/>
    <p:sldId id="269" r:id="rId17"/>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omėja Bitlieriūtė" initials="SB" lastIdx="8" clrIdx="0">
    <p:extLst>
      <p:ext uri="{19B8F6BF-5375-455C-9EA6-DF929625EA0E}">
        <p15:presenceInfo xmlns:p15="http://schemas.microsoft.com/office/powerpoint/2012/main" userId="Salomėja Bitlieriūtė"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57" autoAdjust="0"/>
    <p:restoredTop sz="94660"/>
  </p:normalViewPr>
  <p:slideViewPr>
    <p:cSldViewPr snapToGrid="0">
      <p:cViewPr varScale="1">
        <p:scale>
          <a:sx n="115" d="100"/>
          <a:sy n="115" d="100"/>
        </p:scale>
        <p:origin x="31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3100C9-E536-49AF-8C5B-557B7C1DCFC9}" type="datetimeFigureOut">
              <a:rPr lang="lt-LT" smtClean="0"/>
              <a:t>2020-10-27</a:t>
            </a:fld>
            <a:endParaRPr lang="lt-LT"/>
          </a:p>
        </p:txBody>
      </p:sp>
      <p:sp>
        <p:nvSpPr>
          <p:cNvPr id="4" name="Skaidrės vaizdo vietos rezervavimo ženkla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5A84E3-A134-45E7-BA89-BA450E39A79A}" type="slidenum">
              <a:rPr lang="lt-LT" smtClean="0"/>
              <a:t>‹#›</a:t>
            </a:fld>
            <a:endParaRPr lang="lt-LT"/>
          </a:p>
        </p:txBody>
      </p:sp>
    </p:spTree>
    <p:extLst>
      <p:ext uri="{BB962C8B-B14F-4D97-AF65-F5344CB8AC3E}">
        <p14:creationId xmlns:p14="http://schemas.microsoft.com/office/powerpoint/2010/main" val="1900823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2056771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745243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5" name="Footer Placeholder 4"/>
          <p:cNvSpPr>
            <a:spLocks noGrp="1"/>
          </p:cNvSpPr>
          <p:nvPr>
            <p:ph type="ftr" sz="quarter" idx="11"/>
          </p:nvPr>
        </p:nvSpPr>
        <p:spPr>
          <a:xfrm>
            <a:off x="3776135" y="6422854"/>
            <a:ext cx="427966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6" name="Slide Number Placeholder 5"/>
          <p:cNvSpPr>
            <a:spLocks noGrp="1"/>
          </p:cNvSpPr>
          <p:nvPr>
            <p:ph type="sldNum" sz="quarter" idx="12"/>
          </p:nvPr>
        </p:nvSpPr>
        <p:spPr>
          <a:xfrm>
            <a:off x="8073048" y="6422854"/>
            <a:ext cx="879759"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3467193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7DBF3F7-96CD-4E26-AA0F-4773F2314DA9}" type="datetimeFigureOut">
              <a:rPr lang="lt-LT" smtClean="0"/>
              <a:t>2020-10-27</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1600936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DBF3F7-96CD-4E26-AA0F-4773F2314DA9}" type="datetimeFigureOut">
              <a:rPr lang="lt-LT" smtClean="0"/>
              <a:t>2020-10-27</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3897140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7DBF3F7-96CD-4E26-AA0F-4773F2314DA9}" type="datetimeFigureOut">
              <a:rPr lang="lt-LT" smtClean="0"/>
              <a:t>2020-10-27</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212931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F7DBF3F7-96CD-4E26-AA0F-4773F2314DA9}" type="datetimeFigureOut">
              <a:rPr lang="lt-LT" smtClean="0"/>
              <a:t>2020-10-27</a:t>
            </a:fld>
            <a:endParaRPr lang="lt-LT"/>
          </a:p>
        </p:txBody>
      </p:sp>
      <p:sp>
        <p:nvSpPr>
          <p:cNvPr id="9" name="Footer Placeholder 8"/>
          <p:cNvSpPr>
            <a:spLocks noGrp="1"/>
          </p:cNvSpPr>
          <p:nvPr>
            <p:ph type="ftr" sz="quarter" idx="11"/>
          </p:nvPr>
        </p:nvSpPr>
        <p:spPr/>
        <p:txBody>
          <a:bodyPr/>
          <a:lstStyle/>
          <a:p>
            <a:endParaRPr lang="lt-LT"/>
          </a:p>
        </p:txBody>
      </p:sp>
      <p:sp>
        <p:nvSpPr>
          <p:cNvPr id="10" name="Slide Number Placeholder 9"/>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771341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F7DBF3F7-96CD-4E26-AA0F-4773F2314DA9}" type="datetimeFigureOut">
              <a:rPr lang="lt-LT" smtClean="0"/>
              <a:t>2020-10-27</a:t>
            </a:fld>
            <a:endParaRPr lang="lt-LT"/>
          </a:p>
        </p:txBody>
      </p:sp>
      <p:sp>
        <p:nvSpPr>
          <p:cNvPr id="11" name="Footer Placeholder 10"/>
          <p:cNvSpPr>
            <a:spLocks noGrp="1"/>
          </p:cNvSpPr>
          <p:nvPr>
            <p:ph type="ftr" sz="quarter" idx="11"/>
          </p:nvPr>
        </p:nvSpPr>
        <p:spPr/>
        <p:txBody>
          <a:bodyPr/>
          <a:lstStyle/>
          <a:p>
            <a:endParaRPr lang="lt-LT"/>
          </a:p>
        </p:txBody>
      </p:sp>
      <p:sp>
        <p:nvSpPr>
          <p:cNvPr id="12" name="Slide Number Placeholder 11"/>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41071582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F7DBF3F7-96CD-4E26-AA0F-4773F2314DA9}" type="datetimeFigureOut">
              <a:rPr lang="lt-LT" smtClean="0"/>
              <a:t>2020-10-27</a:t>
            </a:fld>
            <a:endParaRPr lang="lt-LT"/>
          </a:p>
        </p:txBody>
      </p:sp>
      <p:sp>
        <p:nvSpPr>
          <p:cNvPr id="7" name="Footer Placeholder 6"/>
          <p:cNvSpPr>
            <a:spLocks noGrp="1"/>
          </p:cNvSpPr>
          <p:nvPr>
            <p:ph type="ftr" sz="quarter" idx="11"/>
          </p:nvPr>
        </p:nvSpPr>
        <p:spPr/>
        <p:txBody>
          <a:bodyPr/>
          <a:lstStyle/>
          <a:p>
            <a:endParaRPr lang="lt-LT"/>
          </a:p>
        </p:txBody>
      </p:sp>
      <p:sp>
        <p:nvSpPr>
          <p:cNvPr id="8" name="Slide Number Placeholder 7"/>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970467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7DBF3F7-96CD-4E26-AA0F-4773F2314DA9}" type="datetimeFigureOut">
              <a:rPr lang="lt-LT" smtClean="0"/>
              <a:t>2020-10-27</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27025430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F7DBF3F7-96CD-4E26-AA0F-4773F2314DA9}" type="datetimeFigureOut">
              <a:rPr lang="lt-LT" smtClean="0"/>
              <a:t>2020-10-27</a:t>
            </a:fld>
            <a:endParaRPr lang="lt-LT"/>
          </a:p>
        </p:txBody>
      </p:sp>
      <p:sp>
        <p:nvSpPr>
          <p:cNvPr id="9" name="Footer Placeholder 8"/>
          <p:cNvSpPr>
            <a:spLocks noGrp="1"/>
          </p:cNvSpPr>
          <p:nvPr>
            <p:ph type="ftr" sz="quarter" idx="11"/>
          </p:nvPr>
        </p:nvSpPr>
        <p:spPr/>
        <p:txBody>
          <a:bodyPr/>
          <a:lstStyle/>
          <a:p>
            <a:endParaRPr lang="lt-LT"/>
          </a:p>
        </p:txBody>
      </p:sp>
      <p:sp>
        <p:nvSpPr>
          <p:cNvPr id="10" name="Slide Number Placeholder 9"/>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869560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31265412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F7DBF3F7-96CD-4E26-AA0F-4773F2314DA9}" type="datetimeFigureOut">
              <a:rPr lang="lt-LT" smtClean="0"/>
              <a:t>2020-10-27</a:t>
            </a:fld>
            <a:endParaRPr lang="lt-LT"/>
          </a:p>
        </p:txBody>
      </p:sp>
      <p:sp>
        <p:nvSpPr>
          <p:cNvPr id="9" name="Footer Placeholder 8"/>
          <p:cNvSpPr>
            <a:spLocks noGrp="1"/>
          </p:cNvSpPr>
          <p:nvPr>
            <p:ph type="ftr" sz="quarter" idx="11"/>
          </p:nvPr>
        </p:nvSpPr>
        <p:spPr>
          <a:xfrm>
            <a:off x="3499101" y="6356350"/>
            <a:ext cx="5911517" cy="365125"/>
          </a:xfrm>
        </p:spPr>
        <p:txBody>
          <a:bodyPr/>
          <a:lstStyle/>
          <a:p>
            <a:endParaRPr lang="lt-LT"/>
          </a:p>
        </p:txBody>
      </p:sp>
      <p:sp>
        <p:nvSpPr>
          <p:cNvPr id="10" name="Slide Number Placeholder 9"/>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27332460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DBF3F7-96CD-4E26-AA0F-4773F2314DA9}" type="datetimeFigureOut">
              <a:rPr lang="lt-LT" smtClean="0"/>
              <a:t>2020-10-27</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27899821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DBF3F7-96CD-4E26-AA0F-4773F2314DA9}" type="datetimeFigureOut">
              <a:rPr lang="lt-LT" smtClean="0"/>
              <a:t>2020-10-27</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3184999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5" name="Footer Placeholder 4"/>
          <p:cNvSpPr>
            <a:spLocks noGrp="1"/>
          </p:cNvSpPr>
          <p:nvPr>
            <p:ph type="ftr" sz="quarter" idx="11"/>
          </p:nvPr>
        </p:nvSpPr>
        <p:spPr/>
        <p:txBody>
          <a:bodyPr/>
          <a:lstStyle>
            <a:lvl1pPr>
              <a:defRPr>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404044041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6" name="Footer Placeholder 5"/>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2305879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8" name="Footer Placeholder 7"/>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9" name="Slide Number Placeholder 8"/>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610586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4" name="Footer Placeholder 3"/>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1821438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3" name="Footer Placeholder 2"/>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2871515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6" name="Footer Placeholder 5"/>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1841118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6" name="Footer Placeholder 5"/>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smtClean="0">
                <a:ln>
                  <a:noFill/>
                </a:ln>
                <a:solidFill>
                  <a:prstClr val="black">
                    <a:tint val="75000"/>
                  </a:prstClr>
                </a:solidFill>
                <a:effectLst/>
                <a:uLnTx/>
                <a:uFillTx/>
                <a:latin typeface="Arial"/>
                <a:ea typeface="+mn-ea"/>
                <a:cs typeface="Arial"/>
                <a:sym typeface="Arial"/>
              </a:rPr>
              <a:t>Salomėja Bitlieriūtė</a:t>
            </a:r>
            <a:endPar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0" cap="none" spc="0" normalizeH="0" baseline="0" noProof="0" smtClean="0">
                <a:ln>
                  <a:noFill/>
                </a:ln>
                <a:solidFill>
                  <a:prstClr val="black">
                    <a:tint val="75000"/>
                  </a:prstClr>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0" cap="none" spc="0" normalizeH="0" baseline="0" noProof="0">
              <a:ln>
                <a:noFill/>
              </a:ln>
              <a:solidFill>
                <a:prstClr val="black">
                  <a:tint val="75000"/>
                </a:prstClr>
              </a:solidFill>
              <a:effectLst/>
              <a:uLnTx/>
              <a:uFillTx/>
              <a:latin typeface="Arial"/>
              <a:ea typeface="+mn-ea"/>
              <a:cs typeface="Arial"/>
              <a:sym typeface="Arial"/>
            </a:endParaRPr>
          </a:p>
        </p:txBody>
      </p:sp>
    </p:spTree>
    <p:extLst>
      <p:ext uri="{BB962C8B-B14F-4D97-AF65-F5344CB8AC3E}">
        <p14:creationId xmlns:p14="http://schemas.microsoft.com/office/powerpoint/2010/main" val="2116337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1200" cap="none" spc="0" normalizeH="0" baseline="0" noProof="0">
              <a:ln>
                <a:noFill/>
              </a:ln>
              <a:solidFill>
                <a:prstClr val="black">
                  <a:tint val="75000"/>
                </a:prstClr>
              </a:solidFill>
              <a:effectLst/>
              <a:uLnTx/>
              <a:uFillTx/>
              <a:latin typeface="Corbel" panose="020B0503020204020204"/>
              <a:ea typeface="+mn-ea"/>
              <a:cs typeface="Arial"/>
              <a:sym typeface="Arial"/>
            </a:endParaRPr>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1200" cap="none" spc="0" normalizeH="0" baseline="0" noProof="0" smtClean="0">
                <a:ln>
                  <a:noFill/>
                </a:ln>
                <a:solidFill>
                  <a:prstClr val="black">
                    <a:tint val="75000"/>
                  </a:prstClr>
                </a:solidFill>
                <a:effectLst/>
                <a:uLnTx/>
                <a:uFillTx/>
                <a:latin typeface="Corbel" panose="020B0503020204020204"/>
                <a:ea typeface="+mn-ea"/>
                <a:cs typeface="Arial"/>
                <a:sym typeface="Arial"/>
              </a:rPr>
              <a:t>Salomėja Bitlieriūtė</a:t>
            </a:r>
            <a:endParaRPr kumimoji="0" lang="lt-LT" sz="1050" b="0" i="0" u="none" strike="noStrike" kern="1200" cap="none" spc="0" normalizeH="0" baseline="0" noProof="0">
              <a:ln>
                <a:noFill/>
              </a:ln>
              <a:solidFill>
                <a:prstClr val="black">
                  <a:tint val="75000"/>
                </a:prstClr>
              </a:solidFill>
              <a:effectLst/>
              <a:uLnTx/>
              <a:uFillTx/>
              <a:latin typeface="Corbel" panose="020B0503020204020204"/>
              <a:ea typeface="+mn-ea"/>
              <a:cs typeface="Arial"/>
              <a:sym typeface="Arial"/>
            </a:endParaRPr>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1200" cap="none" spc="0" normalizeH="0" baseline="0" noProof="0" smtClean="0">
                <a:ln>
                  <a:noFill/>
                </a:ln>
                <a:solidFill>
                  <a:prstClr val="black">
                    <a:tint val="75000"/>
                  </a:prstClr>
                </a:solidFill>
                <a:effectLst/>
                <a:uLnTx/>
                <a:uFillTx/>
                <a:latin typeface="Corbel" panose="020B0503020204020204"/>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1200" cap="none" spc="0" normalizeH="0" baseline="0" noProof="0">
              <a:ln>
                <a:noFill/>
              </a:ln>
              <a:solidFill>
                <a:prstClr val="black">
                  <a:tint val="75000"/>
                </a:prstClr>
              </a:solidFill>
              <a:effectLst/>
              <a:uLnTx/>
              <a:uFillTx/>
              <a:latin typeface="Corbel" panose="020B0503020204020204"/>
              <a:ea typeface="+mn-ea"/>
              <a:cs typeface="Arial"/>
              <a:sym typeface="Arial"/>
            </a:endParaRPr>
          </a:p>
        </p:txBody>
      </p:sp>
    </p:spTree>
    <p:extLst>
      <p:ext uri="{BB962C8B-B14F-4D97-AF65-F5344CB8AC3E}">
        <p14:creationId xmlns:p14="http://schemas.microsoft.com/office/powerpoint/2010/main" val="1058609159"/>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dt="0"/>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050" b="0" i="0" u="none" strike="noStrike" kern="1200" cap="none" spc="0" normalizeH="0" baseline="0" noProof="0">
              <a:ln>
                <a:noFill/>
              </a:ln>
              <a:solidFill>
                <a:prstClr val="black">
                  <a:tint val="75000"/>
                </a:prstClr>
              </a:solidFill>
              <a:effectLst/>
              <a:uLnTx/>
              <a:uFillTx/>
              <a:latin typeface="Corbel" panose="020B0503020204020204"/>
              <a:ea typeface="+mn-ea"/>
              <a:cs typeface="Arial"/>
              <a:sym typeface="Arial"/>
            </a:endParaRPr>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1200" cap="none" spc="0" normalizeH="0" baseline="0" noProof="0" smtClean="0">
                <a:ln>
                  <a:noFill/>
                </a:ln>
                <a:solidFill>
                  <a:prstClr val="black">
                    <a:tint val="75000"/>
                  </a:prstClr>
                </a:solidFill>
                <a:effectLst/>
                <a:uLnTx/>
                <a:uFillTx/>
                <a:latin typeface="Corbel" panose="020B0503020204020204"/>
                <a:ea typeface="+mn-ea"/>
                <a:cs typeface="Arial"/>
                <a:sym typeface="Arial"/>
              </a:rPr>
              <a:t>Salomėja Bitlieriūtė</a:t>
            </a:r>
            <a:endParaRPr kumimoji="0" lang="lt-LT" sz="1050" b="0" i="0" u="none" strike="noStrike" kern="1200" cap="none" spc="0" normalizeH="0" baseline="0" noProof="0">
              <a:ln>
                <a:noFill/>
              </a:ln>
              <a:solidFill>
                <a:prstClr val="black">
                  <a:tint val="75000"/>
                </a:prstClr>
              </a:solidFill>
              <a:effectLst/>
              <a:uLnTx/>
              <a:uFillTx/>
              <a:latin typeface="Corbel" panose="020B0503020204020204"/>
              <a:ea typeface="+mn-ea"/>
              <a:cs typeface="Arial"/>
              <a:sym typeface="Arial"/>
            </a:endParaRPr>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D285544-96E5-47EC-89FA-82A0A9A3541F}" type="slidenum">
              <a:rPr kumimoji="0" lang="lt-LT" sz="1200" b="0" i="0" u="none" strike="noStrike" kern="1200" cap="none" spc="0" normalizeH="0" baseline="0" noProof="0" smtClean="0">
                <a:ln>
                  <a:noFill/>
                </a:ln>
                <a:solidFill>
                  <a:prstClr val="black">
                    <a:tint val="75000"/>
                  </a:prstClr>
                </a:solidFill>
                <a:effectLst/>
                <a:uLnTx/>
                <a:uFillTx/>
                <a:latin typeface="Corbel" panose="020B0503020204020204"/>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lt-LT" sz="1200" b="0" i="0" u="none" strike="noStrike" kern="1200" cap="none" spc="0" normalizeH="0" baseline="0" noProof="0">
              <a:ln>
                <a:noFill/>
              </a:ln>
              <a:solidFill>
                <a:prstClr val="black">
                  <a:tint val="75000"/>
                </a:prstClr>
              </a:solidFill>
              <a:effectLst/>
              <a:uLnTx/>
              <a:uFillTx/>
              <a:latin typeface="Corbel" panose="020B0503020204020204"/>
              <a:ea typeface="+mn-ea"/>
              <a:cs typeface="Arial"/>
              <a:sym typeface="Arial"/>
            </a:endParaRPr>
          </a:p>
        </p:txBody>
      </p:sp>
    </p:spTree>
    <p:extLst>
      <p:ext uri="{BB962C8B-B14F-4D97-AF65-F5344CB8AC3E}">
        <p14:creationId xmlns:p14="http://schemas.microsoft.com/office/powerpoint/2010/main" val="460198524"/>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hf sldNum="0" hd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kam.lt/download/53129/salies%20saugumas%20ir%20gynyba1.pdf" TargetMode="External"/><Relationship Id="rId2" Type="http://schemas.openxmlformats.org/officeDocument/2006/relationships/hyperlink" Target="file:///C:\Users\OptiPlex\AppData\Local\Microsoft\Windows\INetCache\Content.Outlook\4HM8BF96\www.lka.lt\download\46851\vadovelis_moksleiviams.pdf"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hyperlink" Target="https://duomenys.ugdome.lt/?/mm/dry/med=126/664"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www.draugi&#353;kasinternetas.lt/" TargetMode="External"/><Relationship Id="rId2" Type="http://schemas.openxmlformats.org/officeDocument/2006/relationships/hyperlink" Target="https://duomenys.ugdome.lt/?/mm/dry/med=126/666"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hyperlink" Target="https://sodas.ugdome.lt/metodiniai-dokumentai/perziura/9300"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e-seimas.lrs.lt/portal/legalAct/lt/TAD/2aaba292d6dc11e782d4fd2c44cc67af?jfwid=q8i88lp51"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hyperlink" Target="https://duomenys.ugdome.lt/?/mm/dry/med=126/664"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ctrTitle"/>
          </p:nvPr>
        </p:nvSpPr>
        <p:spPr>
          <a:xfrm>
            <a:off x="1524000" y="1616633"/>
            <a:ext cx="9144000" cy="2387600"/>
          </a:xfrm>
        </p:spPr>
        <p:txBody>
          <a:bodyPr>
            <a:normAutofit/>
          </a:bodyPr>
          <a:lstStyle/>
          <a:p>
            <a:r>
              <a:rPr lang="lt-LT" dirty="0"/>
              <a:t/>
            </a:r>
            <a:br>
              <a:rPr lang="lt-LT" dirty="0"/>
            </a:br>
            <a:r>
              <a:rPr lang="lt-LT" dirty="0"/>
              <a:t> </a:t>
            </a:r>
          </a:p>
        </p:txBody>
      </p:sp>
      <p:sp>
        <p:nvSpPr>
          <p:cNvPr id="7" name="Antrinis pavadinimas 6"/>
          <p:cNvSpPr>
            <a:spLocks noGrp="1"/>
          </p:cNvSpPr>
          <p:nvPr>
            <p:ph type="subTitle" idx="1"/>
          </p:nvPr>
        </p:nvSpPr>
        <p:spPr>
          <a:xfrm>
            <a:off x="902043" y="914401"/>
            <a:ext cx="9765957" cy="5547360"/>
          </a:xfrm>
        </p:spPr>
        <p:txBody>
          <a:bodyPr>
            <a:normAutofit/>
          </a:bodyPr>
          <a:lstStyle/>
          <a:p>
            <a:r>
              <a:rPr lang="lt-LT" sz="2000" dirty="0">
                <a:latin typeface="Arial" panose="020B0604020202020204" pitchFamily="34" charset="0"/>
                <a:cs typeface="Arial" panose="020B0604020202020204" pitchFamily="34" charset="0"/>
              </a:rPr>
              <a:t/>
            </a:r>
            <a:br>
              <a:rPr lang="lt-LT" sz="2000" dirty="0">
                <a:latin typeface="Arial" panose="020B0604020202020204" pitchFamily="34" charset="0"/>
                <a:cs typeface="Arial" panose="020B0604020202020204" pitchFamily="34" charset="0"/>
              </a:rPr>
            </a:br>
            <a:r>
              <a:rPr lang="lt-LT" sz="2000" b="1" dirty="0">
                <a:latin typeface="Arial" panose="020B0604020202020204" pitchFamily="34" charset="0"/>
                <a:cs typeface="Arial" panose="020B0604020202020204" pitchFamily="34" charset="0"/>
              </a:rPr>
              <a:t/>
            </a:r>
            <a:br>
              <a:rPr lang="lt-LT" sz="2000" b="1" dirty="0">
                <a:latin typeface="Arial" panose="020B0604020202020204" pitchFamily="34" charset="0"/>
                <a:cs typeface="Arial" panose="020B0604020202020204" pitchFamily="34" charset="0"/>
              </a:rPr>
            </a:br>
            <a:r>
              <a:rPr lang="lt-LT" sz="3600" b="1" dirty="0">
                <a:latin typeface="Arial" panose="020B0604020202020204" pitchFamily="34" charset="0"/>
                <a:cs typeface="Arial" panose="020B0604020202020204" pitchFamily="34" charset="0"/>
              </a:rPr>
              <a:t>Kaip atskleisti nacionalinio saugumo ir krašto gynybos temas mokykloje</a:t>
            </a:r>
            <a:endParaRPr lang="lt-LT" sz="3600" b="1" dirty="0" smtClean="0"/>
          </a:p>
          <a:p>
            <a:r>
              <a:rPr lang="lt-LT" sz="2000" dirty="0">
                <a:latin typeface="Arial" panose="020B0604020202020204" pitchFamily="34" charset="0"/>
                <a:cs typeface="Arial" panose="020B0604020202020204" pitchFamily="34" charset="0"/>
              </a:rPr>
              <a:t/>
            </a:r>
            <a:br>
              <a:rPr lang="lt-LT" sz="2000" dirty="0">
                <a:latin typeface="Arial" panose="020B0604020202020204" pitchFamily="34" charset="0"/>
                <a:cs typeface="Arial" panose="020B0604020202020204" pitchFamily="34" charset="0"/>
              </a:rPr>
            </a:br>
            <a:r>
              <a:rPr lang="lt-LT" sz="2000" dirty="0" smtClean="0">
                <a:latin typeface="Arial" panose="020B0604020202020204" pitchFamily="34" charset="0"/>
                <a:cs typeface="Arial" panose="020B0604020202020204" pitchFamily="34" charset="0"/>
              </a:rPr>
              <a:t>2020 </a:t>
            </a:r>
            <a:r>
              <a:rPr lang="lt-LT" sz="2000" dirty="0">
                <a:latin typeface="Arial" panose="020B0604020202020204" pitchFamily="34" charset="0"/>
                <a:cs typeface="Arial" panose="020B0604020202020204" pitchFamily="34" charset="0"/>
              </a:rPr>
              <a:t>m. </a:t>
            </a:r>
            <a:r>
              <a:rPr lang="lt-LT" sz="2000" dirty="0" smtClean="0">
                <a:latin typeface="Arial" panose="020B0604020202020204" pitchFamily="34" charset="0"/>
                <a:cs typeface="Arial" panose="020B0604020202020204" pitchFamily="34" charset="0"/>
              </a:rPr>
              <a:t>spalio 27 </a:t>
            </a:r>
            <a:r>
              <a:rPr lang="lt-LT" sz="2000" dirty="0">
                <a:latin typeface="Arial" panose="020B0604020202020204" pitchFamily="34" charset="0"/>
                <a:cs typeface="Arial" panose="020B0604020202020204" pitchFamily="34" charset="0"/>
              </a:rPr>
              <a:t>d. </a:t>
            </a:r>
            <a:endParaRPr lang="en-US" sz="2000" dirty="0" smtClean="0">
              <a:latin typeface="Arial" panose="020B0604020202020204" pitchFamily="34" charset="0"/>
              <a:cs typeface="Arial" panose="020B0604020202020204" pitchFamily="34" charset="0"/>
            </a:endParaRPr>
          </a:p>
          <a:p>
            <a:r>
              <a:rPr lang="en-US" sz="2000" b="1" dirty="0" err="1" smtClean="0">
                <a:latin typeface="Arial" panose="020B0604020202020204" pitchFamily="34" charset="0"/>
                <a:cs typeface="Arial" panose="020B0604020202020204" pitchFamily="34" charset="0"/>
              </a:rPr>
              <a:t>Salom</a:t>
            </a:r>
            <a:r>
              <a:rPr lang="lt-LT" sz="2000" b="1" dirty="0" smtClean="0">
                <a:latin typeface="Arial" panose="020B0604020202020204" pitchFamily="34" charset="0"/>
                <a:cs typeface="Arial" panose="020B0604020202020204" pitchFamily="34" charset="0"/>
              </a:rPr>
              <a:t>ėja </a:t>
            </a:r>
            <a:r>
              <a:rPr lang="lt-LT" sz="2000" b="1" dirty="0">
                <a:latin typeface="Arial" panose="020B0604020202020204" pitchFamily="34" charset="0"/>
                <a:cs typeface="Arial" panose="020B0604020202020204" pitchFamily="34" charset="0"/>
              </a:rPr>
              <a:t>B</a:t>
            </a:r>
            <a:r>
              <a:rPr lang="lt-LT" sz="2000" b="1" dirty="0" smtClean="0">
                <a:latin typeface="Arial" panose="020B0604020202020204" pitchFamily="34" charset="0"/>
                <a:cs typeface="Arial" panose="020B0604020202020204" pitchFamily="34" charset="0"/>
              </a:rPr>
              <a:t>itlieriūtė-</a:t>
            </a:r>
            <a:r>
              <a:rPr lang="lt-LT" sz="2000" dirty="0" smtClean="0">
                <a:latin typeface="Arial" panose="020B0604020202020204" pitchFamily="34" charset="0"/>
                <a:cs typeface="Arial" panose="020B0604020202020204" pitchFamily="34" charset="0"/>
              </a:rPr>
              <a:t>Nacionalinė </a:t>
            </a:r>
            <a:r>
              <a:rPr lang="lt-LT" sz="2000" dirty="0">
                <a:latin typeface="Arial" panose="020B0604020202020204" pitchFamily="34" charset="0"/>
                <a:cs typeface="Arial" panose="020B0604020202020204" pitchFamily="34" charset="0"/>
              </a:rPr>
              <a:t>švietimo agentūra</a:t>
            </a:r>
            <a:r>
              <a:rPr lang="en-US" sz="2000" b="1" dirty="0">
                <a:latin typeface="Arial" panose="020B0604020202020204" pitchFamily="34" charset="0"/>
                <a:cs typeface="Arial" panose="020B0604020202020204" pitchFamily="34" charset="0"/>
              </a:rPr>
              <a:t/>
            </a:r>
            <a:br>
              <a:rPr lang="en-US" sz="2000" b="1" dirty="0">
                <a:latin typeface="Arial" panose="020B0604020202020204" pitchFamily="34" charset="0"/>
                <a:cs typeface="Arial" panose="020B0604020202020204" pitchFamily="34" charset="0"/>
              </a:rPr>
            </a:br>
            <a:endParaRPr lang="lt-LT" sz="2000" b="1" dirty="0"/>
          </a:p>
        </p:txBody>
      </p:sp>
    </p:spTree>
    <p:extLst>
      <p:ext uri="{BB962C8B-B14F-4D97-AF65-F5344CB8AC3E}">
        <p14:creationId xmlns:p14="http://schemas.microsoft.com/office/powerpoint/2010/main" val="38830002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t>Kita mokomoji medžiaga</a:t>
            </a:r>
            <a:r>
              <a:rPr lang="lt-LT" smtClean="0"/>
              <a:t>: ,,Naudingos </a:t>
            </a:r>
            <a:r>
              <a:rPr lang="lt-LT" dirty="0" smtClean="0"/>
              <a:t>nuorodos </a:t>
            </a:r>
            <a:r>
              <a:rPr lang="lt-LT" smtClean="0"/>
              <a:t>nacionalinio saugumo tema“</a:t>
            </a:r>
            <a:endParaRPr lang="lt-LT" dirty="0"/>
          </a:p>
        </p:txBody>
      </p:sp>
      <p:graphicFrame>
        <p:nvGraphicFramePr>
          <p:cNvPr id="5" name="Content Placeholder 4"/>
          <p:cNvGraphicFramePr>
            <a:graphicFrameLocks noGrp="1"/>
          </p:cNvGraphicFramePr>
          <p:nvPr>
            <p:ph idx="1"/>
          </p:nvPr>
        </p:nvGraphicFramePr>
        <p:xfrm>
          <a:off x="3868738" y="1589880"/>
          <a:ext cx="7315199" cy="3668714"/>
        </p:xfrm>
        <a:graphic>
          <a:graphicData uri="http://schemas.openxmlformats.org/drawingml/2006/table">
            <a:tbl>
              <a:tblPr firstRow="1" firstCol="1" bandRow="1"/>
              <a:tblGrid>
                <a:gridCol w="329492">
                  <a:extLst>
                    <a:ext uri="{9D8B030D-6E8A-4147-A177-3AD203B41FA5}">
                      <a16:colId xmlns:a16="http://schemas.microsoft.com/office/drawing/2014/main" val="1456819852"/>
                    </a:ext>
                  </a:extLst>
                </a:gridCol>
                <a:gridCol w="3433684">
                  <a:extLst>
                    <a:ext uri="{9D8B030D-6E8A-4147-A177-3AD203B41FA5}">
                      <a16:colId xmlns:a16="http://schemas.microsoft.com/office/drawing/2014/main" val="3148269165"/>
                    </a:ext>
                  </a:extLst>
                </a:gridCol>
                <a:gridCol w="3552023">
                  <a:extLst>
                    <a:ext uri="{9D8B030D-6E8A-4147-A177-3AD203B41FA5}">
                      <a16:colId xmlns:a16="http://schemas.microsoft.com/office/drawing/2014/main" val="3893931521"/>
                    </a:ext>
                  </a:extLst>
                </a:gridCol>
              </a:tblGrid>
              <a:tr h="1287085">
                <a:tc>
                  <a:txBody>
                    <a:bodyPr/>
                    <a:lstStyle/>
                    <a:p>
                      <a:pPr algn="ctr">
                        <a:lnSpc>
                          <a:spcPct val="107000"/>
                        </a:lnSpc>
                        <a:spcBef>
                          <a:spcPts val="600"/>
                        </a:spcBef>
                        <a:spcAft>
                          <a:spcPts val="0"/>
                        </a:spcAft>
                      </a:pPr>
                      <a:r>
                        <a:rPr lang="lt-LT" sz="900">
                          <a:effectLst/>
                          <a:latin typeface="Times New Roman" panose="02020603050405020304" pitchFamily="18" charset="0"/>
                          <a:ea typeface="Calibri" panose="020F0502020204030204" pitchFamily="34" charset="0"/>
                          <a:cs typeface="Times New Roman" panose="02020603050405020304" pitchFamily="18" charset="0"/>
                        </a:rPr>
                        <a:t>143.</a:t>
                      </a:r>
                    </a:p>
                  </a:txBody>
                  <a:tcPr marL="50114" marR="50114" marT="0" marB="0">
                    <a:lnL w="28575" cap="flat" cmpd="sng" algn="ctr">
                      <a:solidFill>
                        <a:srgbClr val="44546A"/>
                      </a:solidFill>
                      <a:prstDash val="solid"/>
                      <a:round/>
                      <a:headEnd type="none" w="med" len="med"/>
                      <a:tailEnd type="none" w="med" len="med"/>
                    </a:lnL>
                    <a:lnR w="28575" cap="flat" cmpd="sng" algn="ctr">
                      <a:solidFill>
                        <a:srgbClr val="44546A"/>
                      </a:solidFill>
                      <a:prstDash val="solid"/>
                      <a:round/>
                      <a:headEnd type="none" w="med" len="med"/>
                      <a:tailEnd type="none" w="med" len="med"/>
                    </a:lnR>
                    <a:lnT w="28575" cap="flat" cmpd="sng" algn="ctr">
                      <a:solidFill>
                        <a:srgbClr val="44546A"/>
                      </a:solidFill>
                      <a:prstDash val="solid"/>
                      <a:round/>
                      <a:headEnd type="none" w="med" len="med"/>
                      <a:tailEnd type="none" w="med" len="med"/>
                    </a:lnT>
                    <a:lnB w="28575" cap="flat" cmpd="sng" algn="ctr">
                      <a:solidFill>
                        <a:srgbClr val="44546A"/>
                      </a:solidFill>
                      <a:prstDash val="solid"/>
                      <a:round/>
                      <a:headEnd type="none" w="med" len="med"/>
                      <a:tailEnd type="none" w="med" len="med"/>
                    </a:lnB>
                  </a:tcPr>
                </a:tc>
                <a:tc>
                  <a:txBody>
                    <a:bodyPr/>
                    <a:lstStyle/>
                    <a:p>
                      <a:pPr>
                        <a:lnSpc>
                          <a:spcPct val="107000"/>
                        </a:lnSpc>
                        <a:spcAft>
                          <a:spcPts val="0"/>
                        </a:spcAft>
                      </a:pPr>
                      <a:r>
                        <a:rPr lang="lt-LT" sz="900">
                          <a:effectLst/>
                          <a:latin typeface="Times New Roman" panose="02020603050405020304" pitchFamily="18" charset="0"/>
                          <a:ea typeface="Calibri" panose="020F0502020204030204" pitchFamily="34" charset="0"/>
                          <a:cs typeface="Times New Roman" panose="02020603050405020304" pitchFamily="18" charset="0"/>
                        </a:rPr>
                        <a:t>Petrauskaitė, A., Kazlauskaitė Markelienė, R., Gedminienė, R. Šalies saugumas ir gynyba. Mokomoji medžiaga Lietuvos bendrojo ugdymo mokyklų mokiniams. Vilnius. 2016.</a:t>
                      </a:r>
                    </a:p>
                    <a:p>
                      <a:pPr>
                        <a:lnSpc>
                          <a:spcPct val="107000"/>
                        </a:lnSpc>
                        <a:spcBef>
                          <a:spcPts val="600"/>
                        </a:spcBef>
                        <a:spcAft>
                          <a:spcPts val="0"/>
                        </a:spcAft>
                      </a:pPr>
                      <a:r>
                        <a:rPr lang="lt-LT" sz="900" u="sng">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www.lka.lt/download/46851/vadovelis_moksleiviams.pdf</a:t>
                      </a:r>
                      <a:endParaRPr lang="lt-LT"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114" marR="50114" marT="0" marB="0">
                    <a:lnL w="28575" cap="flat" cmpd="sng" algn="ctr">
                      <a:solidFill>
                        <a:srgbClr val="44546A"/>
                      </a:solidFill>
                      <a:prstDash val="solid"/>
                      <a:round/>
                      <a:headEnd type="none" w="med" len="med"/>
                      <a:tailEnd type="none" w="med" len="med"/>
                    </a:lnL>
                    <a:lnR w="28575" cap="flat" cmpd="sng" algn="ctr">
                      <a:solidFill>
                        <a:srgbClr val="44546A"/>
                      </a:solidFill>
                      <a:prstDash val="solid"/>
                      <a:round/>
                      <a:headEnd type="none" w="med" len="med"/>
                      <a:tailEnd type="none" w="med" len="med"/>
                    </a:lnR>
                    <a:lnT w="28575" cap="flat" cmpd="sng" algn="ctr">
                      <a:solidFill>
                        <a:srgbClr val="44546A"/>
                      </a:solidFill>
                      <a:prstDash val="solid"/>
                      <a:round/>
                      <a:headEnd type="none" w="med" len="med"/>
                      <a:tailEnd type="none" w="med" len="med"/>
                    </a:lnT>
                    <a:lnB w="28575" cap="flat" cmpd="sng" algn="ctr">
                      <a:solidFill>
                        <a:srgbClr val="44546A"/>
                      </a:solidFill>
                      <a:prstDash val="solid"/>
                      <a:round/>
                      <a:headEnd type="none" w="med" len="med"/>
                      <a:tailEnd type="none" w="med" len="med"/>
                    </a:lnB>
                  </a:tcPr>
                </a:tc>
                <a:tc>
                  <a:txBody>
                    <a:bodyPr/>
                    <a:lstStyle/>
                    <a:p>
                      <a:pPr algn="just">
                        <a:lnSpc>
                          <a:spcPct val="107000"/>
                        </a:lnSpc>
                        <a:spcAft>
                          <a:spcPts val="0"/>
                        </a:spcAft>
                      </a:pPr>
                      <a:r>
                        <a:rPr lang="lt-LT" sz="900">
                          <a:effectLst/>
                          <a:latin typeface="Times New Roman" panose="02020603050405020304" pitchFamily="18" charset="0"/>
                          <a:ea typeface="Calibri" panose="020F0502020204030204" pitchFamily="34" charset="0"/>
                          <a:cs typeface="Times New Roman" panose="02020603050405020304" pitchFamily="18" charset="0"/>
                        </a:rPr>
                        <a:t>Mokomosios knygos mokiniams tikslas – suteikti moksleiviams žinių apie nacionalinį saugumą ir šalies gynybą, kurios yra būtinos kiekvienam valstybės piliečiui. Mokyklų bendrojo ugdymo programose nėra atskiro mokomojo dalyko, skirto šalies saugumui ir gynybai, todėl šis vadovėlis papildys kitų mokomųjų dalykų turinį. Moksleiviai galės praplėsti akiratį ir geriau suvokti įvairius procesus, vykstančius visuomenės politiniame, ekonominiame ir socialiniame gyvenime. Todėl šios žinios galės būti panaudotos per pilietiškumo pagrindų, istorijos, geografijos ir kitų mokomųjų dalykų pamokas.</a:t>
                      </a:r>
                    </a:p>
                  </a:txBody>
                  <a:tcPr marL="50114" marR="50114" marT="0" marB="0">
                    <a:lnL w="28575" cap="flat" cmpd="sng" algn="ctr">
                      <a:solidFill>
                        <a:srgbClr val="44546A"/>
                      </a:solidFill>
                      <a:prstDash val="solid"/>
                      <a:round/>
                      <a:headEnd type="none" w="med" len="med"/>
                      <a:tailEnd type="none" w="med" len="med"/>
                    </a:lnL>
                    <a:lnR w="28575" cap="flat" cmpd="sng" algn="ctr">
                      <a:solidFill>
                        <a:srgbClr val="44546A"/>
                      </a:solidFill>
                      <a:prstDash val="solid"/>
                      <a:round/>
                      <a:headEnd type="none" w="med" len="med"/>
                      <a:tailEnd type="none" w="med" len="med"/>
                    </a:lnR>
                    <a:lnT w="28575" cap="flat" cmpd="sng" algn="ctr">
                      <a:solidFill>
                        <a:srgbClr val="44546A"/>
                      </a:solidFill>
                      <a:prstDash val="solid"/>
                      <a:round/>
                      <a:headEnd type="none" w="med" len="med"/>
                      <a:tailEnd type="none" w="med" len="med"/>
                    </a:lnT>
                    <a:lnB w="28575" cap="flat" cmpd="sng" algn="ctr">
                      <a:solidFill>
                        <a:srgbClr val="44546A"/>
                      </a:solidFill>
                      <a:prstDash val="solid"/>
                      <a:round/>
                      <a:headEnd type="none" w="med" len="med"/>
                      <a:tailEnd type="none" w="med" len="med"/>
                    </a:lnB>
                  </a:tcPr>
                </a:tc>
                <a:extLst>
                  <a:ext uri="{0D108BD9-81ED-4DB2-BD59-A6C34878D82A}">
                    <a16:rowId xmlns:a16="http://schemas.microsoft.com/office/drawing/2014/main" val="3691560695"/>
                  </a:ext>
                </a:extLst>
              </a:tr>
              <a:tr h="1001066">
                <a:tc>
                  <a:txBody>
                    <a:bodyPr/>
                    <a:lstStyle/>
                    <a:p>
                      <a:pPr algn="ctr">
                        <a:lnSpc>
                          <a:spcPct val="107000"/>
                        </a:lnSpc>
                        <a:spcBef>
                          <a:spcPts val="600"/>
                        </a:spcBef>
                        <a:spcAft>
                          <a:spcPts val="0"/>
                        </a:spcAft>
                      </a:pPr>
                      <a:r>
                        <a:rPr lang="lt-LT" sz="900">
                          <a:effectLst/>
                          <a:latin typeface="Times New Roman" panose="02020603050405020304" pitchFamily="18" charset="0"/>
                          <a:ea typeface="Calibri" panose="020F0502020204030204" pitchFamily="34" charset="0"/>
                          <a:cs typeface="Times New Roman" panose="02020603050405020304" pitchFamily="18" charset="0"/>
                        </a:rPr>
                        <a:t>144.</a:t>
                      </a:r>
                    </a:p>
                  </a:txBody>
                  <a:tcPr marL="50114" marR="50114" marT="0" marB="0">
                    <a:lnL w="28575" cap="flat" cmpd="sng" algn="ctr">
                      <a:solidFill>
                        <a:srgbClr val="44546A"/>
                      </a:solidFill>
                      <a:prstDash val="solid"/>
                      <a:round/>
                      <a:headEnd type="none" w="med" len="med"/>
                      <a:tailEnd type="none" w="med" len="med"/>
                    </a:lnL>
                    <a:lnR w="28575" cap="flat" cmpd="sng" algn="ctr">
                      <a:solidFill>
                        <a:srgbClr val="44546A"/>
                      </a:solidFill>
                      <a:prstDash val="solid"/>
                      <a:round/>
                      <a:headEnd type="none" w="med" len="med"/>
                      <a:tailEnd type="none" w="med" len="med"/>
                    </a:lnR>
                    <a:lnT w="28575" cap="flat" cmpd="sng" algn="ctr">
                      <a:solidFill>
                        <a:srgbClr val="44546A"/>
                      </a:solidFill>
                      <a:prstDash val="solid"/>
                      <a:round/>
                      <a:headEnd type="none" w="med" len="med"/>
                      <a:tailEnd type="none" w="med" len="med"/>
                    </a:lnT>
                    <a:lnB w="28575" cap="flat" cmpd="sng" algn="ctr">
                      <a:solidFill>
                        <a:srgbClr val="44546A"/>
                      </a:solidFill>
                      <a:prstDash val="solid"/>
                      <a:round/>
                      <a:headEnd type="none" w="med" len="med"/>
                      <a:tailEnd type="none" w="med" len="med"/>
                    </a:lnB>
                  </a:tcPr>
                </a:tc>
                <a:tc>
                  <a:txBody>
                    <a:bodyPr/>
                    <a:lstStyle/>
                    <a:p>
                      <a:pPr algn="just">
                        <a:lnSpc>
                          <a:spcPct val="107000"/>
                        </a:lnSpc>
                        <a:spcAft>
                          <a:spcPts val="0"/>
                        </a:spcAft>
                      </a:pPr>
                      <a:r>
                        <a:rPr lang="lt-LT" sz="900">
                          <a:effectLst/>
                          <a:latin typeface="Times New Roman" panose="02020603050405020304" pitchFamily="18" charset="0"/>
                          <a:ea typeface="Calibri" panose="020F0502020204030204" pitchFamily="34" charset="0"/>
                          <a:cs typeface="Times New Roman" panose="02020603050405020304" pitchFamily="18" charset="0"/>
                        </a:rPr>
                        <a:t>Petrauskaitė, A., Kazlauskaitė Markelienė, R., Gedminienė, R. Šalies saugumas ir gynyba. Metodinė medžiaga bendrojo lavinimo mokyklų mokytojams. Vilnius. 2016.</a:t>
                      </a:r>
                    </a:p>
                    <a:p>
                      <a:pPr>
                        <a:lnSpc>
                          <a:spcPct val="107000"/>
                        </a:lnSpc>
                        <a:spcBef>
                          <a:spcPts val="600"/>
                        </a:spcBef>
                        <a:spcAft>
                          <a:spcPts val="0"/>
                        </a:spcAft>
                      </a:pPr>
                      <a:r>
                        <a:rPr lang="lt-LT" sz="900" u="sng">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https://kam.lt/download/53129/salies%20saugumas%20ir%20gynyba1.pdf</a:t>
                      </a:r>
                      <a:endParaRPr lang="lt-LT"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114" marR="50114" marT="0" marB="0">
                    <a:lnL w="28575" cap="flat" cmpd="sng" algn="ctr">
                      <a:solidFill>
                        <a:srgbClr val="44546A"/>
                      </a:solidFill>
                      <a:prstDash val="solid"/>
                      <a:round/>
                      <a:headEnd type="none" w="med" len="med"/>
                      <a:tailEnd type="none" w="med" len="med"/>
                    </a:lnL>
                    <a:lnR w="28575" cap="flat" cmpd="sng" algn="ctr">
                      <a:solidFill>
                        <a:srgbClr val="44546A"/>
                      </a:solidFill>
                      <a:prstDash val="solid"/>
                      <a:round/>
                      <a:headEnd type="none" w="med" len="med"/>
                      <a:tailEnd type="none" w="med" len="med"/>
                    </a:lnR>
                    <a:lnT w="28575" cap="flat" cmpd="sng" algn="ctr">
                      <a:solidFill>
                        <a:srgbClr val="44546A"/>
                      </a:solidFill>
                      <a:prstDash val="solid"/>
                      <a:round/>
                      <a:headEnd type="none" w="med" len="med"/>
                      <a:tailEnd type="none" w="med" len="med"/>
                    </a:lnT>
                    <a:lnB w="28575" cap="flat" cmpd="sng" algn="ctr">
                      <a:solidFill>
                        <a:srgbClr val="44546A"/>
                      </a:solidFill>
                      <a:prstDash val="solid"/>
                      <a:round/>
                      <a:headEnd type="none" w="med" len="med"/>
                      <a:tailEnd type="none" w="med" len="med"/>
                    </a:lnB>
                  </a:tcPr>
                </a:tc>
                <a:tc>
                  <a:txBody>
                    <a:bodyPr/>
                    <a:lstStyle/>
                    <a:p>
                      <a:pPr algn="just">
                        <a:lnSpc>
                          <a:spcPct val="107000"/>
                        </a:lnSpc>
                        <a:spcAft>
                          <a:spcPts val="0"/>
                        </a:spcAft>
                      </a:pPr>
                      <a:r>
                        <a:rPr lang="lt-LT" sz="900">
                          <a:effectLst/>
                          <a:latin typeface="Times New Roman" panose="02020603050405020304" pitchFamily="18" charset="0"/>
                          <a:ea typeface="Calibri" panose="020F0502020204030204" pitchFamily="34" charset="0"/>
                          <a:cs typeface="Times New Roman" panose="02020603050405020304" pitchFamily="18" charset="0"/>
                        </a:rPr>
                        <a:t>Leidinyje pateikiama nacionalinio saugumo samprata, informacija apie Lietuvos nacionalinio saugumo ir krašto apsaugos sistemas, analizuojama nacionalinio saugumo strategija įgyvendinant šalies saugumo ir gynybos uždavinius. Taip pat įvairiais aspektais aptariama Lietuvos kariuomenė, analizuojama valstybės gynybos problematika ir šiuolaikinė karyba, pateikiami išsamūs šaltinių ir rekomenduojamos mokslinės literatūros sąrašai, naudingos internetinės nuorodos.</a:t>
                      </a:r>
                    </a:p>
                  </a:txBody>
                  <a:tcPr marL="50114" marR="50114" marT="0" marB="0">
                    <a:lnL w="28575" cap="flat" cmpd="sng" algn="ctr">
                      <a:solidFill>
                        <a:srgbClr val="44546A"/>
                      </a:solidFill>
                      <a:prstDash val="solid"/>
                      <a:round/>
                      <a:headEnd type="none" w="med" len="med"/>
                      <a:tailEnd type="none" w="med" len="med"/>
                    </a:lnL>
                    <a:lnR w="28575" cap="flat" cmpd="sng" algn="ctr">
                      <a:solidFill>
                        <a:srgbClr val="44546A"/>
                      </a:solidFill>
                      <a:prstDash val="solid"/>
                      <a:round/>
                      <a:headEnd type="none" w="med" len="med"/>
                      <a:tailEnd type="none" w="med" len="med"/>
                    </a:lnR>
                    <a:lnT w="28575" cap="flat" cmpd="sng" algn="ctr">
                      <a:solidFill>
                        <a:srgbClr val="44546A"/>
                      </a:solidFill>
                      <a:prstDash val="solid"/>
                      <a:round/>
                      <a:headEnd type="none" w="med" len="med"/>
                      <a:tailEnd type="none" w="med" len="med"/>
                    </a:lnT>
                    <a:lnB w="28575" cap="flat" cmpd="sng" algn="ctr">
                      <a:solidFill>
                        <a:srgbClr val="44546A"/>
                      </a:solidFill>
                      <a:prstDash val="solid"/>
                      <a:round/>
                      <a:headEnd type="none" w="med" len="med"/>
                      <a:tailEnd type="none" w="med" len="med"/>
                    </a:lnB>
                  </a:tcPr>
                </a:tc>
                <a:extLst>
                  <a:ext uri="{0D108BD9-81ED-4DB2-BD59-A6C34878D82A}">
                    <a16:rowId xmlns:a16="http://schemas.microsoft.com/office/drawing/2014/main" val="1737614801"/>
                  </a:ext>
                </a:extLst>
              </a:tr>
              <a:tr h="1287085">
                <a:tc>
                  <a:txBody>
                    <a:bodyPr/>
                    <a:lstStyle/>
                    <a:p>
                      <a:pPr algn="ctr">
                        <a:lnSpc>
                          <a:spcPct val="107000"/>
                        </a:lnSpc>
                        <a:spcBef>
                          <a:spcPts val="600"/>
                        </a:spcBef>
                        <a:spcAft>
                          <a:spcPts val="0"/>
                        </a:spcAft>
                      </a:pPr>
                      <a:r>
                        <a:rPr lang="lt-LT" sz="900">
                          <a:effectLst/>
                          <a:latin typeface="Times New Roman" panose="02020603050405020304" pitchFamily="18" charset="0"/>
                          <a:ea typeface="Calibri" panose="020F0502020204030204" pitchFamily="34" charset="0"/>
                          <a:cs typeface="Times New Roman" panose="02020603050405020304" pitchFamily="18" charset="0"/>
                        </a:rPr>
                        <a:t>145.</a:t>
                      </a:r>
                    </a:p>
                  </a:txBody>
                  <a:tcPr marL="50114" marR="50114" marT="0" marB="0">
                    <a:lnL w="28575" cap="flat" cmpd="sng" algn="ctr">
                      <a:solidFill>
                        <a:srgbClr val="44546A"/>
                      </a:solidFill>
                      <a:prstDash val="solid"/>
                      <a:round/>
                      <a:headEnd type="none" w="med" len="med"/>
                      <a:tailEnd type="none" w="med" len="med"/>
                    </a:lnL>
                    <a:lnR w="28575" cap="flat" cmpd="sng" algn="ctr">
                      <a:solidFill>
                        <a:srgbClr val="44546A"/>
                      </a:solidFill>
                      <a:prstDash val="solid"/>
                      <a:round/>
                      <a:headEnd type="none" w="med" len="med"/>
                      <a:tailEnd type="none" w="med" len="med"/>
                    </a:lnR>
                    <a:lnT w="28575" cap="flat" cmpd="sng" algn="ctr">
                      <a:solidFill>
                        <a:srgbClr val="44546A"/>
                      </a:solidFill>
                      <a:prstDash val="solid"/>
                      <a:round/>
                      <a:headEnd type="none" w="med" len="med"/>
                      <a:tailEnd type="none" w="med" len="med"/>
                    </a:lnT>
                    <a:lnB w="28575" cap="flat" cmpd="sng" algn="ctr">
                      <a:solidFill>
                        <a:srgbClr val="44546A"/>
                      </a:solidFill>
                      <a:prstDash val="solid"/>
                      <a:round/>
                      <a:headEnd type="none" w="med" len="med"/>
                      <a:tailEnd type="none" w="med" len="med"/>
                    </a:lnB>
                  </a:tcPr>
                </a:tc>
                <a:tc>
                  <a:txBody>
                    <a:bodyPr/>
                    <a:lstStyle/>
                    <a:p>
                      <a:pPr algn="just">
                        <a:lnSpc>
                          <a:spcPct val="107000"/>
                        </a:lnSpc>
                        <a:spcAft>
                          <a:spcPts val="0"/>
                        </a:spcAft>
                      </a:pPr>
                      <a:r>
                        <a:rPr lang="lt-LT" sz="900">
                          <a:effectLst/>
                          <a:latin typeface="Times New Roman" panose="02020603050405020304" pitchFamily="18" charset="0"/>
                          <a:ea typeface="Calibri" panose="020F0502020204030204" pitchFamily="34" charset="0"/>
                          <a:cs typeface="Times New Roman" panose="02020603050405020304" pitchFamily="18" charset="0"/>
                        </a:rPr>
                        <a:t>Balys Vaičėnas. Partizano sąsiuviniai. Lokio rinktinės vado dienoraštis, laiškai, manifestaciniai tekstai. (2013). Vilnius, Tautos paveldo tyrimai. Sudarytojai: Driskius K., Mozūraitė R., Subačius P. V.</a:t>
                      </a:r>
                    </a:p>
                  </a:txBody>
                  <a:tcPr marL="50114" marR="50114" marT="0" marB="0">
                    <a:lnL w="28575" cap="flat" cmpd="sng" algn="ctr">
                      <a:solidFill>
                        <a:srgbClr val="44546A"/>
                      </a:solidFill>
                      <a:prstDash val="solid"/>
                      <a:round/>
                      <a:headEnd type="none" w="med" len="med"/>
                      <a:tailEnd type="none" w="med" len="med"/>
                    </a:lnL>
                    <a:lnR w="28575" cap="flat" cmpd="sng" algn="ctr">
                      <a:solidFill>
                        <a:srgbClr val="44546A"/>
                      </a:solidFill>
                      <a:prstDash val="solid"/>
                      <a:round/>
                      <a:headEnd type="none" w="med" len="med"/>
                      <a:tailEnd type="none" w="med" len="med"/>
                    </a:lnR>
                    <a:lnT w="28575" cap="flat" cmpd="sng" algn="ctr">
                      <a:solidFill>
                        <a:srgbClr val="44546A"/>
                      </a:solidFill>
                      <a:prstDash val="solid"/>
                      <a:round/>
                      <a:headEnd type="none" w="med" len="med"/>
                      <a:tailEnd type="none" w="med" len="med"/>
                    </a:lnT>
                    <a:lnB w="28575" cap="flat" cmpd="sng" algn="ctr">
                      <a:solidFill>
                        <a:srgbClr val="44546A"/>
                      </a:solidFill>
                      <a:prstDash val="solid"/>
                      <a:round/>
                      <a:headEnd type="none" w="med" len="med"/>
                      <a:tailEnd type="none" w="med" len="med"/>
                    </a:lnB>
                  </a:tcPr>
                </a:tc>
                <a:tc>
                  <a:txBody>
                    <a:bodyPr/>
                    <a:lstStyle/>
                    <a:p>
                      <a:pPr algn="just">
                        <a:lnSpc>
                          <a:spcPct val="107000"/>
                        </a:lnSpc>
                        <a:spcAft>
                          <a:spcPts val="0"/>
                        </a:spcAft>
                      </a:pPr>
                      <a:r>
                        <a:rPr lang="lt-LT" sz="900" dirty="0">
                          <a:effectLst/>
                          <a:latin typeface="Times New Roman" panose="02020603050405020304" pitchFamily="18" charset="0"/>
                          <a:ea typeface="Calibri" panose="020F0502020204030204" pitchFamily="34" charset="0"/>
                          <a:cs typeface="Times New Roman" panose="02020603050405020304" pitchFamily="18" charset="0"/>
                        </a:rPr>
                        <a:t>Knygoje iš nebūties prikeltas Aukštaitijos partizanų vado Balio </a:t>
                      </a:r>
                      <a:r>
                        <a:rPr lang="lt-LT" sz="900" dirty="0" err="1">
                          <a:effectLst/>
                          <a:latin typeface="Times New Roman" panose="02020603050405020304" pitchFamily="18" charset="0"/>
                          <a:ea typeface="Calibri" panose="020F0502020204030204" pitchFamily="34" charset="0"/>
                          <a:cs typeface="Times New Roman" panose="02020603050405020304" pitchFamily="18" charset="0"/>
                        </a:rPr>
                        <a:t>Vaičėno</a:t>
                      </a:r>
                      <a:r>
                        <a:rPr lang="lt-LT" sz="900" dirty="0">
                          <a:effectLst/>
                          <a:latin typeface="Times New Roman" panose="02020603050405020304" pitchFamily="18" charset="0"/>
                          <a:ea typeface="Calibri" panose="020F0502020204030204" pitchFamily="34" charset="0"/>
                          <a:cs typeface="Times New Roman" panose="02020603050405020304" pitchFamily="18" charset="0"/>
                        </a:rPr>
                        <a:t>-Liubarto-Pavasario dienoraštis, rašytas kasdien 7 metus nuo 1944 iki žūties 1951 m. Prie šios knygos dirbo 23 įvairių sričių žmonės, mat dienoraštis rašytas ranka, nemažai vietų buvo sunkiai perskaitomos ir dėl laiko paliktų žymių, tad darbui teko pasitelkti net ir teismo ekspertizės centrą. Tokiu būdu buvo kruopščiai rekonstruotas autentiškas Balio </a:t>
                      </a:r>
                      <a:r>
                        <a:rPr lang="lt-LT" sz="900" dirty="0" err="1">
                          <a:effectLst/>
                          <a:latin typeface="Times New Roman" panose="02020603050405020304" pitchFamily="18" charset="0"/>
                          <a:ea typeface="Calibri" panose="020F0502020204030204" pitchFamily="34" charset="0"/>
                          <a:cs typeface="Times New Roman" panose="02020603050405020304" pitchFamily="18" charset="0"/>
                        </a:rPr>
                        <a:t>Vaičėno</a:t>
                      </a:r>
                      <a:r>
                        <a:rPr lang="lt-LT" sz="900" dirty="0">
                          <a:effectLst/>
                          <a:latin typeface="Times New Roman" panose="02020603050405020304" pitchFamily="18" charset="0"/>
                          <a:ea typeface="Calibri" panose="020F0502020204030204" pitchFamily="34" charset="0"/>
                          <a:cs typeface="Times New Roman" panose="02020603050405020304" pitchFamily="18" charset="0"/>
                        </a:rPr>
                        <a:t> liudijimas, viliantis, kad šis darbas bus atspirtis tolimesniems mokslinimas tyrinėjimams. Šis dienoraštis buvo išleistas 2013 metais, praėjus 62 metams nuo paties partizano žūties mūšyje 1951 m.</a:t>
                      </a:r>
                    </a:p>
                  </a:txBody>
                  <a:tcPr marL="50114" marR="50114" marT="0" marB="0">
                    <a:lnL w="28575" cap="flat" cmpd="sng" algn="ctr">
                      <a:solidFill>
                        <a:srgbClr val="44546A"/>
                      </a:solidFill>
                      <a:prstDash val="solid"/>
                      <a:round/>
                      <a:headEnd type="none" w="med" len="med"/>
                      <a:tailEnd type="none" w="med" len="med"/>
                    </a:lnL>
                    <a:lnR w="28575" cap="flat" cmpd="sng" algn="ctr">
                      <a:solidFill>
                        <a:srgbClr val="44546A"/>
                      </a:solidFill>
                      <a:prstDash val="solid"/>
                      <a:round/>
                      <a:headEnd type="none" w="med" len="med"/>
                      <a:tailEnd type="none" w="med" len="med"/>
                    </a:lnR>
                    <a:lnT w="28575" cap="flat" cmpd="sng" algn="ctr">
                      <a:solidFill>
                        <a:srgbClr val="44546A"/>
                      </a:solidFill>
                      <a:prstDash val="solid"/>
                      <a:round/>
                      <a:headEnd type="none" w="med" len="med"/>
                      <a:tailEnd type="none" w="med" len="med"/>
                    </a:lnT>
                    <a:lnB w="28575" cap="flat" cmpd="sng" algn="ctr">
                      <a:solidFill>
                        <a:srgbClr val="44546A"/>
                      </a:solidFill>
                      <a:prstDash val="solid"/>
                      <a:round/>
                      <a:headEnd type="none" w="med" len="med"/>
                      <a:tailEnd type="none" w="med" len="med"/>
                    </a:lnB>
                  </a:tcPr>
                </a:tc>
                <a:extLst>
                  <a:ext uri="{0D108BD9-81ED-4DB2-BD59-A6C34878D82A}">
                    <a16:rowId xmlns:a16="http://schemas.microsoft.com/office/drawing/2014/main" val="4050849519"/>
                  </a:ext>
                </a:extLst>
              </a:tr>
            </a:tbl>
          </a:graphicData>
        </a:graphic>
      </p:graphicFrame>
      <p:sp>
        <p:nvSpPr>
          <p:cNvPr id="4" name="Footer Placeholder 3"/>
          <p:cNvSpPr>
            <a:spLocks noGrp="1"/>
          </p:cNvSpPr>
          <p:nvPr>
            <p:ph type="ftr" sz="quarter" idx="11"/>
          </p:nvPr>
        </p:nvSpPr>
        <p:spPr/>
        <p:txBody>
          <a:bodyPr/>
          <a:lstStyle/>
          <a:p>
            <a:endParaRPr lang="lt-LT"/>
          </a:p>
        </p:txBody>
      </p:sp>
    </p:spTree>
    <p:extLst>
      <p:ext uri="{BB962C8B-B14F-4D97-AF65-F5344CB8AC3E}">
        <p14:creationId xmlns:p14="http://schemas.microsoft.com/office/powerpoint/2010/main" val="38899938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8" y="1123837"/>
            <a:ext cx="3096771" cy="4601183"/>
          </a:xfrm>
        </p:spPr>
        <p:txBody>
          <a:bodyPr>
            <a:noAutofit/>
          </a:bodyPr>
          <a:lstStyle/>
          <a:p>
            <a:r>
              <a:rPr lang="lt-LT" sz="2800" cap="all" spc="200" dirty="0" smtClean="0">
                <a:solidFill>
                  <a:schemeClr val="bg1"/>
                </a:solidFill>
                <a:latin typeface="Arial" panose="020B0604020202020204" pitchFamily="34" charset="0"/>
                <a:ea typeface="+mn-ea"/>
                <a:cs typeface="Arial" panose="020B0604020202020204" pitchFamily="34" charset="0"/>
              </a:rPr>
              <a:t>Idėjos ugdymui: Kaip </a:t>
            </a:r>
            <a:r>
              <a:rPr lang="lt-LT" sz="2800" cap="all" spc="200" dirty="0">
                <a:solidFill>
                  <a:schemeClr val="bg1"/>
                </a:solidFill>
                <a:latin typeface="Arial" panose="020B0604020202020204" pitchFamily="34" charset="0"/>
                <a:ea typeface="+mn-ea"/>
                <a:cs typeface="Arial" panose="020B0604020202020204" pitchFamily="34" charset="0"/>
              </a:rPr>
              <a:t>atskleisti nacionalinio saugumo ir krašto gynybos temas mokykloje</a:t>
            </a:r>
            <a:endParaRPr lang="lt-LT" sz="2800" dirty="0">
              <a:solidFill>
                <a:schemeClr val="bg1"/>
              </a:solidFill>
            </a:endParaRPr>
          </a:p>
        </p:txBody>
      </p:sp>
      <p:sp>
        <p:nvSpPr>
          <p:cNvPr id="3" name="Content Placeholder 2"/>
          <p:cNvSpPr>
            <a:spLocks noGrp="1"/>
          </p:cNvSpPr>
          <p:nvPr>
            <p:ph idx="1"/>
          </p:nvPr>
        </p:nvSpPr>
        <p:spPr/>
        <p:txBody>
          <a:bodyPr>
            <a:normAutofit/>
          </a:bodyPr>
          <a:lstStyle/>
          <a:p>
            <a:pPr marL="0" lvl="0" indent="0">
              <a:spcBef>
                <a:spcPts val="1800"/>
              </a:spcBef>
              <a:spcAft>
                <a:spcPts val="0"/>
              </a:spcAft>
              <a:buClr>
                <a:srgbClr val="000000">
                  <a:lumMod val="65000"/>
                  <a:lumOff val="35000"/>
                </a:srgbClr>
              </a:buClr>
              <a:buSzPct val="80000"/>
              <a:buNone/>
            </a:pPr>
            <a:r>
              <a:rPr lang="lt-LT" sz="2800" dirty="0">
                <a:solidFill>
                  <a:schemeClr val="tx1"/>
                </a:solidFill>
                <a:latin typeface="Arial" panose="020B0604020202020204" pitchFamily="34" charset="0"/>
                <a:cs typeface="Arial" panose="020B0604020202020204" pitchFamily="34" charset="0"/>
              </a:rPr>
              <a:t>Mokomoji </a:t>
            </a:r>
            <a:r>
              <a:rPr lang="lt-LT" sz="2800" dirty="0" smtClean="0">
                <a:solidFill>
                  <a:schemeClr val="tx1"/>
                </a:solidFill>
                <a:latin typeface="Arial" panose="020B0604020202020204" pitchFamily="34" charset="0"/>
                <a:cs typeface="Arial" panose="020B0604020202020204" pitchFamily="34" charset="0"/>
              </a:rPr>
              <a:t>medžiaga sudaro galimybes įvairių </a:t>
            </a:r>
            <a:r>
              <a:rPr lang="lt-LT" sz="2800" dirty="0">
                <a:solidFill>
                  <a:schemeClr val="tx1"/>
                </a:solidFill>
                <a:latin typeface="Arial" panose="020B0604020202020204" pitchFamily="34" charset="0"/>
                <a:cs typeface="Arial" panose="020B0604020202020204" pitchFamily="34" charset="0"/>
              </a:rPr>
              <a:t>dalykų mokytojams nacionalinio saugumo ir krašto gynybos temas pagal patvirtintą Nacionalinio saugumo ir krašto gynybos programą:</a:t>
            </a:r>
          </a:p>
          <a:p>
            <a:pPr marL="0" lvl="0" indent="0">
              <a:spcBef>
                <a:spcPts val="1800"/>
              </a:spcBef>
              <a:spcAft>
                <a:spcPts val="0"/>
              </a:spcAft>
              <a:buClr>
                <a:srgbClr val="000000">
                  <a:lumMod val="65000"/>
                  <a:lumOff val="35000"/>
                </a:srgbClr>
              </a:buClr>
              <a:buSzPct val="80000"/>
              <a:buNone/>
            </a:pPr>
            <a:r>
              <a:rPr lang="lt-LT" sz="2800" dirty="0">
                <a:solidFill>
                  <a:schemeClr val="tx1"/>
                </a:solidFill>
                <a:latin typeface="Arial" panose="020B0604020202020204" pitchFamily="34" charset="0"/>
                <a:cs typeface="Arial" panose="020B0604020202020204" pitchFamily="34" charset="0"/>
              </a:rPr>
              <a:t> </a:t>
            </a:r>
            <a:r>
              <a:rPr lang="lt-LT" sz="2800" i="1" dirty="0">
                <a:solidFill>
                  <a:schemeClr val="tx1"/>
                </a:solidFill>
                <a:latin typeface="Arial" panose="020B0604020202020204" pitchFamily="34" charset="0"/>
                <a:cs typeface="Arial" panose="020B0604020202020204" pitchFamily="34" charset="0"/>
              </a:rPr>
              <a:t>integruoti į ugdymo turinį 9-10 kl.; </a:t>
            </a:r>
          </a:p>
          <a:p>
            <a:pPr marL="0" lvl="0" indent="0">
              <a:spcBef>
                <a:spcPts val="1800"/>
              </a:spcBef>
              <a:spcAft>
                <a:spcPts val="0"/>
              </a:spcAft>
              <a:buClr>
                <a:srgbClr val="000000">
                  <a:lumMod val="65000"/>
                  <a:lumOff val="35000"/>
                </a:srgbClr>
              </a:buClr>
              <a:buSzPct val="80000"/>
              <a:buNone/>
            </a:pPr>
            <a:r>
              <a:rPr lang="lt-LT" sz="2800" i="1" dirty="0">
                <a:solidFill>
                  <a:schemeClr val="tx1"/>
                </a:solidFill>
                <a:latin typeface="Arial" panose="020B0604020202020204" pitchFamily="34" charset="0"/>
                <a:cs typeface="Arial" panose="020B0604020202020204" pitchFamily="34" charset="0"/>
              </a:rPr>
              <a:t>dėstyti kaip pasirenkamąjį kursą 11-12 kl.; </a:t>
            </a:r>
          </a:p>
          <a:p>
            <a:pPr marL="0" lvl="0" indent="0">
              <a:spcBef>
                <a:spcPts val="1800"/>
              </a:spcBef>
              <a:spcAft>
                <a:spcPts val="0"/>
              </a:spcAft>
              <a:buClr>
                <a:srgbClr val="000000">
                  <a:lumMod val="65000"/>
                  <a:lumOff val="35000"/>
                </a:srgbClr>
              </a:buClr>
              <a:buSzPct val="80000"/>
              <a:buNone/>
            </a:pPr>
            <a:r>
              <a:rPr lang="lt-LT" sz="2800" i="1" dirty="0">
                <a:solidFill>
                  <a:schemeClr val="tx1"/>
                </a:solidFill>
                <a:latin typeface="Arial" panose="020B0604020202020204" pitchFamily="34" charset="0"/>
                <a:cs typeface="Arial" panose="020B0604020202020204" pitchFamily="34" charset="0"/>
              </a:rPr>
              <a:t>organizuoti </a:t>
            </a:r>
            <a:r>
              <a:rPr lang="lt-LT" sz="2800" i="1" dirty="0" err="1">
                <a:solidFill>
                  <a:schemeClr val="tx1"/>
                </a:solidFill>
                <a:latin typeface="Arial" panose="020B0604020202020204" pitchFamily="34" charset="0"/>
                <a:cs typeface="Arial" panose="020B0604020202020204" pitchFamily="34" charset="0"/>
              </a:rPr>
              <a:t>popamokinės</a:t>
            </a:r>
            <a:r>
              <a:rPr lang="lt-LT" sz="2800" i="1" dirty="0">
                <a:solidFill>
                  <a:schemeClr val="tx1"/>
                </a:solidFill>
                <a:latin typeface="Arial" panose="020B0604020202020204" pitchFamily="34" charset="0"/>
                <a:cs typeface="Arial" panose="020B0604020202020204" pitchFamily="34" charset="0"/>
              </a:rPr>
              <a:t> veiklos </a:t>
            </a:r>
            <a:r>
              <a:rPr lang="lt-LT" sz="2800" i="1" dirty="0" err="1">
                <a:solidFill>
                  <a:schemeClr val="tx1"/>
                </a:solidFill>
                <a:latin typeface="Arial" panose="020B0604020202020204" pitchFamily="34" charset="0"/>
                <a:cs typeface="Arial" panose="020B0604020202020204" pitchFamily="34" charset="0"/>
              </a:rPr>
              <a:t>užsiėmimus</a:t>
            </a:r>
            <a:r>
              <a:rPr lang="lt-LT" sz="2800" i="1" dirty="0">
                <a:solidFill>
                  <a:schemeClr val="tx1"/>
                </a:solidFill>
                <a:latin typeface="Arial" panose="020B0604020202020204" pitchFamily="34" charset="0"/>
                <a:cs typeface="Arial" panose="020B0604020202020204" pitchFamily="34" charset="0"/>
              </a:rPr>
              <a:t> 9-12 klasėse.</a:t>
            </a:r>
          </a:p>
          <a:p>
            <a:endParaRPr lang="lt-LT"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9917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3750" t="13153" r="34628" b="8468"/>
          <a:stretch/>
        </p:blipFill>
        <p:spPr>
          <a:xfrm>
            <a:off x="4201296" y="284205"/>
            <a:ext cx="4226011" cy="5892035"/>
          </a:xfrm>
          <a:prstGeom prst="rect">
            <a:avLst/>
          </a:prstGeom>
        </p:spPr>
      </p:pic>
    </p:spTree>
    <p:extLst>
      <p:ext uri="{BB962C8B-B14F-4D97-AF65-F5344CB8AC3E}">
        <p14:creationId xmlns:p14="http://schemas.microsoft.com/office/powerpoint/2010/main" val="39614217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45" y="895739"/>
            <a:ext cx="3228392" cy="5253134"/>
          </a:xfrm>
        </p:spPr>
        <p:txBody>
          <a:bodyPr>
            <a:normAutofit/>
          </a:bodyPr>
          <a:lstStyle/>
          <a:p>
            <a:pPr algn="ctr"/>
            <a:r>
              <a:rPr lang="lt-LT" sz="2800" dirty="0" smtClean="0">
                <a:solidFill>
                  <a:schemeClr val="bg1"/>
                </a:solidFill>
                <a:latin typeface="Arial" panose="020B0604020202020204" pitchFamily="34" charset="0"/>
                <a:cs typeface="Arial" panose="020B0604020202020204" pitchFamily="34" charset="0"/>
              </a:rPr>
              <a:t>Mokomosios medžiagos struktūra</a:t>
            </a:r>
            <a:endParaRPr lang="lt-LT" sz="28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517640" y="1548882"/>
            <a:ext cx="8313576" cy="5094514"/>
          </a:xfrm>
        </p:spPr>
        <p:txBody>
          <a:bodyPr>
            <a:noAutofit/>
          </a:bodyPr>
          <a:lstStyle/>
          <a:p>
            <a:pPr marL="0" lvl="0" indent="0">
              <a:lnSpc>
                <a:spcPct val="100000"/>
              </a:lnSpc>
              <a:spcBef>
                <a:spcPts val="0"/>
              </a:spcBef>
              <a:spcAft>
                <a:spcPts val="0"/>
              </a:spcAft>
              <a:buClr>
                <a:srgbClr val="E48312"/>
              </a:buClr>
              <a:buNone/>
            </a:pPr>
            <a:r>
              <a:rPr lang="lt-LT" sz="2400" dirty="0" smtClean="0">
                <a:solidFill>
                  <a:schemeClr val="accent6">
                    <a:lumMod val="75000"/>
                  </a:schemeClr>
                </a:solidFill>
                <a:latin typeface="Arial" panose="020B0604020202020204" pitchFamily="34" charset="0"/>
                <a:cs typeface="Arial" panose="020B0604020202020204" pitchFamily="34" charset="0"/>
              </a:rPr>
              <a:t>Mokomoji </a:t>
            </a:r>
            <a:r>
              <a:rPr lang="lt-LT" sz="2400" dirty="0">
                <a:solidFill>
                  <a:schemeClr val="accent6">
                    <a:lumMod val="75000"/>
                  </a:schemeClr>
                </a:solidFill>
                <a:latin typeface="Arial" panose="020B0604020202020204" pitchFamily="34" charset="0"/>
                <a:cs typeface="Arial" panose="020B0604020202020204" pitchFamily="34" charset="0"/>
              </a:rPr>
              <a:t>medžiaga </a:t>
            </a:r>
            <a:r>
              <a:rPr lang="lt-LT" sz="2400" dirty="0" smtClean="0">
                <a:solidFill>
                  <a:schemeClr val="bg2">
                    <a:lumMod val="50000"/>
                  </a:schemeClr>
                </a:solidFill>
                <a:latin typeface="Arial" panose="020B0604020202020204" pitchFamily="34" charset="0"/>
                <a:cs typeface="Arial" panose="020B0604020202020204" pitchFamily="34" charset="0"/>
              </a:rPr>
              <a:t>,,</a:t>
            </a:r>
            <a:r>
              <a:rPr lang="lt-LT" sz="2400" dirty="0" smtClean="0">
                <a:solidFill>
                  <a:schemeClr val="accent6">
                    <a:lumMod val="75000"/>
                  </a:schemeClr>
                </a:solidFill>
                <a:latin typeface="Arial" panose="020B0604020202020204" pitchFamily="34" charset="0"/>
                <a:cs typeface="Arial" panose="020B0604020202020204" pitchFamily="34" charset="0"/>
                <a:hlinkClick r:id="rId2"/>
              </a:rPr>
              <a:t>Idėjos </a:t>
            </a:r>
            <a:r>
              <a:rPr lang="lt-LT" sz="2400" dirty="0">
                <a:solidFill>
                  <a:schemeClr val="accent6">
                    <a:lumMod val="75000"/>
                  </a:schemeClr>
                </a:solidFill>
                <a:latin typeface="Arial" panose="020B0604020202020204" pitchFamily="34" charset="0"/>
                <a:cs typeface="Arial" panose="020B0604020202020204" pitchFamily="34" charset="0"/>
                <a:hlinkClick r:id="rId2"/>
              </a:rPr>
              <a:t>ugdymui: Kaip atskleisti nacionalinio saugumo ir krašto gynybos temas </a:t>
            </a:r>
            <a:r>
              <a:rPr lang="lt-LT" sz="2400" dirty="0" smtClean="0">
                <a:solidFill>
                  <a:schemeClr val="accent6">
                    <a:lumMod val="75000"/>
                  </a:schemeClr>
                </a:solidFill>
                <a:latin typeface="Arial" panose="020B0604020202020204" pitchFamily="34" charset="0"/>
                <a:cs typeface="Arial" panose="020B0604020202020204" pitchFamily="34" charset="0"/>
                <a:hlinkClick r:id="rId2"/>
              </a:rPr>
              <a:t>mokykloje“ </a:t>
            </a:r>
            <a:r>
              <a:rPr lang="lt-LT" sz="2400" dirty="0" smtClean="0">
                <a:solidFill>
                  <a:schemeClr val="accent6">
                    <a:lumMod val="75000"/>
                  </a:schemeClr>
                </a:solidFill>
                <a:latin typeface="Arial" panose="020B0604020202020204" pitchFamily="34" charset="0"/>
                <a:cs typeface="Arial" panose="020B0604020202020204" pitchFamily="34" charset="0"/>
              </a:rPr>
              <a:t>sudaryta iš:</a:t>
            </a:r>
            <a:endParaRPr lang="lt-LT" sz="2400" dirty="0">
              <a:solidFill>
                <a:schemeClr val="accent6">
                  <a:lumMod val="75000"/>
                </a:schemeClr>
              </a:solidFill>
              <a:latin typeface="Arial" panose="020B0604020202020204" pitchFamily="34" charset="0"/>
              <a:cs typeface="Arial" panose="020B0604020202020204" pitchFamily="34" charset="0"/>
            </a:endParaRPr>
          </a:p>
          <a:p>
            <a:pPr>
              <a:lnSpc>
                <a:spcPct val="150000"/>
              </a:lnSpc>
              <a:spcBef>
                <a:spcPts val="0"/>
              </a:spcBef>
              <a:spcAft>
                <a:spcPts val="0"/>
              </a:spcAft>
              <a:buFont typeface="Courier New" panose="02070309020205020404" pitchFamily="49" charset="0"/>
              <a:buChar char="o"/>
            </a:pPr>
            <a:r>
              <a:rPr lang="lt-LT" sz="2400" dirty="0" smtClean="0">
                <a:solidFill>
                  <a:schemeClr val="accent6">
                    <a:lumMod val="75000"/>
                  </a:schemeClr>
                </a:solidFill>
                <a:latin typeface="Arial" panose="020B0604020202020204" pitchFamily="34" charset="0"/>
                <a:cs typeface="Arial" panose="020B0604020202020204" pitchFamily="34" charset="0"/>
              </a:rPr>
              <a:t>18 veiklų, pagal Pasirenkamosios programos turinio sritis;</a:t>
            </a:r>
          </a:p>
          <a:p>
            <a:pPr>
              <a:lnSpc>
                <a:spcPct val="150000"/>
              </a:lnSpc>
              <a:spcBef>
                <a:spcPts val="0"/>
              </a:spcBef>
              <a:spcAft>
                <a:spcPts val="0"/>
              </a:spcAft>
              <a:buFont typeface="Courier New" panose="02070309020205020404" pitchFamily="49" charset="0"/>
              <a:buChar char="o"/>
            </a:pPr>
            <a:r>
              <a:rPr lang="lt-LT" sz="2400" dirty="0" smtClean="0">
                <a:solidFill>
                  <a:schemeClr val="accent6">
                    <a:lumMod val="75000"/>
                  </a:schemeClr>
                </a:solidFill>
                <a:latin typeface="Arial" panose="020B0604020202020204" pitchFamily="34" charset="0"/>
                <a:cs typeface="Arial" panose="020B0604020202020204" pitchFamily="34" charset="0"/>
              </a:rPr>
              <a:t> kiekvienos veiklos struktūrą sudaro: tikslas, uždaviniai, trumpai aprašyta pamokos idėja, veiklų santrauka lentelėje, reikalingi ištekliai, veiklų aprašymai su rekomenduojamu laiku įgyvendinimui bei siūlomas įsivertinimo metodas.</a:t>
            </a:r>
          </a:p>
          <a:p>
            <a:pPr>
              <a:lnSpc>
                <a:spcPct val="150000"/>
              </a:lnSpc>
              <a:spcBef>
                <a:spcPts val="0"/>
              </a:spcBef>
              <a:spcAft>
                <a:spcPts val="0"/>
              </a:spcAft>
              <a:buFont typeface="Courier New" panose="02070309020205020404" pitchFamily="49" charset="0"/>
              <a:buChar char="o"/>
            </a:pPr>
            <a:r>
              <a:rPr lang="lt-LT" sz="2400" dirty="0" smtClean="0">
                <a:solidFill>
                  <a:schemeClr val="accent6">
                    <a:lumMod val="75000"/>
                  </a:schemeClr>
                </a:solidFill>
                <a:latin typeface="Arial" panose="020B0604020202020204" pitchFamily="34" charset="0"/>
                <a:cs typeface="Arial" panose="020B0604020202020204" pitchFamily="34" charset="0"/>
              </a:rPr>
              <a:t> medžiaga skirta  veiklai pamokoje, tačiau numatytos galimybės ir neformaliojo ugdymo veikloms.</a:t>
            </a:r>
            <a:endParaRPr lang="lt-LT" sz="2400" dirty="0">
              <a:solidFill>
                <a:schemeClr val="accent6">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7844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952" y="2015412"/>
            <a:ext cx="2957804" cy="3676261"/>
          </a:xfrm>
        </p:spPr>
        <p:txBody>
          <a:bodyPr>
            <a:normAutofit/>
          </a:bodyPr>
          <a:lstStyle/>
          <a:p>
            <a:r>
              <a:rPr lang="lt-LT" dirty="0" smtClean="0">
                <a:solidFill>
                  <a:schemeClr val="bg1"/>
                </a:solidFill>
                <a:latin typeface="Arial" panose="020B0604020202020204" pitchFamily="34" charset="0"/>
                <a:cs typeface="Arial" panose="020B0604020202020204" pitchFamily="34" charset="0"/>
              </a:rPr>
              <a:t>Kur ieškoti papildomų išteklių</a:t>
            </a:r>
            <a:r>
              <a:rPr lang="en-US" dirty="0" smtClean="0">
                <a:solidFill>
                  <a:schemeClr val="bg1"/>
                </a:solidFill>
                <a:latin typeface="Arial" panose="020B0604020202020204" pitchFamily="34" charset="0"/>
                <a:cs typeface="Arial" panose="020B0604020202020204" pitchFamily="34" charset="0"/>
              </a:rPr>
              <a:t> </a:t>
            </a:r>
            <a:r>
              <a:rPr lang="en-US" dirty="0" err="1" smtClean="0">
                <a:solidFill>
                  <a:schemeClr val="bg1"/>
                </a:solidFill>
                <a:latin typeface="Arial" panose="020B0604020202020204" pitchFamily="34" charset="0"/>
                <a:cs typeface="Arial" panose="020B0604020202020204" pitchFamily="34" charset="0"/>
              </a:rPr>
              <a:t>mokytojui</a:t>
            </a:r>
            <a:r>
              <a:rPr lang="lt-LT" dirty="0" smtClean="0">
                <a:solidFill>
                  <a:schemeClr val="bg1"/>
                </a:solidFill>
                <a:latin typeface="Arial" panose="020B0604020202020204" pitchFamily="34" charset="0"/>
                <a:cs typeface="Arial" panose="020B0604020202020204" pitchFamily="34" charset="0"/>
              </a:rPr>
              <a:t>?</a:t>
            </a:r>
            <a:endParaRPr lang="lt-LT"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lnSpc>
                <a:spcPct val="150000"/>
              </a:lnSpc>
              <a:spcBef>
                <a:spcPts val="0"/>
              </a:spcBef>
              <a:spcAft>
                <a:spcPts val="0"/>
              </a:spcAft>
              <a:buNone/>
            </a:pPr>
            <a:r>
              <a:rPr lang="lt-LT" sz="2800" dirty="0" smtClean="0"/>
              <a:t>1. Informacinėje sistemoje ,, Ugdymo sodas“</a:t>
            </a:r>
            <a:r>
              <a:rPr lang="en-US" sz="2800" dirty="0" smtClean="0"/>
              <a:t>:</a:t>
            </a:r>
          </a:p>
          <a:p>
            <a:pPr marL="0" indent="0">
              <a:lnSpc>
                <a:spcPct val="150000"/>
              </a:lnSpc>
              <a:spcBef>
                <a:spcPts val="0"/>
              </a:spcBef>
              <a:spcAft>
                <a:spcPts val="0"/>
              </a:spcAft>
              <a:buNone/>
            </a:pPr>
            <a:r>
              <a:rPr lang="lt-LT" sz="2800" dirty="0" smtClean="0"/>
              <a:t> </a:t>
            </a:r>
            <a:r>
              <a:rPr lang="lt-LT" sz="2800" dirty="0" smtClean="0">
                <a:hlinkClick r:id="rId2"/>
              </a:rPr>
              <a:t>Nacionalinio saugumo</a:t>
            </a:r>
            <a:r>
              <a:rPr lang="lt-LT" sz="2800" dirty="0"/>
              <a:t> </a:t>
            </a:r>
            <a:r>
              <a:rPr lang="lt-LT" sz="2800" dirty="0" smtClean="0"/>
              <a:t>skiltyje;</a:t>
            </a:r>
            <a:endParaRPr lang="en-US" sz="2800" dirty="0" smtClean="0"/>
          </a:p>
          <a:p>
            <a:pPr marL="0" indent="0">
              <a:lnSpc>
                <a:spcPct val="150000"/>
              </a:lnSpc>
              <a:spcBef>
                <a:spcPts val="0"/>
              </a:spcBef>
              <a:spcAft>
                <a:spcPts val="0"/>
              </a:spcAft>
              <a:buNone/>
            </a:pPr>
            <a:r>
              <a:rPr lang="lt-LT" sz="2800" dirty="0" smtClean="0"/>
              <a:t>2. Tinklapyje </a:t>
            </a:r>
            <a:r>
              <a:rPr lang="lt-LT" sz="2800" dirty="0" smtClean="0">
                <a:hlinkClick r:id="rId3"/>
              </a:rPr>
              <a:t>www.draugiškasinternetas.lt</a:t>
            </a:r>
            <a:r>
              <a:rPr lang="lt-LT" sz="2800" dirty="0" smtClean="0"/>
              <a:t>;</a:t>
            </a:r>
          </a:p>
          <a:p>
            <a:pPr marL="0" indent="0">
              <a:lnSpc>
                <a:spcPct val="150000"/>
              </a:lnSpc>
              <a:spcBef>
                <a:spcPts val="0"/>
              </a:spcBef>
              <a:spcAft>
                <a:spcPts val="0"/>
              </a:spcAft>
              <a:buNone/>
            </a:pPr>
            <a:r>
              <a:rPr lang="lt-LT" sz="2800" dirty="0" smtClean="0"/>
              <a:t>3. KAM ir jai pavaldžių institucijų tinklapiuose.</a:t>
            </a:r>
            <a:endParaRPr lang="lt-LT" sz="2800" dirty="0"/>
          </a:p>
        </p:txBody>
      </p:sp>
    </p:spTree>
    <p:extLst>
      <p:ext uri="{BB962C8B-B14F-4D97-AF65-F5344CB8AC3E}">
        <p14:creationId xmlns:p14="http://schemas.microsoft.com/office/powerpoint/2010/main" val="29789532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4882" y="1335771"/>
            <a:ext cx="7315200" cy="3255264"/>
          </a:xfrm>
        </p:spPr>
        <p:txBody>
          <a:bodyPr>
            <a:normAutofit/>
          </a:bodyPr>
          <a:lstStyle/>
          <a:p>
            <a:r>
              <a:rPr lang="lt-LT" sz="3600" b="1" dirty="0">
                <a:solidFill>
                  <a:schemeClr val="tx1"/>
                </a:solidFill>
                <a:latin typeface="Arial" panose="020B0604020202020204" pitchFamily="34" charset="0"/>
                <a:cs typeface="Arial" panose="020B0604020202020204" pitchFamily="34" charset="0"/>
              </a:rPr>
              <a:t>Į</a:t>
            </a:r>
            <a:r>
              <a:rPr lang="lt-LT" sz="3600" b="1" dirty="0" smtClean="0">
                <a:solidFill>
                  <a:schemeClr val="tx1"/>
                </a:solidFill>
                <a:latin typeface="Arial" panose="020B0604020202020204" pitchFamily="34" charset="0"/>
                <a:cs typeface="Arial" panose="020B0604020202020204" pitchFamily="34" charset="0"/>
              </a:rPr>
              <a:t>vertinkite didaktiniu požiūriu </a:t>
            </a:r>
            <a:r>
              <a:rPr lang="lt-LT" sz="3600" b="1" dirty="0" smtClean="0">
                <a:solidFill>
                  <a:schemeClr val="tx1"/>
                </a:solidFill>
                <a:latin typeface="Arial" panose="020B0604020202020204" pitchFamily="34" charset="0"/>
                <a:cs typeface="Arial" panose="020B0604020202020204" pitchFamily="34" charset="0"/>
              </a:rPr>
              <a:t>pasirinktą </a:t>
            </a:r>
            <a:r>
              <a:rPr lang="lt-LT" sz="3600" b="1" dirty="0" smtClean="0">
                <a:solidFill>
                  <a:schemeClr val="tx1"/>
                </a:solidFill>
                <a:latin typeface="Arial" panose="020B0604020202020204" pitchFamily="34" charset="0"/>
                <a:cs typeface="Arial" panose="020B0604020202020204" pitchFamily="34" charset="0"/>
              </a:rPr>
              <a:t>pamokos </a:t>
            </a:r>
            <a:r>
              <a:rPr lang="lt-LT" sz="3600" b="1" dirty="0" smtClean="0">
                <a:solidFill>
                  <a:schemeClr val="tx1"/>
                </a:solidFill>
                <a:latin typeface="Arial" panose="020B0604020202020204" pitchFamily="34" charset="0"/>
                <a:cs typeface="Arial" panose="020B0604020202020204" pitchFamily="34" charset="0"/>
                <a:hlinkClick r:id="rId2"/>
              </a:rPr>
              <a:t>idėją</a:t>
            </a:r>
            <a:r>
              <a:rPr lang="lt-LT" sz="3600" b="1" dirty="0" smtClean="0">
                <a:solidFill>
                  <a:schemeClr val="tx1"/>
                </a:solidFill>
                <a:latin typeface="Arial" panose="020B0604020202020204" pitchFamily="34" charset="0"/>
                <a:cs typeface="Arial" panose="020B0604020202020204" pitchFamily="34" charset="0"/>
              </a:rPr>
              <a:t>.</a:t>
            </a:r>
            <a:endParaRPr lang="lt-LT" sz="3600" b="1" dirty="0">
              <a:solidFill>
                <a:schemeClr val="tx1"/>
              </a:solidFill>
              <a:latin typeface="Arial" panose="020B0604020202020204" pitchFamily="34" charset="0"/>
              <a:cs typeface="Arial" panose="020B0604020202020204" pitchFamily="34" charset="0"/>
            </a:endParaRPr>
          </a:p>
        </p:txBody>
      </p:sp>
      <p:sp>
        <p:nvSpPr>
          <p:cNvPr id="3" name="Text Placeholder 2"/>
          <p:cNvSpPr>
            <a:spLocks noGrp="1"/>
          </p:cNvSpPr>
          <p:nvPr>
            <p:ph type="body" idx="1"/>
          </p:nvPr>
        </p:nvSpPr>
        <p:spPr>
          <a:xfrm>
            <a:off x="3834882" y="4672584"/>
            <a:ext cx="7366518" cy="1428958"/>
          </a:xfrm>
        </p:spPr>
        <p:txBody>
          <a:bodyPr>
            <a:normAutofit fontScale="77500" lnSpcReduction="20000"/>
          </a:bodyPr>
          <a:lstStyle/>
          <a:p>
            <a:r>
              <a:rPr lang="lt-LT" sz="1700" dirty="0" smtClean="0"/>
              <a:t>1.Medžiagos tinkamumas amžiaus grupei;</a:t>
            </a:r>
          </a:p>
          <a:p>
            <a:r>
              <a:rPr lang="lt-LT" sz="1700" dirty="0"/>
              <a:t> </a:t>
            </a:r>
            <a:r>
              <a:rPr lang="lt-LT" sz="1700" dirty="0" smtClean="0"/>
              <a:t>2. Integravimo galimybės;</a:t>
            </a:r>
          </a:p>
          <a:p>
            <a:r>
              <a:rPr lang="lt-LT" sz="1700" dirty="0"/>
              <a:t> </a:t>
            </a:r>
            <a:r>
              <a:rPr lang="lt-LT" sz="1700" dirty="0" smtClean="0"/>
              <a:t>3. Keliami tikslai pamokoje: ar pasiekiami išvardintomis priemonėmis;</a:t>
            </a:r>
          </a:p>
          <a:p>
            <a:r>
              <a:rPr lang="lt-LT" sz="1700" dirty="0" smtClean="0"/>
              <a:t>4. Ar pakankamai pateikta galimybių, kurios sudomintų mokinius.</a:t>
            </a:r>
          </a:p>
          <a:p>
            <a:r>
              <a:rPr lang="lt-LT" sz="1700" dirty="0" smtClean="0"/>
              <a:t>5. Kiti pastebėti didaktiniai aspektai.</a:t>
            </a:r>
          </a:p>
          <a:p>
            <a:endParaRPr lang="lt-LT" dirty="0" smtClean="0"/>
          </a:p>
          <a:p>
            <a:endParaRPr lang="lt-LT" dirty="0"/>
          </a:p>
        </p:txBody>
      </p:sp>
      <p:sp>
        <p:nvSpPr>
          <p:cNvPr id="4" name="Rectangle 3"/>
          <p:cNvSpPr/>
          <p:nvPr/>
        </p:nvSpPr>
        <p:spPr>
          <a:xfrm>
            <a:off x="223936" y="3080822"/>
            <a:ext cx="2288244" cy="1200329"/>
          </a:xfrm>
          <a:prstGeom prst="rect">
            <a:avLst/>
          </a:prstGeom>
        </p:spPr>
        <p:txBody>
          <a:bodyPr wrap="square">
            <a:spAutoFit/>
          </a:bodyPr>
          <a:lstStyle/>
          <a:p>
            <a:r>
              <a:rPr lang="lt-LT" sz="3600" dirty="0">
                <a:solidFill>
                  <a:schemeClr val="bg1"/>
                </a:solidFill>
                <a:latin typeface="Arial" panose="020B0604020202020204" pitchFamily="34" charset="0"/>
                <a:cs typeface="Arial" panose="020B0604020202020204" pitchFamily="34" charset="0"/>
              </a:rPr>
              <a:t>Užduotis </a:t>
            </a:r>
            <a:r>
              <a:rPr lang="lt-LT" sz="3600" dirty="0" smtClean="0">
                <a:solidFill>
                  <a:schemeClr val="bg1"/>
                </a:solidFill>
                <a:latin typeface="Arial" panose="020B0604020202020204" pitchFamily="34" charset="0"/>
                <a:cs typeface="Arial" panose="020B0604020202020204" pitchFamily="34" charset="0"/>
              </a:rPr>
              <a:t>dalyviams</a:t>
            </a:r>
            <a:endParaRPr lang="lt-LT" sz="3600" dirty="0">
              <a:solidFill>
                <a:schemeClr val="bg1"/>
              </a:solidFill>
            </a:endParaRPr>
          </a:p>
        </p:txBody>
      </p:sp>
    </p:spTree>
    <p:extLst>
      <p:ext uri="{BB962C8B-B14F-4D97-AF65-F5344CB8AC3E}">
        <p14:creationId xmlns:p14="http://schemas.microsoft.com/office/powerpoint/2010/main" val="1893572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dirty="0" smtClean="0"/>
              <a:t>Nacionalinis saugumas</a:t>
            </a:r>
            <a:endParaRPr lang="lt-LT" dirty="0"/>
          </a:p>
        </p:txBody>
      </p:sp>
      <p:sp>
        <p:nvSpPr>
          <p:cNvPr id="3" name="Content Placeholder 2"/>
          <p:cNvSpPr>
            <a:spLocks noGrp="1"/>
          </p:cNvSpPr>
          <p:nvPr>
            <p:ph idx="1"/>
          </p:nvPr>
        </p:nvSpPr>
        <p:spPr/>
        <p:txBody>
          <a:bodyPr/>
          <a:lstStyle/>
          <a:p>
            <a:pPr marL="203200" lvl="0" indent="0" algn="ctr" defTabSz="914400">
              <a:spcBef>
                <a:spcPts val="800"/>
              </a:spcBef>
              <a:buClr>
                <a:srgbClr val="000000"/>
              </a:buClr>
              <a:buSzPct val="100000"/>
              <a:buNone/>
            </a:pPr>
            <a:r>
              <a:rPr lang="lt-LT" sz="3200" kern="0" dirty="0" smtClean="0">
                <a:latin typeface="MinionPro-Regular"/>
                <a:cs typeface="Arial"/>
                <a:sym typeface="Arial"/>
              </a:rPr>
              <a:t>Valstybės </a:t>
            </a:r>
            <a:r>
              <a:rPr lang="lt-LT" sz="3200" kern="0" dirty="0">
                <a:latin typeface="MinionPro-Regular"/>
                <a:cs typeface="Arial"/>
                <a:sym typeface="Arial"/>
              </a:rPr>
              <a:t>nepriklausomybės, jos teritorinio vientisumo ir konstitucinės santvarkos apsauga, jos gynyba nuo įvairių grėsmių, kylančių tiek iš išorės, tiek ir šalies viduje.</a:t>
            </a:r>
          </a:p>
          <a:p>
            <a:endParaRPr lang="lt-LT" dirty="0"/>
          </a:p>
        </p:txBody>
      </p:sp>
    </p:spTree>
    <p:extLst>
      <p:ext uri="{BB962C8B-B14F-4D97-AF65-F5344CB8AC3E}">
        <p14:creationId xmlns:p14="http://schemas.microsoft.com/office/powerpoint/2010/main" val="1371476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739833"/>
            <a:ext cx="2808515" cy="4933179"/>
          </a:xfrm>
        </p:spPr>
        <p:txBody>
          <a:bodyPr>
            <a:normAutofit/>
          </a:bodyPr>
          <a:lstStyle/>
          <a:p>
            <a:pPr algn="ctr"/>
            <a:r>
              <a:rPr lang="lt-LT" dirty="0">
                <a:latin typeface="Times New Roman" panose="02020603050405020304" pitchFamily="18" charset="0"/>
                <a:cs typeface="Arial"/>
                <a:sym typeface="Arial"/>
              </a:rPr>
              <a:t>Pagrindiniai nacionalinio saugumo objektai</a:t>
            </a:r>
            <a:br>
              <a:rPr lang="lt-LT" dirty="0">
                <a:latin typeface="Times New Roman" panose="02020603050405020304" pitchFamily="18" charset="0"/>
                <a:cs typeface="Arial"/>
                <a:sym typeface="Arial"/>
              </a:rPr>
            </a:br>
            <a:endParaRPr lang="lt-LT" dirty="0"/>
          </a:p>
        </p:txBody>
      </p:sp>
      <p:sp>
        <p:nvSpPr>
          <p:cNvPr id="3" name="Content Placeholder 2"/>
          <p:cNvSpPr>
            <a:spLocks noGrp="1"/>
          </p:cNvSpPr>
          <p:nvPr>
            <p:ph idx="1"/>
          </p:nvPr>
        </p:nvSpPr>
        <p:spPr/>
        <p:txBody>
          <a:bodyPr>
            <a:normAutofit/>
          </a:bodyPr>
          <a:lstStyle/>
          <a:p>
            <a:pPr marL="253604" lvl="0" indent="0" algn="just" defTabSz="685800">
              <a:spcBef>
                <a:spcPts val="600"/>
              </a:spcBef>
              <a:buClr>
                <a:srgbClr val="000000"/>
              </a:buClr>
              <a:buSzPct val="100000"/>
              <a:buNone/>
            </a:pPr>
            <a:r>
              <a:rPr lang="lt-LT" sz="3200" kern="0" dirty="0">
                <a:latin typeface="Times New Roman" panose="02020603050405020304" pitchFamily="18" charset="0"/>
                <a:ea typeface="ＭＳ Ｐゴシック" charset="0"/>
                <a:cs typeface="Arial"/>
                <a:sym typeface="Arial"/>
              </a:rPr>
              <a:t>žmogaus ir piliečio teisės, laisvės bei asmens saugumas;</a:t>
            </a:r>
          </a:p>
          <a:p>
            <a:pPr marL="253604" lvl="0" indent="0" algn="just" defTabSz="685800">
              <a:spcBef>
                <a:spcPts val="600"/>
              </a:spcBef>
              <a:buClr>
                <a:srgbClr val="000000"/>
              </a:buClr>
              <a:buSzPct val="100000"/>
              <a:buNone/>
            </a:pPr>
            <a:r>
              <a:rPr lang="lt-LT" sz="3200" kern="0" dirty="0">
                <a:latin typeface="Times New Roman" panose="02020603050405020304" pitchFamily="18" charset="0"/>
                <a:ea typeface="ＭＳ Ｐゴシック" charset="0"/>
                <a:cs typeface="Arial"/>
                <a:sym typeface="Arial"/>
              </a:rPr>
              <a:t>tautos puoselėjamos vertybės, jos teisės ir laisvos raidos sąlygos;</a:t>
            </a:r>
          </a:p>
          <a:p>
            <a:pPr marL="253604" lvl="0" indent="0" algn="just" defTabSz="685800">
              <a:spcBef>
                <a:spcPts val="600"/>
              </a:spcBef>
              <a:buClr>
                <a:srgbClr val="000000"/>
              </a:buClr>
              <a:buSzPct val="100000"/>
              <a:buNone/>
            </a:pPr>
            <a:r>
              <a:rPr lang="lt-LT" sz="3200" kern="0" dirty="0">
                <a:latin typeface="Times New Roman" panose="02020603050405020304" pitchFamily="18" charset="0"/>
                <a:ea typeface="ＭＳ Ｐゴシック" charset="0"/>
                <a:cs typeface="Arial"/>
                <a:sym typeface="Arial"/>
              </a:rPr>
              <a:t>valstybės nepriklausomybė;</a:t>
            </a:r>
          </a:p>
          <a:p>
            <a:pPr marL="253604" lvl="0" indent="0" algn="just" defTabSz="685800">
              <a:spcBef>
                <a:spcPts val="600"/>
              </a:spcBef>
              <a:buClr>
                <a:srgbClr val="000000"/>
              </a:buClr>
              <a:buSzPct val="100000"/>
              <a:buNone/>
            </a:pPr>
            <a:r>
              <a:rPr lang="lt-LT" sz="3200" kern="0" dirty="0">
                <a:latin typeface="Times New Roman" panose="02020603050405020304" pitchFamily="18" charset="0"/>
                <a:ea typeface="ＭＳ Ｐゴシック" charset="0"/>
                <a:cs typeface="Arial"/>
                <a:sym typeface="Arial"/>
              </a:rPr>
              <a:t>konstitucinė santvarka;</a:t>
            </a:r>
          </a:p>
          <a:p>
            <a:pPr marL="253604" lvl="0" indent="0" algn="just" defTabSz="685800">
              <a:spcBef>
                <a:spcPts val="600"/>
              </a:spcBef>
              <a:buClr>
                <a:srgbClr val="000000"/>
              </a:buClr>
              <a:buSzPct val="100000"/>
              <a:buNone/>
            </a:pPr>
            <a:r>
              <a:rPr lang="lt-LT" sz="3200" kern="0" dirty="0">
                <a:latin typeface="Times New Roman" panose="02020603050405020304" pitchFamily="18" charset="0"/>
                <a:ea typeface="ＭＳ Ｐゴシック" charset="0"/>
                <a:cs typeface="Arial"/>
                <a:sym typeface="Arial"/>
              </a:rPr>
              <a:t>valstybės teritorijos vientisumas;</a:t>
            </a:r>
          </a:p>
          <a:p>
            <a:pPr marL="253604" lvl="0" indent="0" algn="just" defTabSz="685800">
              <a:spcBef>
                <a:spcPts val="600"/>
              </a:spcBef>
              <a:buClr>
                <a:srgbClr val="000000"/>
              </a:buClr>
              <a:buSzPct val="100000"/>
              <a:buNone/>
            </a:pPr>
            <a:r>
              <a:rPr lang="lt-LT" sz="3200" kern="0" dirty="0">
                <a:latin typeface="Times New Roman" panose="02020603050405020304" pitchFamily="18" charset="0"/>
                <a:ea typeface="ＭＳ Ｐゴシック" charset="0"/>
                <a:cs typeface="Arial"/>
                <a:sym typeface="Arial"/>
              </a:rPr>
              <a:t>aplinka ir kultūros paveldas.</a:t>
            </a:r>
          </a:p>
          <a:p>
            <a:pPr marL="0" indent="0">
              <a:buNone/>
            </a:pPr>
            <a:endParaRPr lang="lt-LT" sz="3200" dirty="0"/>
          </a:p>
        </p:txBody>
      </p:sp>
    </p:spTree>
    <p:extLst>
      <p:ext uri="{BB962C8B-B14F-4D97-AF65-F5344CB8AC3E}">
        <p14:creationId xmlns:p14="http://schemas.microsoft.com/office/powerpoint/2010/main" val="4079127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lt-LT" sz="1050" b="0" i="0" u="none" strike="noStrike" kern="0" cap="none" spc="0" normalizeH="0" baseline="0" noProof="0">
                <a:ln>
                  <a:noFill/>
                </a:ln>
                <a:solidFill>
                  <a:prstClr val="black">
                    <a:tint val="75000"/>
                  </a:prstClr>
                </a:solidFill>
                <a:effectLst/>
                <a:uLnTx/>
                <a:uFillTx/>
                <a:latin typeface="Arial"/>
                <a:ea typeface="+mn-ea"/>
                <a:cs typeface="Arial"/>
                <a:sym typeface="Arial"/>
              </a:rPr>
              <a:t>Salomėja Bitlieriūtė</a:t>
            </a:r>
          </a:p>
        </p:txBody>
      </p:sp>
      <p:sp>
        <p:nvSpPr>
          <p:cNvPr id="3" name="Rounded Rectangle 2"/>
          <p:cNvSpPr/>
          <p:nvPr/>
        </p:nvSpPr>
        <p:spPr>
          <a:xfrm rot="10800000" flipH="1" flipV="1">
            <a:off x="4367214" y="2534424"/>
            <a:ext cx="2486025" cy="1760774"/>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8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Grėsmės, pavojai ir rizikos veiksniai nacionaliniam saugumui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2017-01-17</a:t>
            </a:r>
            <a:endParaRPr kumimoji="0" lang="lt-LT" sz="1800" b="1"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sp>
        <p:nvSpPr>
          <p:cNvPr id="6" name="TextBox 5"/>
          <p:cNvSpPr txBox="1"/>
          <p:nvPr/>
        </p:nvSpPr>
        <p:spPr>
          <a:xfrm>
            <a:off x="2095501" y="1864519"/>
            <a:ext cx="2221706"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Konvencinės karinės grėsmės</a:t>
            </a:r>
          </a:p>
        </p:txBody>
      </p:sp>
      <p:sp>
        <p:nvSpPr>
          <p:cNvPr id="7" name="TextBox 6"/>
          <p:cNvSpPr txBox="1"/>
          <p:nvPr/>
        </p:nvSpPr>
        <p:spPr>
          <a:xfrm>
            <a:off x="1705046" y="2689461"/>
            <a:ext cx="2490505"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Užmaskuotos karinės ir žvalgybos priemonės</a:t>
            </a:r>
          </a:p>
        </p:txBody>
      </p:sp>
      <p:sp>
        <p:nvSpPr>
          <p:cNvPr id="8" name="TextBox 7"/>
          <p:cNvSpPr txBox="1"/>
          <p:nvPr/>
        </p:nvSpPr>
        <p:spPr>
          <a:xfrm>
            <a:off x="1705045" y="3528799"/>
            <a:ext cx="2457450"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Grėsmės euroatlantinės bendrijos vienybei</a:t>
            </a:r>
          </a:p>
        </p:txBody>
      </p:sp>
      <p:sp>
        <p:nvSpPr>
          <p:cNvPr id="9" name="TextBox 8"/>
          <p:cNvSpPr txBox="1"/>
          <p:nvPr/>
        </p:nvSpPr>
        <p:spPr>
          <a:xfrm>
            <a:off x="2831308" y="4543425"/>
            <a:ext cx="1721643"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Nestabilumas regione ir pasaulyje</a:t>
            </a:r>
          </a:p>
        </p:txBody>
      </p:sp>
      <p:sp>
        <p:nvSpPr>
          <p:cNvPr id="11" name="TextBox 10"/>
          <p:cNvSpPr txBox="1"/>
          <p:nvPr/>
        </p:nvSpPr>
        <p:spPr>
          <a:xfrm>
            <a:off x="4774407" y="4629150"/>
            <a:ext cx="1985962"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Terorizmas, ekstremizmas ir </a:t>
            </a:r>
            <a:r>
              <a:rPr kumimoji="0" lang="lt-LT" sz="1500" b="0" i="0" u="none" strike="noStrike" kern="1200" cap="none" spc="0" normalizeH="0" baseline="0" noProof="0" dirty="0" err="1">
                <a:ln>
                  <a:noFill/>
                </a:ln>
                <a:solidFill>
                  <a:prstClr val="black"/>
                </a:solidFill>
                <a:effectLst/>
                <a:uLnTx/>
                <a:uFillTx/>
                <a:latin typeface="Calibri" panose="020F0502020204030204"/>
                <a:ea typeface="+mn-ea"/>
                <a:cs typeface="Arial"/>
                <a:sym typeface="Arial"/>
              </a:rPr>
              <a:t>radikalėjimas</a:t>
            </a:r>
            <a:endPar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endParaRPr>
          </a:p>
        </p:txBody>
      </p:sp>
      <p:sp>
        <p:nvSpPr>
          <p:cNvPr id="13" name="TextBox 12"/>
          <p:cNvSpPr txBox="1"/>
          <p:nvPr/>
        </p:nvSpPr>
        <p:spPr>
          <a:xfrm>
            <a:off x="7297004" y="4272115"/>
            <a:ext cx="2135129"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Informacinės ir kibernetinės grėsmės</a:t>
            </a:r>
          </a:p>
        </p:txBody>
      </p:sp>
      <p:sp>
        <p:nvSpPr>
          <p:cNvPr id="14" name="TextBox 13"/>
          <p:cNvSpPr txBox="1"/>
          <p:nvPr/>
        </p:nvSpPr>
        <p:spPr>
          <a:xfrm>
            <a:off x="7017545" y="3375586"/>
            <a:ext cx="3007519"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Ekonominė ir energetinė priklausomybė, ekonomikos ir ūkio pažeidžiamumas</a:t>
            </a:r>
          </a:p>
        </p:txBody>
      </p:sp>
      <p:sp>
        <p:nvSpPr>
          <p:cNvPr id="15" name="TextBox 14"/>
          <p:cNvSpPr txBox="1"/>
          <p:nvPr/>
        </p:nvSpPr>
        <p:spPr>
          <a:xfrm>
            <a:off x="7017544" y="2786060"/>
            <a:ext cx="3093244"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Nesaugios branduolinės energetikos plėtojimas šalia LR sienų</a:t>
            </a:r>
          </a:p>
        </p:txBody>
      </p:sp>
      <p:sp>
        <p:nvSpPr>
          <p:cNvPr id="17" name="TextBox 16"/>
          <p:cNvSpPr txBox="1"/>
          <p:nvPr/>
        </p:nvSpPr>
        <p:spPr>
          <a:xfrm>
            <a:off x="6917531" y="2257426"/>
            <a:ext cx="2514600"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Demografinė krizė</a:t>
            </a:r>
          </a:p>
        </p:txBody>
      </p:sp>
      <p:sp>
        <p:nvSpPr>
          <p:cNvPr id="18" name="TextBox 17"/>
          <p:cNvSpPr txBox="1"/>
          <p:nvPr/>
        </p:nvSpPr>
        <p:spPr>
          <a:xfrm>
            <a:off x="6410327" y="1664495"/>
            <a:ext cx="2000249"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Korupcija</a:t>
            </a:r>
          </a:p>
        </p:txBody>
      </p:sp>
      <p:sp>
        <p:nvSpPr>
          <p:cNvPr id="19" name="TextBox 18"/>
          <p:cNvSpPr txBox="1"/>
          <p:nvPr/>
        </p:nvSpPr>
        <p:spPr>
          <a:xfrm>
            <a:off x="4902996" y="2057401"/>
            <a:ext cx="1400175"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Vertybių</a:t>
            </a:r>
            <a:r>
              <a:rPr kumimoji="0" lang="lt-LT" sz="135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 krizė</a:t>
            </a:r>
          </a:p>
        </p:txBody>
      </p:sp>
      <p:sp>
        <p:nvSpPr>
          <p:cNvPr id="20" name="TextBox 19"/>
          <p:cNvSpPr txBox="1"/>
          <p:nvPr/>
        </p:nvSpPr>
        <p:spPr>
          <a:xfrm>
            <a:off x="3888583" y="1456299"/>
            <a:ext cx="2414588"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Organizuotas nusikalstamumas</a:t>
            </a:r>
          </a:p>
        </p:txBody>
      </p:sp>
      <p:sp>
        <p:nvSpPr>
          <p:cNvPr id="21" name="TextBox 20"/>
          <p:cNvSpPr txBox="1"/>
          <p:nvPr/>
        </p:nvSpPr>
        <p:spPr>
          <a:xfrm>
            <a:off x="7017544" y="4964906"/>
            <a:ext cx="3093244"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Valstybės ir tarptautinio lygio ekstremalios situacijos</a:t>
            </a:r>
          </a:p>
        </p:txBody>
      </p:sp>
      <p:cxnSp>
        <p:nvCxnSpPr>
          <p:cNvPr id="5" name="Alkūninė jungtis 4"/>
          <p:cNvCxnSpPr/>
          <p:nvPr/>
        </p:nvCxnSpPr>
        <p:spPr>
          <a:xfrm flipV="1">
            <a:off x="6303170" y="1864520"/>
            <a:ext cx="714374" cy="669905"/>
          </a:xfrm>
          <a:prstGeom prst="bentConnector3">
            <a:avLst/>
          </a:prstGeom>
          <a:ln w="28575">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Alkūninė jungtis 11"/>
          <p:cNvCxnSpPr/>
          <p:nvPr/>
        </p:nvCxnSpPr>
        <p:spPr>
          <a:xfrm flipV="1">
            <a:off x="6853238" y="2413842"/>
            <a:ext cx="614362" cy="275620"/>
          </a:xfrm>
          <a:prstGeom prst="bentConnector3">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2" name="Alkūninė jungtis 21"/>
          <p:cNvCxnSpPr/>
          <p:nvPr/>
        </p:nvCxnSpPr>
        <p:spPr>
          <a:xfrm flipV="1">
            <a:off x="6853239" y="3006773"/>
            <a:ext cx="351643" cy="138756"/>
          </a:xfrm>
          <a:prstGeom prst="bentConnector3">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Alkūninė jungtis 25"/>
          <p:cNvCxnSpPr/>
          <p:nvPr/>
        </p:nvCxnSpPr>
        <p:spPr>
          <a:xfrm flipV="1">
            <a:off x="6853238" y="3509821"/>
            <a:ext cx="724397" cy="140637"/>
          </a:xfrm>
          <a:prstGeom prst="bentConnector3">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8" name="Alkūninė jungtis 27"/>
          <p:cNvCxnSpPr/>
          <p:nvPr/>
        </p:nvCxnSpPr>
        <p:spPr>
          <a:xfrm>
            <a:off x="6853239" y="4137333"/>
            <a:ext cx="935085" cy="302454"/>
          </a:xfrm>
          <a:prstGeom prst="bentConnector3">
            <a:avLst/>
          </a:prstGeom>
          <a:ln w="28575">
            <a:solidFill>
              <a:srgbClr val="FFC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0" name="Alkūninė jungtis 29"/>
          <p:cNvCxnSpPr/>
          <p:nvPr/>
        </p:nvCxnSpPr>
        <p:spPr>
          <a:xfrm>
            <a:off x="6510338" y="4295200"/>
            <a:ext cx="991383" cy="779141"/>
          </a:xfrm>
          <a:prstGeom prst="bentConnector3">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Alkūninė jungtis 31"/>
          <p:cNvCxnSpPr/>
          <p:nvPr/>
        </p:nvCxnSpPr>
        <p:spPr>
          <a:xfrm rot="16200000" flipH="1">
            <a:off x="5412969" y="4480088"/>
            <a:ext cx="420956" cy="51179"/>
          </a:xfrm>
          <a:prstGeom prst="bentConnector3">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Alkūninė jungtis 33"/>
          <p:cNvCxnSpPr/>
          <p:nvPr/>
        </p:nvCxnSpPr>
        <p:spPr>
          <a:xfrm rot="10800000" flipV="1">
            <a:off x="4195550" y="4295198"/>
            <a:ext cx="357401" cy="333952"/>
          </a:xfrm>
          <a:prstGeom prst="bentConnector3">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8" name="Alkūninė jungtis 37"/>
          <p:cNvCxnSpPr/>
          <p:nvPr/>
        </p:nvCxnSpPr>
        <p:spPr>
          <a:xfrm rot="10800000">
            <a:off x="3526382" y="2249500"/>
            <a:ext cx="1248024" cy="284924"/>
          </a:xfrm>
          <a:prstGeom prst="bentConnector3">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0" name="Alkūninė jungtis 39"/>
          <p:cNvCxnSpPr/>
          <p:nvPr/>
        </p:nvCxnSpPr>
        <p:spPr>
          <a:xfrm rot="16200000" flipV="1">
            <a:off x="5561717" y="2293566"/>
            <a:ext cx="276999" cy="204716"/>
          </a:xfrm>
          <a:prstGeom prst="bentConnector3">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Alkūninė jungtis 41"/>
          <p:cNvCxnSpPr/>
          <p:nvPr/>
        </p:nvCxnSpPr>
        <p:spPr>
          <a:xfrm rot="16200000" flipV="1">
            <a:off x="4553778" y="2185206"/>
            <a:ext cx="569847" cy="128588"/>
          </a:xfrm>
          <a:prstGeom prst="bentConnector3">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4" name="Alkūninė jungtis 43"/>
          <p:cNvCxnSpPr/>
          <p:nvPr/>
        </p:nvCxnSpPr>
        <p:spPr>
          <a:xfrm rot="10800000" flipV="1">
            <a:off x="3642816" y="3528800"/>
            <a:ext cx="724397" cy="399197"/>
          </a:xfrm>
          <a:prstGeom prst="bentConnector3">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6" name="Alkūninė jungtis 45"/>
          <p:cNvCxnSpPr/>
          <p:nvPr/>
        </p:nvCxnSpPr>
        <p:spPr>
          <a:xfrm rot="10800000">
            <a:off x="3775880" y="3081636"/>
            <a:ext cx="541326" cy="63895"/>
          </a:xfrm>
          <a:prstGeom prst="bentConnector3">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045619" y="5314950"/>
            <a:ext cx="2025254"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500" b="0" i="0" u="none" strike="noStrike" kern="1200" cap="none" spc="0" normalizeH="0" baseline="0" noProof="0" dirty="0">
                <a:ln>
                  <a:noFill/>
                </a:ln>
                <a:solidFill>
                  <a:prstClr val="black"/>
                </a:solidFill>
                <a:effectLst/>
                <a:uLnTx/>
                <a:uFillTx/>
                <a:latin typeface="Calibri" panose="020F0502020204030204"/>
                <a:ea typeface="+mn-ea"/>
                <a:cs typeface="Arial"/>
                <a:sym typeface="Arial"/>
              </a:rPr>
              <a:t>Socialinė ir regioninė atskirtis, skurdas</a:t>
            </a:r>
          </a:p>
        </p:txBody>
      </p:sp>
      <p:cxnSp>
        <p:nvCxnSpPr>
          <p:cNvPr id="23" name="Alkūninė jungtis 22"/>
          <p:cNvCxnSpPr/>
          <p:nvPr/>
        </p:nvCxnSpPr>
        <p:spPr>
          <a:xfrm rot="5400000">
            <a:off x="4162263" y="4650165"/>
            <a:ext cx="1095701" cy="385764"/>
          </a:xfrm>
          <a:prstGeom prst="bentConnector3">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91693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normAutofit/>
          </a:bodyPr>
          <a:lstStyle/>
          <a:p>
            <a:pPr algn="ctr"/>
            <a:r>
              <a:rPr lang="lt-LT" dirty="0" smtClean="0">
                <a:solidFill>
                  <a:schemeClr val="bg1"/>
                </a:solidFill>
                <a:latin typeface="Arial" panose="020B0604020202020204" pitchFamily="34" charset="0"/>
                <a:cs typeface="Arial" panose="020B0604020202020204" pitchFamily="34" charset="0"/>
              </a:rPr>
              <a:t>Nacionalinio saugumo ir krašto gynybos pasirenkamoji programa</a:t>
            </a:r>
            <a:endParaRPr lang="en-US" dirty="0">
              <a:solidFill>
                <a:schemeClr val="bg1"/>
              </a:solidFill>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p:txBody>
          <a:bodyPr>
            <a:normAutofit/>
          </a:bodyPr>
          <a:lstStyle/>
          <a:p>
            <a:pPr marL="0" indent="0">
              <a:buNone/>
            </a:pPr>
            <a:r>
              <a:rPr lang="lt-LT" sz="2800" dirty="0" smtClean="0">
                <a:latin typeface="Arial" panose="020B0604020202020204" pitchFamily="34" charset="0"/>
                <a:cs typeface="Arial" panose="020B0604020202020204" pitchFamily="34" charset="0"/>
              </a:rPr>
              <a:t>2017 m. lapkričio 28 d. ministro įsakymu buvo patvirtinta Nacionalinio saugumo ir krašto gynybos </a:t>
            </a:r>
            <a:r>
              <a:rPr lang="lt-LT" sz="2800" dirty="0" smtClean="0">
                <a:latin typeface="Arial" panose="020B0604020202020204" pitchFamily="34" charset="0"/>
                <a:cs typeface="Arial" panose="020B0604020202020204" pitchFamily="34" charset="0"/>
                <a:hlinkClick r:id="rId2"/>
              </a:rPr>
              <a:t>programa</a:t>
            </a:r>
            <a:r>
              <a:rPr lang="lt-LT" sz="2800" dirty="0">
                <a:latin typeface="Arial" panose="020B0604020202020204" pitchFamily="34" charset="0"/>
                <a:cs typeface="Arial" panose="020B0604020202020204" pitchFamily="34" charset="0"/>
              </a:rPr>
              <a:t> </a:t>
            </a:r>
            <a:r>
              <a:rPr lang="lt-LT" sz="2800" dirty="0" smtClean="0">
                <a:latin typeface="Arial" panose="020B0604020202020204" pitchFamily="34" charset="0"/>
                <a:cs typeface="Arial" panose="020B0604020202020204" pitchFamily="34" charset="0"/>
              </a:rPr>
              <a:t>(toliau-Pasirenkamoji programa)</a:t>
            </a:r>
            <a:r>
              <a:rPr lang="lt-LT" sz="2800" dirty="0">
                <a:latin typeface="Arial" panose="020B0604020202020204" pitchFamily="34" charset="0"/>
                <a:cs typeface="Arial" panose="020B0604020202020204" pitchFamily="34" charset="0"/>
              </a:rPr>
              <a:t> 11-12 </a:t>
            </a:r>
            <a:r>
              <a:rPr lang="lt-LT" sz="2800" dirty="0" smtClean="0">
                <a:latin typeface="Arial" panose="020B0604020202020204" pitchFamily="34" charset="0"/>
                <a:cs typeface="Arial" panose="020B0604020202020204" pitchFamily="34" charset="0"/>
              </a:rPr>
              <a:t>klasėms;</a:t>
            </a:r>
            <a:endParaRPr lang="lt-LT" sz="2800" dirty="0">
              <a:latin typeface="Arial" panose="020B0604020202020204" pitchFamily="34" charset="0"/>
              <a:cs typeface="Arial" panose="020B0604020202020204" pitchFamily="34" charset="0"/>
            </a:endParaRPr>
          </a:p>
          <a:p>
            <a:pPr marL="0" indent="0">
              <a:buNone/>
            </a:pPr>
            <a:r>
              <a:rPr lang="lt-LT" sz="2800" dirty="0" smtClean="0">
                <a:latin typeface="Arial" panose="020B0604020202020204" pitchFamily="34" charset="0"/>
                <a:cs typeface="Arial" panose="020B0604020202020204" pitchFamily="34" charset="0"/>
              </a:rPr>
              <a:t>Numatyta </a:t>
            </a:r>
            <a:r>
              <a:rPr lang="lt-LT" sz="2800" dirty="0">
                <a:latin typeface="Arial" panose="020B0604020202020204" pitchFamily="34" charset="0"/>
                <a:cs typeface="Arial" panose="020B0604020202020204" pitchFamily="34" charset="0"/>
              </a:rPr>
              <a:t>v</a:t>
            </a:r>
            <a:r>
              <a:rPr lang="lt-LT" sz="2800" dirty="0" smtClean="0">
                <a:latin typeface="Arial" panose="020B0604020202020204" pitchFamily="34" charset="0"/>
                <a:cs typeface="Arial" panose="020B0604020202020204" pitchFamily="34" charset="0"/>
              </a:rPr>
              <a:t>iena savaitinė pamoka (36 </a:t>
            </a:r>
            <a:r>
              <a:rPr lang="lt-LT" sz="2800" dirty="0" err="1" smtClean="0">
                <a:latin typeface="Arial" panose="020B0604020202020204" pitchFamily="34" charset="0"/>
                <a:cs typeface="Arial" panose="020B0604020202020204" pitchFamily="34" charset="0"/>
              </a:rPr>
              <a:t>ak.val</a:t>
            </a:r>
            <a:r>
              <a:rPr lang="lt-LT" sz="2800" dirty="0" smtClean="0">
                <a:latin typeface="Arial" panose="020B0604020202020204" pitchFamily="34" charset="0"/>
                <a:cs typeface="Arial" panose="020B0604020202020204" pitchFamily="34" charset="0"/>
              </a:rPr>
              <a:t>.). Dalis veiklų turi būti įgyvendinamos per praktines užduotis.</a:t>
            </a:r>
          </a:p>
          <a:p>
            <a:pPr marL="0" indent="0">
              <a:buNone/>
            </a:pP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8725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normAutofit/>
          </a:bodyPr>
          <a:lstStyle/>
          <a:p>
            <a:r>
              <a:rPr lang="lt-LT" dirty="0" smtClean="0">
                <a:solidFill>
                  <a:schemeClr val="bg1"/>
                </a:solidFill>
                <a:latin typeface="Arial" panose="020B0604020202020204" pitchFamily="34" charset="0"/>
                <a:cs typeface="Arial" panose="020B0604020202020204" pitchFamily="34" charset="0"/>
              </a:rPr>
              <a:t>Pasirenkamąją programą sudaro</a:t>
            </a:r>
            <a:endParaRPr lang="en-US" dirty="0">
              <a:solidFill>
                <a:schemeClr val="bg1"/>
              </a:solidFill>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a:xfrm>
            <a:off x="3869267" y="864108"/>
            <a:ext cx="7570063" cy="5120640"/>
          </a:xfrm>
        </p:spPr>
        <p:txBody>
          <a:bodyPr/>
          <a:lstStyle/>
          <a:p>
            <a:endParaRPr lang="en-US" dirty="0"/>
          </a:p>
        </p:txBody>
      </p:sp>
      <p:pic>
        <p:nvPicPr>
          <p:cNvPr id="4" name="Turinio vietos rezervavimo ženklas 3"/>
          <p:cNvPicPr>
            <a:picLocks noChangeAspect="1"/>
          </p:cNvPicPr>
          <p:nvPr/>
        </p:nvPicPr>
        <p:blipFill>
          <a:blip r:embed="rId2"/>
          <a:stretch>
            <a:fillRect/>
          </a:stretch>
        </p:blipFill>
        <p:spPr>
          <a:xfrm>
            <a:off x="3275045" y="1828800"/>
            <a:ext cx="7772400" cy="4191000"/>
          </a:xfrm>
          <a:prstGeom prst="rect">
            <a:avLst/>
          </a:prstGeom>
        </p:spPr>
      </p:pic>
    </p:spTree>
    <p:extLst>
      <p:ext uri="{BB962C8B-B14F-4D97-AF65-F5344CB8AC3E}">
        <p14:creationId xmlns:p14="http://schemas.microsoft.com/office/powerpoint/2010/main" val="1210273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935" y="286603"/>
            <a:ext cx="2911151" cy="5684989"/>
          </a:xfrm>
        </p:spPr>
        <p:txBody>
          <a:bodyPr>
            <a:normAutofit/>
          </a:bodyPr>
          <a:lstStyle/>
          <a:p>
            <a:r>
              <a:rPr lang="lt-LT" dirty="0" smtClean="0">
                <a:solidFill>
                  <a:schemeClr val="bg1"/>
                </a:solidFill>
                <a:latin typeface="Arial" panose="020B0604020202020204" pitchFamily="34" charset="0"/>
                <a:cs typeface="Arial" panose="020B0604020202020204" pitchFamily="34" charset="0"/>
              </a:rPr>
              <a:t>Pasirenkamosios programos</a:t>
            </a:r>
            <a:r>
              <a:rPr lang="lt-LT" dirty="0" smtClean="0">
                <a:solidFill>
                  <a:schemeClr val="bg1"/>
                </a:solidFill>
              </a:rPr>
              <a:t> </a:t>
            </a:r>
            <a:r>
              <a:rPr lang="lt-LT" dirty="0" smtClean="0">
                <a:solidFill>
                  <a:schemeClr val="bg1"/>
                </a:solidFill>
                <a:latin typeface="Arial" panose="020B0604020202020204" pitchFamily="34" charset="0"/>
                <a:cs typeface="Arial" panose="020B0604020202020204" pitchFamily="34" charset="0"/>
              </a:rPr>
              <a:t>turinio sritys</a:t>
            </a:r>
            <a:endParaRPr lang="lt-LT"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610947" y="1064030"/>
            <a:ext cx="7544733" cy="5320145"/>
          </a:xfrm>
        </p:spPr>
        <p:txBody>
          <a:bodyPr>
            <a:normAutofit fontScale="70000" lnSpcReduction="20000"/>
          </a:bodyPr>
          <a:lstStyle/>
          <a:p>
            <a:endParaRPr lang="lt-LT" sz="3200" dirty="0" smtClean="0"/>
          </a:p>
          <a:p>
            <a:r>
              <a:rPr lang="lt-LT" sz="3200" dirty="0" smtClean="0"/>
              <a:t>1. </a:t>
            </a:r>
            <a:r>
              <a:rPr lang="lt-LT" sz="3200" dirty="0"/>
              <a:t>Nacionalinio saugumo koncepcija ir įstatyminė bazė. </a:t>
            </a:r>
            <a:endParaRPr lang="lt-LT" sz="3200" dirty="0" smtClean="0"/>
          </a:p>
          <a:p>
            <a:r>
              <a:rPr lang="lt-LT" sz="3200" dirty="0">
                <a:solidFill>
                  <a:srgbClr val="000000"/>
                </a:solidFill>
                <a:latin typeface="Times New Roman" panose="02020603050405020304" pitchFamily="18" charset="0"/>
              </a:rPr>
              <a:t>2</a:t>
            </a:r>
            <a:r>
              <a:rPr lang="lt-LT" sz="3200" dirty="0" smtClean="0">
                <a:solidFill>
                  <a:srgbClr val="000000"/>
                </a:solidFill>
                <a:latin typeface="Times New Roman" panose="02020603050405020304" pitchFamily="18" charset="0"/>
              </a:rPr>
              <a:t>.</a:t>
            </a:r>
            <a:r>
              <a:rPr lang="lt-LT" sz="3200" dirty="0" smtClean="0"/>
              <a:t> </a:t>
            </a:r>
            <a:r>
              <a:rPr lang="lt-LT" sz="3200" dirty="0"/>
              <a:t>Karo prievolės atlikimo būdai</a:t>
            </a:r>
            <a:r>
              <a:rPr lang="lt-LT" sz="3200" dirty="0" smtClean="0"/>
              <a:t>.</a:t>
            </a:r>
          </a:p>
          <a:p>
            <a:r>
              <a:rPr lang="lt-LT" sz="3200" dirty="0" smtClean="0"/>
              <a:t>3. Lietuvos </a:t>
            </a:r>
            <a:r>
              <a:rPr lang="lt-LT" sz="3200" dirty="0"/>
              <a:t>kariuomenės struktūra ir funkcijos</a:t>
            </a:r>
            <a:r>
              <a:rPr lang="lt-LT" sz="3200" dirty="0" smtClean="0"/>
              <a:t>.</a:t>
            </a:r>
          </a:p>
          <a:p>
            <a:r>
              <a:rPr lang="lt-LT" sz="3200" dirty="0" smtClean="0"/>
              <a:t>4.</a:t>
            </a:r>
            <a:r>
              <a:rPr lang="lt-LT" sz="3200" dirty="0"/>
              <a:t> Lietuvos šaulių sąjungos veikla ir funkcijos krašto gynybos sistemoje. </a:t>
            </a:r>
            <a:endParaRPr lang="lt-LT" sz="3200" dirty="0" smtClean="0"/>
          </a:p>
          <a:p>
            <a:r>
              <a:rPr lang="lt-LT" sz="3200" dirty="0" smtClean="0"/>
              <a:t>5. </a:t>
            </a:r>
            <a:r>
              <a:rPr lang="lt-LT" sz="3200" dirty="0"/>
              <a:t>Susipažinimas su karo tarnyba. </a:t>
            </a:r>
            <a:endParaRPr lang="lt-LT" sz="3200" dirty="0" smtClean="0"/>
          </a:p>
          <a:p>
            <a:r>
              <a:rPr lang="lt-LT" sz="3200" dirty="0" smtClean="0"/>
              <a:t>6. Pasirengimas karo tarnybai.</a:t>
            </a:r>
          </a:p>
          <a:p>
            <a:r>
              <a:rPr lang="lt-LT" sz="3200" dirty="0" smtClean="0"/>
              <a:t>7. Pilietinio pasipriešinimo samprata ir būdai.</a:t>
            </a:r>
          </a:p>
          <a:p>
            <a:r>
              <a:rPr lang="lt-LT" sz="3200" dirty="0" smtClean="0"/>
              <a:t>8. Kova su priešiška propaganda.</a:t>
            </a:r>
          </a:p>
          <a:p>
            <a:r>
              <a:rPr lang="lt-LT" sz="3200" dirty="0" smtClean="0"/>
              <a:t>9. Civilių elgesys ekstremalių situacijų metu.</a:t>
            </a:r>
          </a:p>
          <a:p>
            <a:r>
              <a:rPr lang="lt-LT" sz="3200" dirty="0" smtClean="0"/>
              <a:t>10. Pirmoji medicininė pagalba.</a:t>
            </a:r>
            <a:endParaRPr lang="lt-LT" sz="3200" dirty="0"/>
          </a:p>
          <a:p>
            <a:r>
              <a:rPr lang="lt-LT" dirty="0"/>
              <a:t> </a:t>
            </a:r>
          </a:p>
          <a:p>
            <a:endParaRPr lang="lt-LT" dirty="0" smtClean="0">
              <a:solidFill>
                <a:srgbClr val="000000"/>
              </a:solidFill>
              <a:latin typeface="Times New Roman" panose="02020603050405020304" pitchFamily="18" charset="0"/>
            </a:endParaRPr>
          </a:p>
          <a:p>
            <a:endParaRPr lang="lt-LT" dirty="0"/>
          </a:p>
        </p:txBody>
      </p:sp>
    </p:spTree>
    <p:extLst>
      <p:ext uri="{BB962C8B-B14F-4D97-AF65-F5344CB8AC3E}">
        <p14:creationId xmlns:p14="http://schemas.microsoft.com/office/powerpoint/2010/main" val="1837525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252918" y="1123837"/>
            <a:ext cx="3134093" cy="4601183"/>
          </a:xfrm>
        </p:spPr>
        <p:txBody>
          <a:bodyPr>
            <a:normAutofit/>
          </a:bodyPr>
          <a:lstStyle/>
          <a:p>
            <a:pPr algn="ctr"/>
            <a:r>
              <a:rPr lang="lt-LT" sz="3200" dirty="0" smtClean="0">
                <a:solidFill>
                  <a:schemeClr val="bg1"/>
                </a:solidFill>
                <a:latin typeface="Arial" panose="020B0604020202020204" pitchFamily="34" charset="0"/>
                <a:cs typeface="Arial" panose="020B0604020202020204" pitchFamily="34" charset="0"/>
              </a:rPr>
              <a:t>Kokią pagalbą gali gauti mokytojas įgyvendindamas šią Pasirenkamąją programą?</a:t>
            </a:r>
            <a:endParaRPr lang="en-US" sz="3200" dirty="0">
              <a:solidFill>
                <a:schemeClr val="bg1"/>
              </a:solidFill>
              <a:latin typeface="Arial" panose="020B0604020202020204" pitchFamily="34" charset="0"/>
              <a:cs typeface="Arial" panose="020B0604020202020204" pitchFamily="34" charset="0"/>
            </a:endParaRPr>
          </a:p>
        </p:txBody>
      </p:sp>
      <p:sp>
        <p:nvSpPr>
          <p:cNvPr id="3" name="Turinio vietos rezervavimo ženklas 2"/>
          <p:cNvSpPr>
            <a:spLocks noGrp="1"/>
          </p:cNvSpPr>
          <p:nvPr>
            <p:ph idx="1"/>
          </p:nvPr>
        </p:nvSpPr>
        <p:spPr/>
        <p:txBody>
          <a:bodyPr>
            <a:normAutofit/>
          </a:bodyPr>
          <a:lstStyle/>
          <a:p>
            <a:r>
              <a:rPr lang="lt-LT" sz="2800" dirty="0" smtClean="0">
                <a:solidFill>
                  <a:schemeClr val="tx1"/>
                </a:solidFill>
                <a:latin typeface="Arial" panose="020B0604020202020204" pitchFamily="34" charset="0"/>
                <a:cs typeface="Arial" panose="020B0604020202020204" pitchFamily="34" charset="0"/>
              </a:rPr>
              <a:t>Mokymų organizavimas mokytojams;</a:t>
            </a:r>
          </a:p>
          <a:p>
            <a:r>
              <a:rPr lang="lt-LT" sz="2800" dirty="0" smtClean="0">
                <a:solidFill>
                  <a:schemeClr val="tx1"/>
                </a:solidFill>
                <a:latin typeface="Arial" panose="020B0604020202020204" pitchFamily="34" charset="0"/>
                <a:cs typeface="Arial" panose="020B0604020202020204" pitchFamily="34" charset="0"/>
              </a:rPr>
              <a:t>Mokomoji medžiaga informacinėje sistemoje ,,</a:t>
            </a:r>
            <a:r>
              <a:rPr lang="lt-LT" sz="2800" dirty="0" smtClean="0">
                <a:solidFill>
                  <a:schemeClr val="tx1"/>
                </a:solidFill>
                <a:latin typeface="Arial" panose="020B0604020202020204" pitchFamily="34" charset="0"/>
                <a:cs typeface="Arial" panose="020B0604020202020204" pitchFamily="34" charset="0"/>
                <a:hlinkClick r:id="rId2"/>
              </a:rPr>
              <a:t>Ugdymo sodas</a:t>
            </a:r>
            <a:r>
              <a:rPr lang="lt-LT" sz="2800" dirty="0" smtClean="0">
                <a:solidFill>
                  <a:schemeClr val="tx1"/>
                </a:solidFill>
                <a:latin typeface="Arial" panose="020B0604020202020204" pitchFamily="34" charset="0"/>
                <a:cs typeface="Arial" panose="020B0604020202020204" pitchFamily="34" charset="0"/>
              </a:rPr>
              <a:t>“;</a:t>
            </a:r>
          </a:p>
          <a:p>
            <a:r>
              <a:rPr lang="lt-LT" sz="2800" dirty="0" smtClean="0">
                <a:solidFill>
                  <a:schemeClr val="tx1"/>
                </a:solidFill>
                <a:latin typeface="Arial" panose="020B0604020202020204" pitchFamily="34" charset="0"/>
                <a:cs typeface="Arial" panose="020B0604020202020204" pitchFamily="34" charset="0"/>
              </a:rPr>
              <a:t>Nacionalinės švietimo, mokslo ir sporto ministerijos partnerių LR Krašto apsaugos ministerijos, Lietuvos kariuomenės, Šaulių sąjungos organizuojami renginiai ir kita veikla.</a:t>
            </a:r>
          </a:p>
          <a:p>
            <a:endParaRPr lang="en-US" sz="2800" dirty="0">
              <a:solidFill>
                <a:schemeClr val="accent6">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2184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19" y="998377"/>
            <a:ext cx="2639571" cy="4726644"/>
          </a:xfrm>
        </p:spPr>
        <p:txBody>
          <a:bodyPr>
            <a:normAutofit/>
          </a:bodyPr>
          <a:lstStyle/>
          <a:p>
            <a:r>
              <a:rPr lang="lt-LT" dirty="0" smtClean="0"/>
              <a:t>Ilgalaikių planų pavyzdžiai</a:t>
            </a:r>
            <a:endParaRPr lang="lt-LT" dirty="0"/>
          </a:p>
        </p:txBody>
      </p:sp>
      <p:sp>
        <p:nvSpPr>
          <p:cNvPr id="3" name="Content Placeholder 2"/>
          <p:cNvSpPr>
            <a:spLocks noGrp="1"/>
          </p:cNvSpPr>
          <p:nvPr>
            <p:ph idx="1"/>
          </p:nvPr>
        </p:nvSpPr>
        <p:spPr/>
        <p:txBody>
          <a:bodyPr>
            <a:normAutofit/>
          </a:bodyPr>
          <a:lstStyle/>
          <a:p>
            <a:pPr marL="0" indent="0" algn="ctr">
              <a:buNone/>
            </a:pPr>
            <a:r>
              <a:rPr lang="lt-LT" sz="2800" dirty="0" smtClean="0"/>
              <a:t>Parengti trys ilgalaikių planų pavyzdžiai, skirti Nacionalinio saugumo ir šalies gynybos pasirenkamojo kurso dėstymui 11-12 klasėms.</a:t>
            </a:r>
          </a:p>
          <a:p>
            <a:pPr algn="ctr"/>
            <a:endParaRPr lang="lt-LT" sz="2800" dirty="0"/>
          </a:p>
        </p:txBody>
      </p:sp>
      <p:graphicFrame>
        <p:nvGraphicFramePr>
          <p:cNvPr id="4" name="Table 3"/>
          <p:cNvGraphicFramePr>
            <a:graphicFrameLocks noGrp="1"/>
          </p:cNvGraphicFramePr>
          <p:nvPr>
            <p:extLst>
              <p:ext uri="{D42A27DB-BD31-4B8C-83A1-F6EECF244321}">
                <p14:modId xmlns:p14="http://schemas.microsoft.com/office/powerpoint/2010/main" val="1902931218"/>
              </p:ext>
            </p:extLst>
          </p:nvPr>
        </p:nvGraphicFramePr>
        <p:xfrm>
          <a:off x="3284375" y="4010289"/>
          <a:ext cx="8388221" cy="1448118"/>
        </p:xfrm>
        <a:graphic>
          <a:graphicData uri="http://schemas.openxmlformats.org/drawingml/2006/table">
            <a:tbl>
              <a:tblPr/>
              <a:tblGrid>
                <a:gridCol w="1110822">
                  <a:extLst>
                    <a:ext uri="{9D8B030D-6E8A-4147-A177-3AD203B41FA5}">
                      <a16:colId xmlns:a16="http://schemas.microsoft.com/office/drawing/2014/main" val="4279953583"/>
                    </a:ext>
                  </a:extLst>
                </a:gridCol>
                <a:gridCol w="732669">
                  <a:extLst>
                    <a:ext uri="{9D8B030D-6E8A-4147-A177-3AD203B41FA5}">
                      <a16:colId xmlns:a16="http://schemas.microsoft.com/office/drawing/2014/main" val="512555425"/>
                    </a:ext>
                  </a:extLst>
                </a:gridCol>
                <a:gridCol w="927701">
                  <a:extLst>
                    <a:ext uri="{9D8B030D-6E8A-4147-A177-3AD203B41FA5}">
                      <a16:colId xmlns:a16="http://schemas.microsoft.com/office/drawing/2014/main" val="3566948546"/>
                    </a:ext>
                  </a:extLst>
                </a:gridCol>
                <a:gridCol w="1892671">
                  <a:extLst>
                    <a:ext uri="{9D8B030D-6E8A-4147-A177-3AD203B41FA5}">
                      <a16:colId xmlns:a16="http://schemas.microsoft.com/office/drawing/2014/main" val="28460938"/>
                    </a:ext>
                  </a:extLst>
                </a:gridCol>
                <a:gridCol w="2601582">
                  <a:extLst>
                    <a:ext uri="{9D8B030D-6E8A-4147-A177-3AD203B41FA5}">
                      <a16:colId xmlns:a16="http://schemas.microsoft.com/office/drawing/2014/main" val="2498284468"/>
                    </a:ext>
                  </a:extLst>
                </a:gridCol>
                <a:gridCol w="1122776">
                  <a:extLst>
                    <a:ext uri="{9D8B030D-6E8A-4147-A177-3AD203B41FA5}">
                      <a16:colId xmlns:a16="http://schemas.microsoft.com/office/drawing/2014/main" val="387812366"/>
                    </a:ext>
                  </a:extLst>
                </a:gridCol>
              </a:tblGrid>
              <a:tr h="1408921">
                <a:tc>
                  <a:txBody>
                    <a:bodyPr/>
                    <a:lstStyle/>
                    <a:p>
                      <a:pPr>
                        <a:lnSpc>
                          <a:spcPct val="107000"/>
                        </a:lnSpc>
                        <a:spcAft>
                          <a:spcPts val="0"/>
                        </a:spcAft>
                      </a:pPr>
                      <a:r>
                        <a:rPr lang="lt-LT" sz="1600" b="1" dirty="0">
                          <a:effectLst/>
                          <a:latin typeface="Calibri" panose="020F0502020204030204" pitchFamily="34" charset="0"/>
                          <a:ea typeface="Times New Roman" panose="02020603050405020304" pitchFamily="18" charset="0"/>
                          <a:cs typeface="Calibri" panose="020F0502020204030204" pitchFamily="34" charset="0"/>
                        </a:rPr>
                        <a:t>Etapo pavadinimas</a:t>
                      </a:r>
                      <a:endParaRPr lang="lt-LT"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lt-LT" sz="1600" b="1" dirty="0">
                          <a:effectLst/>
                          <a:latin typeface="Calibri" panose="020F0502020204030204" pitchFamily="34" charset="0"/>
                          <a:ea typeface="Times New Roman" panose="02020603050405020304" pitchFamily="18" charset="0"/>
                          <a:cs typeface="Calibri" panose="020F0502020204030204" pitchFamily="34" charset="0"/>
                        </a:rPr>
                        <a:t>(pamokų skaičius)</a:t>
                      </a:r>
                      <a:endParaRPr lang="lt-L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lt-LT" sz="1600" b="1" dirty="0">
                          <a:effectLst/>
                          <a:latin typeface="Calibri" panose="020F0502020204030204" pitchFamily="34" charset="0"/>
                          <a:ea typeface="Times New Roman" panose="02020603050405020304" pitchFamily="18" charset="0"/>
                          <a:cs typeface="Calibri" panose="020F0502020204030204" pitchFamily="34" charset="0"/>
                        </a:rPr>
                        <a:t>Tema</a:t>
                      </a:r>
                      <a:endParaRPr lang="lt-L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lt-LT" sz="1600" b="1" dirty="0">
                          <a:effectLst/>
                          <a:latin typeface="Calibri" panose="020F0502020204030204" pitchFamily="34" charset="0"/>
                          <a:ea typeface="Times New Roman" panose="02020603050405020304" pitchFamily="18" charset="0"/>
                          <a:cs typeface="Calibri" panose="020F0502020204030204" pitchFamily="34" charset="0"/>
                        </a:rPr>
                        <a:t>Pamokų skaičius (nuo–</a:t>
                      </a:r>
                      <a:br>
                        <a:rPr lang="lt-LT" sz="1600" b="1" dirty="0">
                          <a:effectLst/>
                          <a:latin typeface="Calibri" panose="020F0502020204030204" pitchFamily="34" charset="0"/>
                          <a:ea typeface="Times New Roman" panose="02020603050405020304" pitchFamily="18" charset="0"/>
                          <a:cs typeface="Calibri" panose="020F0502020204030204" pitchFamily="34" charset="0"/>
                        </a:rPr>
                      </a:br>
                      <a:r>
                        <a:rPr lang="lt-LT" sz="1600" b="1" dirty="0">
                          <a:effectLst/>
                          <a:latin typeface="Calibri" panose="020F0502020204030204" pitchFamily="34" charset="0"/>
                          <a:ea typeface="Times New Roman" panose="02020603050405020304" pitchFamily="18" charset="0"/>
                          <a:cs typeface="Calibri" panose="020F0502020204030204" pitchFamily="34" charset="0"/>
                        </a:rPr>
                        <a:t>iki)</a:t>
                      </a:r>
                      <a:endParaRPr lang="lt-L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lt-LT" sz="1600" b="1" dirty="0">
                          <a:effectLst/>
                          <a:latin typeface="Calibri" panose="020F0502020204030204" pitchFamily="34" charset="0"/>
                          <a:ea typeface="Times New Roman" panose="02020603050405020304" pitchFamily="18" charset="0"/>
                          <a:cs typeface="Calibri" panose="020F0502020204030204" pitchFamily="34" charset="0"/>
                        </a:rPr>
                        <a:t>Laukiami rezultatai</a:t>
                      </a:r>
                      <a:endParaRPr lang="lt-L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lt-LT" sz="1600" b="1" dirty="0">
                          <a:effectLst/>
                          <a:latin typeface="Calibri" panose="020F0502020204030204" pitchFamily="34" charset="0"/>
                          <a:ea typeface="Times New Roman" panose="02020603050405020304" pitchFamily="18" charset="0"/>
                          <a:cs typeface="Calibri" panose="020F0502020204030204" pitchFamily="34" charset="0"/>
                        </a:rPr>
                        <a:t>Numatomos veiklos</a:t>
                      </a:r>
                      <a:endParaRPr lang="lt-L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lt-LT" sz="1600" b="1" dirty="0">
                          <a:effectLst/>
                          <a:latin typeface="Calibri" panose="020F0502020204030204" pitchFamily="34" charset="0"/>
                          <a:ea typeface="Times New Roman" panose="02020603050405020304" pitchFamily="18" charset="0"/>
                          <a:cs typeface="Calibri" panose="020F0502020204030204" pitchFamily="34" charset="0"/>
                        </a:rPr>
                        <a:t>Pastabos</a:t>
                      </a:r>
                      <a:endParaRPr lang="lt-L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1755" marB="7175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6727819"/>
                  </a:ext>
                </a:extLst>
              </a:tr>
            </a:tbl>
          </a:graphicData>
        </a:graphic>
      </p:graphicFrame>
    </p:spTree>
    <p:extLst>
      <p:ext uri="{BB962C8B-B14F-4D97-AF65-F5344CB8AC3E}">
        <p14:creationId xmlns:p14="http://schemas.microsoft.com/office/powerpoint/2010/main" val="14246366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2_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3.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397</TotalTime>
  <Words>860</Words>
  <Application>Microsoft Office PowerPoint</Application>
  <PresentationFormat>Widescreen</PresentationFormat>
  <Paragraphs>94</Paragraphs>
  <Slides>15</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15</vt:i4>
      </vt:variant>
    </vt:vector>
  </HeadingPairs>
  <TitlesOfParts>
    <vt:vector size="26" baseType="lpstr">
      <vt:lpstr>ＭＳ Ｐゴシック</vt:lpstr>
      <vt:lpstr>Arial</vt:lpstr>
      <vt:lpstr>Calibri</vt:lpstr>
      <vt:lpstr>Corbel</vt:lpstr>
      <vt:lpstr>Courier New</vt:lpstr>
      <vt:lpstr>MinionPro-Regular</vt:lpstr>
      <vt:lpstr>Times New Roman</vt:lpstr>
      <vt:lpstr>Wingdings</vt:lpstr>
      <vt:lpstr>Wingdings 2</vt:lpstr>
      <vt:lpstr>2_Banded</vt:lpstr>
      <vt:lpstr>Frame</vt:lpstr>
      <vt:lpstr>  </vt:lpstr>
      <vt:lpstr>Nacionalinis saugumas</vt:lpstr>
      <vt:lpstr>Pagrindiniai nacionalinio saugumo objektai </vt:lpstr>
      <vt:lpstr>PowerPoint Presentation</vt:lpstr>
      <vt:lpstr>Nacionalinio saugumo ir krašto gynybos pasirenkamoji programa</vt:lpstr>
      <vt:lpstr>Pasirenkamąją programą sudaro</vt:lpstr>
      <vt:lpstr>Pasirenkamosios programos turinio sritys</vt:lpstr>
      <vt:lpstr>Kokią pagalbą gali gauti mokytojas įgyvendindamas šią Pasirenkamąją programą?</vt:lpstr>
      <vt:lpstr>Ilgalaikių planų pavyzdžiai</vt:lpstr>
      <vt:lpstr>Kita mokomoji medžiaga: ,,Naudingos nuorodos nacionalinio saugumo tema“</vt:lpstr>
      <vt:lpstr>Idėjos ugdymui: Kaip atskleisti nacionalinio saugumo ir krašto gynybos temas mokykloje</vt:lpstr>
      <vt:lpstr>PowerPoint Presentation</vt:lpstr>
      <vt:lpstr>Mokomosios medžiagos struktūra</vt:lpstr>
      <vt:lpstr>Kur ieškoti papildomų išteklių mokytojui?</vt:lpstr>
      <vt:lpstr>Įvertinkite didaktiniu požiūriu pasirinktą pamokos idėją.</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Estijos bendrasis ugdymas –Socialiniai mokslai</dc:title>
  <dc:creator>Šarūnas Gerulaitis</dc:creator>
  <cp:lastModifiedBy>Salomėja Bitlieriutė</cp:lastModifiedBy>
  <cp:revision>54</cp:revision>
  <dcterms:created xsi:type="dcterms:W3CDTF">2018-08-20T08:34:28Z</dcterms:created>
  <dcterms:modified xsi:type="dcterms:W3CDTF">2020-10-27T14:21:22Z</dcterms:modified>
</cp:coreProperties>
</file>