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83" r:id="rId5"/>
    <p:sldId id="271" r:id="rId6"/>
    <p:sldId id="293" r:id="rId7"/>
    <p:sldId id="294" r:id="rId8"/>
    <p:sldId id="286" r:id="rId9"/>
    <p:sldId id="272" r:id="rId10"/>
    <p:sldId id="269" r:id="rId11"/>
    <p:sldId id="277" r:id="rId12"/>
    <p:sldId id="258" r:id="rId13"/>
    <p:sldId id="282" r:id="rId14"/>
    <p:sldId id="287" r:id="rId15"/>
    <p:sldId id="278" r:id="rId16"/>
    <p:sldId id="274" r:id="rId17"/>
    <p:sldId id="284" r:id="rId18"/>
    <p:sldId id="270" r:id="rId19"/>
    <p:sldId id="275" r:id="rId20"/>
    <p:sldId id="273" r:id="rId21"/>
    <p:sldId id="295" r:id="rId22"/>
    <p:sldId id="262" r:id="rId23"/>
    <p:sldId id="268" r:id="rId24"/>
    <p:sldId id="261" r:id="rId25"/>
    <p:sldId id="289" r:id="rId26"/>
    <p:sldId id="291" r:id="rId27"/>
    <p:sldId id="292" r:id="rId28"/>
    <p:sldId id="265" r:id="rId29"/>
    <p:sldId id="296" r:id="rId30"/>
    <p:sldId id="266" r:id="rId31"/>
    <p:sldId id="267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E07B1-7F05-47F5-9A7B-EBF3D5BC51D6}" type="datetimeFigureOut">
              <a:rPr lang="en-US" smtClean="0"/>
              <a:t>11/9/2017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A6D66-E99D-465E-9666-EFA2DA0385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367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E07B1-7F05-47F5-9A7B-EBF3D5BC51D6}" type="datetimeFigureOut">
              <a:rPr lang="en-US" smtClean="0"/>
              <a:t>11/9/2017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A6D66-E99D-465E-9666-EFA2DA0385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39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E07B1-7F05-47F5-9A7B-EBF3D5BC51D6}" type="datetimeFigureOut">
              <a:rPr lang="en-US" smtClean="0"/>
              <a:t>11/9/2017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A6D66-E99D-465E-9666-EFA2DA0385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249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E07B1-7F05-47F5-9A7B-EBF3D5BC51D6}" type="datetimeFigureOut">
              <a:rPr lang="en-US" smtClean="0"/>
              <a:t>11/9/2017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A6D66-E99D-465E-9666-EFA2DA0385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660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E07B1-7F05-47F5-9A7B-EBF3D5BC51D6}" type="datetimeFigureOut">
              <a:rPr lang="en-US" smtClean="0"/>
              <a:t>11/9/2017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A6D66-E99D-465E-9666-EFA2DA0385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408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E07B1-7F05-47F5-9A7B-EBF3D5BC51D6}" type="datetimeFigureOut">
              <a:rPr lang="en-US" smtClean="0"/>
              <a:t>11/9/2017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A6D66-E99D-465E-9666-EFA2DA0385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353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E07B1-7F05-47F5-9A7B-EBF3D5BC51D6}" type="datetimeFigureOut">
              <a:rPr lang="en-US" smtClean="0"/>
              <a:t>11/9/2017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A6D66-E99D-465E-9666-EFA2DA0385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6818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E07B1-7F05-47F5-9A7B-EBF3D5BC51D6}" type="datetimeFigureOut">
              <a:rPr lang="en-US" smtClean="0"/>
              <a:t>11/9/2017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A6D66-E99D-465E-9666-EFA2DA0385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41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E07B1-7F05-47F5-9A7B-EBF3D5BC51D6}" type="datetimeFigureOut">
              <a:rPr lang="en-US" smtClean="0"/>
              <a:t>11/9/2017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A6D66-E99D-465E-9666-EFA2DA0385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817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E07B1-7F05-47F5-9A7B-EBF3D5BC51D6}" type="datetimeFigureOut">
              <a:rPr lang="en-US" smtClean="0"/>
              <a:t>11/9/2017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A6D66-E99D-465E-9666-EFA2DA0385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335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E07B1-7F05-47F5-9A7B-EBF3D5BC51D6}" type="datetimeFigureOut">
              <a:rPr lang="en-US" smtClean="0"/>
              <a:t>11/9/2017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A6D66-E99D-465E-9666-EFA2DA0385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629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BE07B1-7F05-47F5-9A7B-EBF3D5BC51D6}" type="datetimeFigureOut">
              <a:rPr lang="en-US" smtClean="0"/>
              <a:t>11/9/2017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9A6D66-E99D-465E-9666-EFA2DA0385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413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facebook.com/KlaipedaUniversity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enrin.grida.no/htmls/aralsoe/aralsea/russian/arsea/arsea.htm#pic1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arthobservatory.nasa.gov/IOTD/view" TargetMode="Externa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enrin.grida.no/htmls/aralsoe/aralsea/index.htm" TargetMode="External"/><Relationship Id="rId2" Type="http://schemas.openxmlformats.org/officeDocument/2006/relationships/hyperlink" Target="http://infoabad.com/priroda-i-yekologija-turkmenistana/unikalnye-tugai-amudari-sokrovische-mirovogo-znachenija.html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enrin.grida.no/htmls/aralsoe/aralsea/russian/arsea/arsea.htm#pic1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enrin.grida.no/htmls/aralsoe/aralsea/russian/arsea/arsea.htm#pic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840821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5"/>
                </a:solidFill>
              </a:rPr>
              <a:t>Susitikimas su Mažuoju Aralu: </a:t>
            </a:r>
            <a:r>
              <a:rPr lang="lt-LT" b="1" dirty="0" smtClean="0">
                <a:solidFill>
                  <a:schemeClr val="accent5"/>
                </a:solidFill>
              </a:rPr>
              <a:t/>
            </a:r>
            <a:br>
              <a:rPr lang="lt-LT" b="1" dirty="0" smtClean="0">
                <a:solidFill>
                  <a:schemeClr val="accent5"/>
                </a:solidFill>
              </a:rPr>
            </a:br>
            <a:r>
              <a:rPr lang="en-US" b="1" dirty="0" smtClean="0">
                <a:solidFill>
                  <a:schemeClr val="accent5"/>
                </a:solidFill>
              </a:rPr>
              <a:t>o </a:t>
            </a:r>
            <a:r>
              <a:rPr lang="en-US" b="1" dirty="0">
                <a:solidFill>
                  <a:schemeClr val="accent5"/>
                </a:solidFill>
              </a:rPr>
              <a:t>kas toliau </a:t>
            </a:r>
            <a:r>
              <a:rPr lang="en-US" b="1" dirty="0" smtClean="0">
                <a:solidFill>
                  <a:schemeClr val="accent5"/>
                </a:solidFill>
              </a:rPr>
              <a:t>?</a:t>
            </a:r>
            <a:r>
              <a:rPr lang="lt-LT" b="1" dirty="0" smtClean="0">
                <a:solidFill>
                  <a:schemeClr val="accent5"/>
                </a:solidFill>
              </a:rPr>
              <a:t>..</a:t>
            </a:r>
            <a:br>
              <a:rPr lang="lt-LT" b="1" dirty="0" smtClean="0">
                <a:solidFill>
                  <a:schemeClr val="accent5"/>
                </a:solidFill>
              </a:rPr>
            </a:br>
            <a:r>
              <a:rPr lang="lt-LT" dirty="0" smtClean="0"/>
              <a:t/>
            </a:r>
            <a:br>
              <a:rPr lang="lt-LT" dirty="0" smtClean="0"/>
            </a:br>
            <a:r>
              <a:rPr lang="lt-LT" sz="3600" i="1" dirty="0" smtClean="0"/>
              <a:t>2017 m. rugsėjo 28 d. - spalio 8 d. kelionės po Kazachstaną įspūdžiai </a:t>
            </a:r>
            <a:endParaRPr lang="en-US" sz="36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986702"/>
            <a:ext cx="9144000" cy="1655762"/>
          </a:xfrm>
        </p:spPr>
        <p:txBody>
          <a:bodyPr>
            <a:normAutofit/>
          </a:bodyPr>
          <a:lstStyle/>
          <a:p>
            <a:r>
              <a:rPr lang="en-US" dirty="0" smtClean="0"/>
              <a:t>Angelija Bu</a:t>
            </a:r>
            <a:r>
              <a:rPr lang="lt-LT" dirty="0" smtClean="0"/>
              <a:t>čienė</a:t>
            </a:r>
          </a:p>
          <a:p>
            <a:endParaRPr lang="lt-LT" dirty="0" smtClean="0"/>
          </a:p>
          <a:p>
            <a:r>
              <a:rPr lang="lt-LT" dirty="0" smtClean="0"/>
              <a:t>Klaipėdos Universitetas</a:t>
            </a:r>
            <a:endParaRPr lang="en-US" dirty="0"/>
          </a:p>
        </p:txBody>
      </p:sp>
      <p:pic>
        <p:nvPicPr>
          <p:cNvPr id="4" name="Picture 4" descr="Klaipėdos universitetas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4719" y="5734414"/>
            <a:ext cx="858837" cy="908050"/>
          </a:xfrm>
          <a:prstGeom prst="rect">
            <a:avLst/>
          </a:prstGeom>
          <a:solidFill>
            <a:srgbClr val="A4FAD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30710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6760" y="153579"/>
            <a:ext cx="10515600" cy="4351338"/>
          </a:xfrm>
        </p:spPr>
        <p:txBody>
          <a:bodyPr>
            <a:normAutofit/>
          </a:bodyPr>
          <a:lstStyle/>
          <a:p>
            <a:r>
              <a:rPr lang="lt-LT" sz="1800" dirty="0" smtClean="0"/>
              <a:t>1989 m. jūra pasidalijo į dvi izoliuotas dalis: šiaurinę - Mažajį ir pietinį – Didijį Aralą.</a:t>
            </a:r>
          </a:p>
          <a:p>
            <a:r>
              <a:rPr lang="lt-LT" sz="1800" dirty="0" smtClean="0"/>
              <a:t>2000 m. </a:t>
            </a:r>
            <a:r>
              <a:rPr lang="lt-LT" sz="1800" dirty="0"/>
              <a:t>pradžioje jūros </a:t>
            </a:r>
            <a:r>
              <a:rPr lang="lt-LT" sz="1800" dirty="0" smtClean="0"/>
              <a:t>vandens lygis nukrito apie 31 m, ir tai buvo 22 m žemiau, nei vandens lygis 1950 m.</a:t>
            </a:r>
          </a:p>
          <a:p>
            <a:r>
              <a:rPr lang="ru-RU" sz="1800" dirty="0"/>
              <a:t>2001 </a:t>
            </a:r>
            <a:r>
              <a:rPr lang="lt-LT" sz="1800" dirty="0" smtClean="0"/>
              <a:t>m. Atgimimo sala  (</a:t>
            </a:r>
            <a:r>
              <a:rPr lang="ru-RU" sz="1800" dirty="0" smtClean="0"/>
              <a:t>остров Возрождения</a:t>
            </a:r>
            <a:r>
              <a:rPr lang="lt-LT" sz="1800" dirty="0" smtClean="0"/>
              <a:t>)</a:t>
            </a:r>
            <a:r>
              <a:rPr lang="ru-RU" sz="1800" dirty="0" smtClean="0"/>
              <a:t> </a:t>
            </a:r>
            <a:r>
              <a:rPr lang="lt-LT" sz="1800" dirty="0" smtClean="0"/>
              <a:t>virto pusiasaliu</a:t>
            </a:r>
            <a:r>
              <a:rPr lang="ru-RU" sz="1800" dirty="0" smtClean="0"/>
              <a:t> </a:t>
            </a:r>
            <a:endParaRPr lang="lt-LT" sz="1800" dirty="0" smtClean="0"/>
          </a:p>
          <a:p>
            <a:r>
              <a:rPr lang="lt-LT" sz="1800" dirty="0" smtClean="0"/>
              <a:t>2003 m. pradžioje jūros plotas besudarė ¼ ankstesnio ploto ir tik apie </a:t>
            </a:r>
            <a:r>
              <a:rPr lang="ru-RU" sz="1800" dirty="0" smtClean="0"/>
              <a:t>10 %</a:t>
            </a:r>
            <a:r>
              <a:rPr lang="lt-LT" sz="1800" dirty="0" smtClean="0"/>
              <a:t> pirminio vandens tūrio</a:t>
            </a:r>
            <a:r>
              <a:rPr lang="ru-RU" sz="1800" dirty="0" smtClean="0"/>
              <a:t>. </a:t>
            </a:r>
            <a:r>
              <a:rPr lang="lt-LT" sz="1800" dirty="0" smtClean="0"/>
              <a:t>Didysis Aralas dar pasidalijo į 2 dalis: vakarinę ir rytinę</a:t>
            </a:r>
          </a:p>
          <a:p>
            <a:r>
              <a:rPr lang="lt-LT" sz="1800" dirty="0" smtClean="0"/>
              <a:t>2005 m. baigta statyti Kokaralo užtvanka papildė Mažojo Aralo vandenis </a:t>
            </a:r>
            <a:r>
              <a:rPr lang="lt-LT" sz="1400" dirty="0" smtClean="0"/>
              <a:t>(</a:t>
            </a:r>
            <a:r>
              <a:rPr lang="lt-LT" sz="1400" dirty="0">
                <a:hlinkClick r:id="rId2"/>
              </a:rPr>
              <a:t>http://</a:t>
            </a:r>
            <a:r>
              <a:rPr lang="lt-LT" sz="1400" dirty="0" smtClean="0">
                <a:hlinkClick r:id="rId2"/>
              </a:rPr>
              <a:t>enrin.grida.no/htmls/aralsoe/aralsea/russian/arsea/arsea.htm#pic1</a:t>
            </a:r>
            <a:r>
              <a:rPr lang="lt-LT" sz="1400" dirty="0" smtClean="0"/>
              <a:t>).</a:t>
            </a:r>
            <a:endParaRPr lang="en-US" sz="1400" dirty="0"/>
          </a:p>
        </p:txBody>
      </p:sp>
      <p:pic>
        <p:nvPicPr>
          <p:cNvPr id="4" name="Picture 2" descr="http://www.aramcoworld.com/AramcoWorldSite/media/AramcoWorld/Articles/2015/SO/Aral/Aral_Sea_chronology_lg.jpg?ext=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608" y="2481942"/>
            <a:ext cx="7003868" cy="4263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808514" y="6375651"/>
            <a:ext cx="2090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 smtClean="0"/>
              <a:t>Šaltinis: </a:t>
            </a:r>
            <a:endParaRPr lang="en-US" dirty="0"/>
          </a:p>
        </p:txBody>
      </p:sp>
      <p:pic>
        <p:nvPicPr>
          <p:cNvPr id="1026" name="Picture 2" descr="New Water in the Aral Sea 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5476" y="2884839"/>
            <a:ext cx="2849755" cy="2849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68789" y="2481942"/>
            <a:ext cx="1672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b="1" dirty="0" smtClean="0"/>
              <a:t>2017-08-22</a:t>
            </a:r>
            <a:endParaRPr lang="en-US" b="1" dirty="0"/>
          </a:p>
        </p:txBody>
      </p:sp>
      <p:sp>
        <p:nvSpPr>
          <p:cNvPr id="6" name="Rectangle 5"/>
          <p:cNvSpPr/>
          <p:nvPr/>
        </p:nvSpPr>
        <p:spPr>
          <a:xfrm>
            <a:off x="7355476" y="6006319"/>
            <a:ext cx="35603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hlinkClick r:id="rId5"/>
              </a:rPr>
              <a:t>https://earthobservatory.nasa.gov/IOTD/view</a:t>
            </a:r>
            <a:r>
              <a:rPr lang="en-US" sz="1400" dirty="0" smtClean="0"/>
              <a:t>.</a:t>
            </a:r>
            <a:endParaRPr lang="lt-LT" sz="1400" dirty="0" smtClean="0"/>
          </a:p>
          <a:p>
            <a:r>
              <a:rPr lang="en-US" sz="1400" dirty="0" smtClean="0"/>
              <a:t>php?id</a:t>
            </a:r>
            <a:r>
              <a:rPr lang="en-US" sz="1400" dirty="0" smtClean="0"/>
              <a:t>=90857</a:t>
            </a:r>
            <a:endParaRPr lang="lt-LT" sz="1400" dirty="0" smtClean="0"/>
          </a:p>
        </p:txBody>
      </p:sp>
    </p:spTree>
    <p:extLst>
      <p:ext uri="{BB962C8B-B14F-4D97-AF65-F5344CB8AC3E}">
        <p14:creationId xmlns:p14="http://schemas.microsoft.com/office/powerpoint/2010/main" val="34861041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74616" y="965708"/>
            <a:ext cx="1143870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 dirty="0"/>
              <a:t>Dar iki 1970 m. Aralo jūroje gyveno 34 </a:t>
            </a:r>
            <a:r>
              <a:rPr lang="lt-LT" dirty="0" smtClean="0"/>
              <a:t>rūšių žuvys,  iš kurių </a:t>
            </a:r>
            <a:r>
              <a:rPr lang="lt-LT" dirty="0"/>
              <a:t>daugiau 20 </a:t>
            </a:r>
            <a:r>
              <a:rPr lang="lt-LT" dirty="0" smtClean="0"/>
              <a:t>buvo  pramoninės reikšmės. </a:t>
            </a:r>
            <a:r>
              <a:rPr lang="lt-LT" dirty="0"/>
              <a:t>Kazachstano pusėje buvo 5 žuvų perdirbimo fabrikai, 1 žuvies konservų fabrikas, 45 žuvų supirkimo punktai; Uzbekijos pusėje – taip pat 5 žuvų perdirbimo fabrikai, 1 žuvies konservų fabrikas, &gt;20 žuvų supirkimo punktų. </a:t>
            </a:r>
          </a:p>
          <a:p>
            <a:r>
              <a:rPr lang="lt-LT" dirty="0"/>
              <a:t>XXI a. </a:t>
            </a:r>
            <a:r>
              <a:rPr lang="lt-LT" dirty="0" smtClean="0"/>
              <a:t>pradžioje </a:t>
            </a:r>
            <a:r>
              <a:rPr lang="lt-LT" dirty="0"/>
              <a:t>žuvininkystė susitraukė, bet vis dar išliko Mažajame </a:t>
            </a:r>
            <a:r>
              <a:rPr lang="lt-LT" dirty="0" smtClean="0"/>
              <a:t>Arale</a:t>
            </a:r>
            <a:r>
              <a:rPr lang="en-US" dirty="0" smtClean="0"/>
              <a:t> (</a:t>
            </a:r>
            <a:r>
              <a:rPr lang="lt-LT" dirty="0" smtClean="0"/>
              <a:t>č</a:t>
            </a:r>
            <a:r>
              <a:rPr lang="en-US" dirty="0" smtClean="0"/>
              <a:t>ia</a:t>
            </a:r>
            <a:r>
              <a:rPr lang="en-US" dirty="0" smtClean="0"/>
              <a:t> </a:t>
            </a:r>
            <a:r>
              <a:rPr lang="en-US" dirty="0" smtClean="0"/>
              <a:t>pagaunami</a:t>
            </a:r>
            <a:r>
              <a:rPr lang="en-US" dirty="0" smtClean="0"/>
              <a:t> </a:t>
            </a:r>
            <a:r>
              <a:rPr lang="en-US" dirty="0" smtClean="0"/>
              <a:t>kar</a:t>
            </a:r>
            <a:r>
              <a:rPr lang="lt-LT" dirty="0" smtClean="0"/>
              <a:t>š</a:t>
            </a:r>
            <a:r>
              <a:rPr lang="en-US" dirty="0" smtClean="0"/>
              <a:t>iai</a:t>
            </a:r>
            <a:r>
              <a:rPr lang="en-US" dirty="0" smtClean="0"/>
              <a:t>, </a:t>
            </a:r>
            <a:r>
              <a:rPr lang="lt-LT" dirty="0" smtClean="0"/>
              <a:t>kuojos, sterkai) </a:t>
            </a:r>
            <a:r>
              <a:rPr lang="lt-LT" dirty="0"/>
              <a:t>tuo tarpu Didžiajame dėl stipraus </a:t>
            </a:r>
            <a:r>
              <a:rPr lang="lt-LT" dirty="0" smtClean="0"/>
              <a:t>vandens pasūrėjimo </a:t>
            </a:r>
            <a:r>
              <a:rPr lang="lt-LT" dirty="0"/>
              <a:t>anksčiau paplitusios žuvų rūšys </a:t>
            </a:r>
            <a:r>
              <a:rPr lang="lt-LT" dirty="0" smtClean="0"/>
              <a:t>išnyko (</a:t>
            </a:r>
            <a:r>
              <a:rPr lang="en-US" dirty="0" smtClean="0"/>
              <a:t>Ermakhanov</a:t>
            </a:r>
            <a:r>
              <a:rPr lang="lt-LT" dirty="0" smtClean="0"/>
              <a:t> et al., 2012; Plotnikov et al., 2016).</a:t>
            </a:r>
            <a:endParaRPr lang="lt-LT" dirty="0"/>
          </a:p>
        </p:txBody>
      </p:sp>
      <p:sp>
        <p:nvSpPr>
          <p:cNvPr id="2" name="TextBox 1"/>
          <p:cNvSpPr txBox="1"/>
          <p:nvPr/>
        </p:nvSpPr>
        <p:spPr>
          <a:xfrm>
            <a:off x="770709" y="287383"/>
            <a:ext cx="7432765" cy="52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2800" dirty="0" smtClean="0"/>
              <a:t>Žuvys ir žuvininkystė Arale  </a:t>
            </a:r>
            <a:endParaRPr lang="en-US" sz="2800" dirty="0"/>
          </a:p>
        </p:txBody>
      </p:sp>
      <p:pic>
        <p:nvPicPr>
          <p:cNvPr id="5" name="Picture 2" descr="Reviving the North Aral Se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71" y="3034040"/>
            <a:ext cx="5682344" cy="3073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aveikslėlis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7369" y="2443036"/>
            <a:ext cx="5495327" cy="412149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0629" y="6153248"/>
            <a:ext cx="58782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1400" dirty="0" smtClean="0"/>
              <a:t>Šaltinis: </a:t>
            </a:r>
            <a:r>
              <a:rPr lang="lt-LT" sz="1400" dirty="0"/>
              <a:t>http://www.aramcoworld.com/Articles/September-2015/Reviving-the-North-Aral-Sea?page=9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3571989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0802" y="64172"/>
            <a:ext cx="7531154" cy="1325563"/>
          </a:xfrm>
        </p:spPr>
        <p:txBody>
          <a:bodyPr>
            <a:normAutofit fontScale="90000"/>
          </a:bodyPr>
          <a:lstStyle/>
          <a:p>
            <a:r>
              <a:rPr lang="lt-LT" sz="3200" dirty="0" smtClean="0"/>
              <a:t>Maršrutas: Aralas-Barsakelmes rezervatas-Kokaralo užtvanka-Mažasis Aralas-Aralas – apie 250 km</a:t>
            </a:r>
            <a:endParaRPr lang="en-US" sz="3200" dirty="0"/>
          </a:p>
        </p:txBody>
      </p:sp>
      <p:sp>
        <p:nvSpPr>
          <p:cNvPr id="5" name="Rectangle 4"/>
          <p:cNvSpPr/>
          <p:nvPr/>
        </p:nvSpPr>
        <p:spPr>
          <a:xfrm>
            <a:off x="4208929" y="1436901"/>
            <a:ext cx="77896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А</a:t>
            </a:r>
            <a:r>
              <a:rPr lang="lt-LT" dirty="0" smtClean="0"/>
              <a:t>ralo rajonas – administracinis Kyzylordos srities teritorinis vienetas, rajono centras, įsteigtas </a:t>
            </a:r>
            <a:r>
              <a:rPr lang="ru-RU" dirty="0" smtClean="0"/>
              <a:t>1938 </a:t>
            </a:r>
            <a:r>
              <a:rPr lang="lt-LT" dirty="0" smtClean="0"/>
              <a:t>m. Rribojasi su Kazalinsko rajonu, vakaruose – su Aktiubinsko sritimi, pietuose – su Karakalpakstanu. Per jį teka SyrDarjos upė, jame randasi didesnė Mažojo Aralo dalis. Rajono plotas</a:t>
            </a:r>
            <a:r>
              <a:rPr lang="ru-RU" dirty="0" smtClean="0"/>
              <a:t>— 57,0 т</a:t>
            </a:r>
            <a:r>
              <a:rPr lang="lt-LT" dirty="0" smtClean="0"/>
              <a:t>ūkst. </a:t>
            </a:r>
            <a:r>
              <a:rPr lang="ru-RU" dirty="0" smtClean="0"/>
              <a:t> к</a:t>
            </a:r>
            <a:r>
              <a:rPr lang="lt-LT" dirty="0" smtClean="0"/>
              <a:t>m</a:t>
            </a:r>
            <a:r>
              <a:rPr lang="ru-RU" dirty="0" smtClean="0"/>
              <a:t>²</a:t>
            </a:r>
            <a:r>
              <a:rPr lang="lt-LT" dirty="0" smtClean="0"/>
              <a:t>, gyventojų – apie 77 tūkst</a:t>
            </a:r>
            <a:r>
              <a:rPr lang="ru-RU" dirty="0" smtClean="0"/>
              <a:t>.</a:t>
            </a:r>
            <a:r>
              <a:rPr lang="lt-LT" dirty="0" smtClean="0"/>
              <a:t>, Aralo mieste – apie 32 tūkst. gyv. (2016 ).</a:t>
            </a:r>
          </a:p>
          <a:p>
            <a:pPr algn="just"/>
            <a:r>
              <a:rPr lang="lt-LT" dirty="0" smtClean="0"/>
              <a:t> </a:t>
            </a:r>
            <a:r>
              <a:rPr lang="ru-RU" dirty="0" smtClean="0"/>
              <a:t> </a:t>
            </a:r>
            <a:endParaRPr lang="en-US" dirty="0"/>
          </a:p>
        </p:txBody>
      </p:sp>
      <p:pic>
        <p:nvPicPr>
          <p:cNvPr id="1026" name="Picture 2" descr="Tamari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93150" y="10326724"/>
            <a:ext cx="1002524" cy="596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4016622" y="5991738"/>
            <a:ext cx="804499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lt-LT" dirty="0"/>
              <a:t>Augalijos zona – su smėlio, molio ir druskožemių (solončakų) dykumomis. Ant smėlynų auga kulkšnės, </a:t>
            </a:r>
            <a:r>
              <a:rPr lang="lt-LT" dirty="0" smtClean="0"/>
              <a:t>džiuzgūnai (rūgtinių šeima) </a:t>
            </a:r>
            <a:r>
              <a:rPr lang="lt-LT" dirty="0"/>
              <a:t>ir kt. Gana daug saksaūlinių miškelių. </a:t>
            </a:r>
            <a:endParaRPr lang="ru-R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202318" y="1518037"/>
            <a:ext cx="6551679" cy="38862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91871" y="6268737"/>
            <a:ext cx="1277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b="1" dirty="0" smtClean="0"/>
              <a:t>Saksaūlai</a:t>
            </a:r>
            <a:endParaRPr lang="en-US" b="1" dirty="0"/>
          </a:p>
        </p:txBody>
      </p:sp>
      <p:pic>
        <p:nvPicPr>
          <p:cNvPr id="12" name="Paveikslėlis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3731" y="3023326"/>
            <a:ext cx="3957884" cy="2968413"/>
          </a:xfrm>
          <a:prstGeom prst="rect">
            <a:avLst/>
          </a:prstGeom>
        </p:spPr>
      </p:pic>
      <p:pic>
        <p:nvPicPr>
          <p:cNvPr id="13" name="Paveikslėlis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8929" y="3023326"/>
            <a:ext cx="3734015" cy="2968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4630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aveikslėlis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6389"/>
            <a:ext cx="6204857" cy="45981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5414720"/>
            <a:ext cx="5865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 smtClean="0"/>
              <a:t>Naujai besiformuojantis solončakas ir jame augantis eglūnas</a:t>
            </a:r>
            <a:endParaRPr lang="en-US" dirty="0"/>
          </a:p>
        </p:txBody>
      </p:sp>
      <p:pic>
        <p:nvPicPr>
          <p:cNvPr id="4" name="Paveikslėlis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0873" y="1569495"/>
            <a:ext cx="5621383" cy="43629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773085" y="6094104"/>
            <a:ext cx="52991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 smtClean="0"/>
              <a:t>Priemiestinis solončakas formuojasi  Aralo miesto ribose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61991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9485" y="1067697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lt-LT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Didesnė Aralo baseino teritorijos dalis suklostyta iš lengvos granuliometrinės sudėties dirvožemių, smėlių, priesmėlių, kurie lengvai pasiduoda eolinėms pernašoms. Kartu vyksta du gana skirtingi procesai: dykumėjimas atsidengusiuose jūros dugno landšaftuose ir dirbtinis užpelkėjimas irigacinėse sistemose. Rezultate  formuojasi nauja druskinga dykuma – </a:t>
            </a:r>
            <a:r>
              <a:rPr lang="lt-LT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Aralkumas</a:t>
            </a:r>
            <a:r>
              <a:rPr lang="lt-LT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su vyraujančiu solončaku, kuriame be natūralių druskų, kaupiasi ir kitos žemės ūkio chemizavimo metu pakliuvusios druskos </a:t>
            </a:r>
            <a:r>
              <a:rPr lang="lt-LT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(Geldyeva et al., 2013). </a:t>
            </a:r>
            <a:endParaRPr lang="ru-RU" b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4939" y="343988"/>
            <a:ext cx="5019675" cy="62484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30630" y="6211669"/>
            <a:ext cx="66359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https://web.archive.org/web/20110520045700/http://www.uni-bielefeld.de/biologie/Oekologie/figure1.html</a:t>
            </a:r>
          </a:p>
        </p:txBody>
      </p:sp>
    </p:spTree>
    <p:extLst>
      <p:ext uri="{BB962C8B-B14F-4D97-AF65-F5344CB8AC3E}">
        <p14:creationId xmlns:p14="http://schemas.microsoft.com/office/powerpoint/2010/main" val="27047274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96389" y="235132"/>
            <a:ext cx="113417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lt-LT" dirty="0" smtClean="0"/>
              <a:t>Syrdarjos ir Amudarjos salpinėje </a:t>
            </a:r>
            <a:r>
              <a:rPr lang="lt-LT" dirty="0"/>
              <a:t>dalyje paplitusi pievų augalija, taip pat ir tugajiniai miškai (iš žilakrūmių-gluosnių-eglūnų (Tamarix)), meldynai, solončakuose – eglūnų sąžalynai. </a:t>
            </a:r>
            <a:endParaRPr lang="ru-RU" dirty="0"/>
          </a:p>
        </p:txBody>
      </p:sp>
      <p:sp>
        <p:nvSpPr>
          <p:cNvPr id="6" name="Rectangle 5"/>
          <p:cNvSpPr/>
          <p:nvPr/>
        </p:nvSpPr>
        <p:spPr>
          <a:xfrm>
            <a:off x="365761" y="6071972"/>
            <a:ext cx="116318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lt-LT" dirty="0"/>
              <a:t>Gyvūniją sudaro stepiniai ir vandens paukščiai (smiltvištės, purpleliai, mainos, antys, žąsys, sėjikiniai), antilopės - saigakai, stepinės lapės-korsakai, vilkai, graužikai, </a:t>
            </a:r>
            <a:r>
              <a:rPr lang="lt-LT" dirty="0" smtClean="0"/>
              <a:t>ropliai.</a:t>
            </a:r>
            <a:endParaRPr lang="ru-RU" dirty="0"/>
          </a:p>
        </p:txBody>
      </p:sp>
      <p:pic>
        <p:nvPicPr>
          <p:cNvPr id="8" name="Picture 4" descr="Elaeagnus angustifolia 20050608 8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3770" y="832627"/>
            <a:ext cx="3276915" cy="4364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380514" y="5148642"/>
            <a:ext cx="461713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b="1" dirty="0"/>
              <a:t>Žilakrūmis </a:t>
            </a:r>
            <a:r>
              <a:rPr lang="lt-LT" sz="1400" dirty="0"/>
              <a:t>(https://lt.wikipedia.org/wiki/Siauralapis_%</a:t>
            </a:r>
            <a:r>
              <a:rPr lang="lt-LT" sz="1400" dirty="0" smtClean="0"/>
              <a:t>C5%BEilakr%C5%ABmis)</a:t>
            </a:r>
            <a:endParaRPr lang="en-US" sz="1400" dirty="0"/>
          </a:p>
        </p:txBody>
      </p:sp>
      <p:pic>
        <p:nvPicPr>
          <p:cNvPr id="2051" name="Picture 3" descr="amu%20darya%20poyma%200%20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32" y="1193721"/>
            <a:ext cx="6137086" cy="4565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496389" y="1177806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lt-LT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Tugajinių miškų ekosistema prie Amudarjos </a:t>
            </a:r>
            <a:r>
              <a:rPr lang="lt-LT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lt-LT" dirty="0">
                <a:latin typeface="Times New Roman" panose="02020603050405020304" pitchFamily="18" charset="0"/>
                <a:ea typeface="Times New Roman" panose="02020603050405020304" pitchFamily="18" charset="0"/>
              </a:rPr>
              <a:t>Nature reserve of Amu Darya, Turkmenistan) </a:t>
            </a:r>
            <a:r>
              <a:rPr lang="lt-LT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(šaltinis: Sokolova</a:t>
            </a:r>
            <a:r>
              <a:rPr lang="lt-LT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2014; </a:t>
            </a:r>
            <a:r>
              <a:rPr lang="lt-LT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Dovletovo </a:t>
            </a:r>
            <a:r>
              <a:rPr lang="lt-LT" dirty="0">
                <a:latin typeface="Times New Roman" panose="02020603050405020304" pitchFamily="18" charset="0"/>
                <a:ea typeface="Times New Roman" panose="02020603050405020304" pitchFamily="18" charset="0"/>
              </a:rPr>
              <a:t>B. </a:t>
            </a:r>
            <a:r>
              <a:rPr lang="lt-LT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ir Erohino </a:t>
            </a:r>
            <a:r>
              <a:rPr lang="lt-LT" dirty="0">
                <a:latin typeface="Times New Roman" panose="02020603050405020304" pitchFamily="18" charset="0"/>
                <a:ea typeface="Times New Roman" panose="02020603050405020304" pitchFamily="18" charset="0"/>
              </a:rPr>
              <a:t>P</a:t>
            </a:r>
            <a:r>
              <a:rPr lang="lt-LT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 nuotrauka)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3162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7131" y="3072608"/>
            <a:ext cx="5527397" cy="295379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70263" y="322120"/>
            <a:ext cx="1114261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b="1" dirty="0" smtClean="0">
                <a:solidFill>
                  <a:srgbClr val="3A1111"/>
                </a:solidFill>
              </a:rPr>
              <a:t>Barsakelm</a:t>
            </a:r>
            <a:r>
              <a:rPr lang="lt-LT" altLang="en-US" b="1" dirty="0" smtClean="0">
                <a:solidFill>
                  <a:srgbClr val="3A1111"/>
                </a:solidFill>
              </a:rPr>
              <a:t>ės gamtinis rezervatas</a:t>
            </a:r>
            <a:r>
              <a:rPr lang="en-US" altLang="en-US" dirty="0">
                <a:solidFill>
                  <a:srgbClr val="3A1111"/>
                </a:solidFill>
              </a:rPr>
              <a:t> (</a:t>
            </a:r>
            <a:r>
              <a:rPr lang="en-US" altLang="en-US" dirty="0" smtClean="0">
                <a:solidFill>
                  <a:srgbClr val="3A1111"/>
                </a:solidFill>
              </a:rPr>
              <a:t>ка</a:t>
            </a:r>
            <a:r>
              <a:rPr lang="lt-LT" altLang="en-US" dirty="0" smtClean="0">
                <a:solidFill>
                  <a:srgbClr val="3A1111"/>
                </a:solidFill>
              </a:rPr>
              <a:t>z</a:t>
            </a:r>
            <a:r>
              <a:rPr lang="en-US" altLang="en-US" dirty="0" smtClean="0">
                <a:solidFill>
                  <a:srgbClr val="3A1111"/>
                </a:solidFill>
              </a:rPr>
              <a:t>.</a:t>
            </a:r>
            <a:r>
              <a:rPr lang="lt-LT" altLang="en-US" dirty="0" smtClean="0">
                <a:solidFill>
                  <a:srgbClr val="3A1111"/>
                </a:solidFill>
              </a:rPr>
              <a:t>k.-</a:t>
            </a:r>
            <a:r>
              <a:rPr lang="en-US" altLang="en-US" dirty="0">
                <a:solidFill>
                  <a:srgbClr val="3A1111"/>
                </a:solidFill>
              </a:rPr>
              <a:t> Барсакелмес) — </a:t>
            </a:r>
            <a:r>
              <a:rPr lang="lt-LT" altLang="en-US" dirty="0" smtClean="0">
                <a:solidFill>
                  <a:srgbClr val="3A1111"/>
                </a:solidFill>
              </a:rPr>
              <a:t>buvusi Aralo jūros sala, vėliau pusiasalis, dabar – tiesiog  sausumos dalis. Verčiant iš tiurkų kalbų, reiškia „eisi- negrįši“. Pietinė dalis apima iškilusį plato (aukščiausi taškai apie 1087 m. v.j.l.), šiaurinė dalis – nuolaidi banguota lyguma, kurią skaido kertančios dabartinės tėkmės. Iš salos 1960 m., kurios plotas buvo 23 km x 7 km, ji 2000 m. virto pusiasaliu, kurio dydis apie 40 km x16 km, o nuo 2009 m. toliau džiūstant Didžiajam Aralui, Barsakelmė tapo tiesiog  Aralo jūros pakrante, kurios teritorijoje ir įrengtas rezervatas. Jo plotas – 18,3 tūkst. ha. Čia dominuoja dykumos ir pusdykumės landšaftai su kiečiais ir druskėmis, retokais saksaūlo sąžalynais ir smėlio barchanais. Priskaičiuojama iki 165 floros rūšių. Iš gyvūnijos pasaulio atstovų  gausu tik paukščių -  202 rūšys, o kitų – mažiau : 12 žinduolių rūšių, 7 roplių rūšys. Rezervate atstatoma laukinių arklių – kulanų – kaimenė. Vykdomi moksliniai tyrimai, atliekamas monitoringas, organizuojamos mokslinės ekspedicijos, tame tarpe ir tarptautinės. </a:t>
            </a:r>
            <a:endParaRPr lang="en-US" altLang="en-US" dirty="0"/>
          </a:p>
        </p:txBody>
      </p:sp>
      <p:pic>
        <p:nvPicPr>
          <p:cNvPr id="6" name="Paveikslėlis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97" y="3184442"/>
            <a:ext cx="4774473" cy="3580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7622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8417"/>
            <a:ext cx="12125325" cy="617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4101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055" y="-182722"/>
            <a:ext cx="10515600" cy="1325563"/>
          </a:xfrm>
        </p:spPr>
        <p:txBody>
          <a:bodyPr>
            <a:normAutofit/>
          </a:bodyPr>
          <a:lstStyle/>
          <a:p>
            <a:r>
              <a:rPr lang="lt-LT" sz="3200" dirty="0" smtClean="0"/>
              <a:t>Pakeliui iš Aralo į Kokaralo užtvanką</a:t>
            </a:r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2422" y="406486"/>
            <a:ext cx="5869577" cy="44021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493" y="2071584"/>
            <a:ext cx="5959930" cy="4469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8974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lt-LT" dirty="0" smtClean="0"/>
              <a:t>Kokaralo užtvanka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1028"/>
            <a:ext cx="12191999" cy="4351338"/>
          </a:xfrm>
        </p:spPr>
        <p:txBody>
          <a:bodyPr>
            <a:normAutofit/>
          </a:bodyPr>
          <a:lstStyle/>
          <a:p>
            <a:r>
              <a:rPr lang="lt-LT" sz="2400" dirty="0" smtClean="0"/>
              <a:t>Užtvanka kerta Bergo sąsiaurį tarp Šiaurinio (Mažojo) Aralo ir Pietinio (Didžiojo) Aralo. Ji skirta reguliuoti vandens lygį Mažajame Arale</a:t>
            </a:r>
            <a:r>
              <a:rPr lang="ru-RU" sz="2400" dirty="0" smtClean="0"/>
              <a:t>.</a:t>
            </a:r>
            <a:r>
              <a:rPr lang="lt-LT" sz="2400" dirty="0"/>
              <a:t> </a:t>
            </a:r>
            <a:r>
              <a:rPr lang="lt-LT" sz="2400" dirty="0" smtClean="0"/>
              <a:t>Jos aukštis </a:t>
            </a:r>
            <a:r>
              <a:rPr lang="ru-RU" sz="2400" dirty="0" smtClean="0"/>
              <a:t> </a:t>
            </a:r>
            <a:r>
              <a:rPr lang="ru-RU" sz="2400" dirty="0"/>
              <a:t>— 6 </a:t>
            </a:r>
            <a:r>
              <a:rPr lang="lt-LT" sz="2400" dirty="0" smtClean="0"/>
              <a:t>m</a:t>
            </a:r>
            <a:r>
              <a:rPr lang="ru-RU" sz="2400" dirty="0" smtClean="0"/>
              <a:t> </a:t>
            </a:r>
            <a:r>
              <a:rPr lang="ru-RU" sz="2400" dirty="0"/>
              <a:t>(45,5 </a:t>
            </a:r>
            <a:r>
              <a:rPr lang="lt-LT" sz="2400" dirty="0" smtClean="0"/>
              <a:t>m</a:t>
            </a:r>
            <a:r>
              <a:rPr lang="ru-RU" sz="2400" dirty="0" smtClean="0"/>
              <a:t> а</a:t>
            </a:r>
            <a:r>
              <a:rPr lang="lt-LT" sz="2400" dirty="0" smtClean="0"/>
              <a:t>bs.aukštis</a:t>
            </a:r>
            <a:r>
              <a:rPr lang="ru-RU" sz="2400" dirty="0" smtClean="0"/>
              <a:t>)</a:t>
            </a:r>
            <a:r>
              <a:rPr lang="lt-LT" sz="2400" dirty="0" smtClean="0"/>
              <a:t>.</a:t>
            </a:r>
            <a:r>
              <a:rPr lang="ru-RU" sz="2400" dirty="0" smtClean="0"/>
              <a:t> </a:t>
            </a:r>
            <a:r>
              <a:rPr lang="lt-LT" sz="2400" dirty="0" smtClean="0"/>
              <a:t>Mažojo Aralo papildymas vyksta iki 42,2 m. abs. aukščio. Užtvankoje įrengtos 9 vandens pralaidos, galinčios praleisti iki </a:t>
            </a:r>
            <a:r>
              <a:rPr lang="ru-RU" sz="2400" dirty="0" smtClean="0"/>
              <a:t>600 </a:t>
            </a:r>
            <a:r>
              <a:rPr lang="lt-LT" sz="2400" dirty="0" smtClean="0"/>
              <a:t>m</a:t>
            </a:r>
            <a:r>
              <a:rPr lang="ru-RU" sz="2400" dirty="0" smtClean="0"/>
              <a:t>³/</a:t>
            </a:r>
            <a:r>
              <a:rPr lang="lt-LT" sz="2400" dirty="0" smtClean="0"/>
              <a:t>s</a:t>
            </a:r>
            <a:r>
              <a:rPr lang="lt-LT" sz="2400" dirty="0"/>
              <a:t>.</a:t>
            </a:r>
            <a:r>
              <a:rPr lang="ru-RU" sz="2400" dirty="0" smtClean="0"/>
              <a:t> </a:t>
            </a:r>
            <a:endParaRPr lang="en-US" sz="2400" dirty="0"/>
          </a:p>
        </p:txBody>
      </p:sp>
      <p:pic>
        <p:nvPicPr>
          <p:cNvPr id="5122" name="Picture 2" descr="Kokaral dike, Aral Se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80" y="3475722"/>
            <a:ext cx="5155866" cy="2722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4752" y="2536591"/>
            <a:ext cx="6509746" cy="366173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6286495"/>
            <a:ext cx="47268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http://wikimapia.org/1727851/Kokaral-Dam#/photo/4295905</a:t>
            </a:r>
          </a:p>
        </p:txBody>
      </p:sp>
    </p:spTree>
    <p:extLst>
      <p:ext uri="{BB962C8B-B14F-4D97-AF65-F5344CB8AC3E}">
        <p14:creationId xmlns:p14="http://schemas.microsoft.com/office/powerpoint/2010/main" val="1079959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634" y="156119"/>
            <a:ext cx="10515600" cy="1325563"/>
          </a:xfrm>
        </p:spPr>
        <p:txBody>
          <a:bodyPr>
            <a:normAutofit/>
          </a:bodyPr>
          <a:lstStyle/>
          <a:p>
            <a:r>
              <a:rPr lang="lt-LT" sz="3600" dirty="0" smtClean="0"/>
              <a:t>Kelionė traukiniu iš Almaty į Aralskoe More </a:t>
            </a:r>
            <a:r>
              <a:rPr lang="lt-LT" sz="3600" dirty="0"/>
              <a:t>stotį truko </a:t>
            </a:r>
            <a:r>
              <a:rPr lang="lt-LT" sz="3600" dirty="0" smtClean="0"/>
              <a:t>pusantros paros, nes atstumas – 1623 km.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2112" y="1358106"/>
            <a:ext cx="8867775" cy="528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1301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9330" y="0"/>
            <a:ext cx="10515600" cy="1325563"/>
          </a:xfrm>
        </p:spPr>
        <p:txBody>
          <a:bodyPr>
            <a:normAutofit/>
          </a:bodyPr>
          <a:lstStyle/>
          <a:p>
            <a:r>
              <a:rPr lang="lt-LT" sz="3600" dirty="0" smtClean="0"/>
              <a:t>Syrdarjos deltos kraštovaizdis 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2091"/>
            <a:ext cx="6675120" cy="4284309"/>
          </a:xfrm>
        </p:spPr>
      </p:pic>
      <p:pic>
        <p:nvPicPr>
          <p:cNvPr id="5" name="Paveikslėlis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2277333"/>
            <a:ext cx="6248400" cy="4580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2333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5846" y="116930"/>
            <a:ext cx="10515600" cy="1325563"/>
          </a:xfrm>
        </p:spPr>
        <p:txBody>
          <a:bodyPr>
            <a:normAutofit/>
          </a:bodyPr>
          <a:lstStyle/>
          <a:p>
            <a:r>
              <a:rPr lang="lt-LT" sz="3200" dirty="0" smtClean="0"/>
              <a:t>Prie sąsmaukos, jungiančios Mažąjį ir Didijį Aralą</a:t>
            </a:r>
            <a:endParaRPr lang="en-US" sz="3200" dirty="0"/>
          </a:p>
        </p:txBody>
      </p:sp>
      <p:pic>
        <p:nvPicPr>
          <p:cNvPr id="1026" name="Paveikslėlis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7414" y="1240972"/>
            <a:ext cx="7481352" cy="5617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26584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385" y="52251"/>
            <a:ext cx="11789228" cy="1325563"/>
          </a:xfrm>
        </p:spPr>
        <p:txBody>
          <a:bodyPr>
            <a:normAutofit/>
          </a:bodyPr>
          <a:lstStyle/>
          <a:p>
            <a:r>
              <a:rPr lang="lt-LT" sz="3200" dirty="0" smtClean="0"/>
              <a:t>Čia buvęs Didžiojo  Aralo jūros dugnas, o tolumoje matyti senojo kranto profilis</a:t>
            </a:r>
            <a:endParaRPr lang="en-US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308" y="1124222"/>
            <a:ext cx="10193383" cy="5733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7299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0686" y="522514"/>
            <a:ext cx="8447314" cy="633548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872445" y="60849"/>
            <a:ext cx="2586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2400" dirty="0" smtClean="0"/>
              <a:t>Aralkume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793439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2835" y="0"/>
            <a:ext cx="10515600" cy="1325563"/>
          </a:xfrm>
        </p:spPr>
        <p:txBody>
          <a:bodyPr>
            <a:normAutofit/>
          </a:bodyPr>
          <a:lstStyle/>
          <a:p>
            <a:r>
              <a:rPr lang="lt-LT" sz="3200" dirty="0" smtClean="0"/>
              <a:t>Pontoninis tiltas per Syrdarją</a:t>
            </a:r>
            <a:endParaRPr lang="en-US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160" y="1087325"/>
            <a:ext cx="9522823" cy="5356588"/>
          </a:xfrm>
        </p:spPr>
      </p:pic>
    </p:spTree>
    <p:extLst>
      <p:ext uri="{BB962C8B-B14F-4D97-AF65-F5344CB8AC3E}">
        <p14:creationId xmlns:p14="http://schemas.microsoft.com/office/powerpoint/2010/main" val="38240308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Pasekmės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Per pastaruosius 10-15 met</a:t>
            </a:r>
            <a:r>
              <a:rPr lang="lt-LT" dirty="0" smtClean="0"/>
              <a:t>ų</a:t>
            </a:r>
            <a:r>
              <a:rPr lang="en-US" dirty="0" smtClean="0"/>
              <a:t> d</a:t>
            </a:r>
            <a:r>
              <a:rPr lang="lt-LT" dirty="0" smtClean="0"/>
              <a:t>ė</a:t>
            </a:r>
            <a:r>
              <a:rPr lang="en-US" dirty="0" smtClean="0"/>
              <a:t>l Aralo </a:t>
            </a:r>
            <a:r>
              <a:rPr lang="lt-LT" dirty="0" smtClean="0"/>
              <a:t>išdžiūvimo klimatinės sąlygos Priearalėje ryškiai pasikeitė. Anksčiau Aralas savotiškai švelnindavo šaltus vėjus rudenį ir žiemą, pučiančius iš Sibiro, o vasaros mėnesiais veikė kaip oro kondicionierius. Dabar vasaros tapo karštesnėmis ir sausesnėmis bei </a:t>
            </a:r>
            <a:r>
              <a:rPr lang="lt-LT" dirty="0" smtClean="0"/>
              <a:t>patrumpėjo, </a:t>
            </a:r>
            <a:r>
              <a:rPr lang="lt-LT" dirty="0" smtClean="0"/>
              <a:t>o žiemos tapo atšiauresnėmis ir ilgesnėmis. Vegetacijos periodas sutrumpėjo iki 170 d. per metus.  Ganyklų produktyvumas sumažėjo perpus, salpų augalijos </a:t>
            </a:r>
            <a:r>
              <a:rPr lang="lt-LT" dirty="0" smtClean="0"/>
              <a:t>produktyvumas  </a:t>
            </a:r>
            <a:r>
              <a:rPr lang="lt-LT" dirty="0" smtClean="0"/>
              <a:t>sumažėjo net 10 kartų. </a:t>
            </a:r>
          </a:p>
          <a:p>
            <a:r>
              <a:rPr lang="lt-LT" dirty="0" smtClean="0"/>
              <a:t>Kritulių kiekis regione taip pat sumažėjo, vidut. iškrenta </a:t>
            </a:r>
            <a:r>
              <a:rPr lang="ru-RU" dirty="0" smtClean="0"/>
              <a:t> </a:t>
            </a:r>
            <a:r>
              <a:rPr lang="ru-RU" dirty="0" smtClean="0"/>
              <a:t>150 </a:t>
            </a:r>
            <a:r>
              <a:rPr lang="lt-LT" dirty="0" smtClean="0"/>
              <a:t>mm, sezoniškai jie pasiskirsto gana netolygiai. Labai išaugo išgaravimas (iki </a:t>
            </a:r>
            <a:r>
              <a:rPr lang="ru-RU" dirty="0" smtClean="0"/>
              <a:t>1700 </a:t>
            </a:r>
            <a:r>
              <a:rPr lang="lt-LT" dirty="0" smtClean="0"/>
              <a:t>mm per metus), oro drėgnis sumažėjo </a:t>
            </a:r>
            <a:r>
              <a:rPr lang="ru-RU" dirty="0" smtClean="0"/>
              <a:t>10</a:t>
            </a:r>
            <a:r>
              <a:rPr lang="ru-RU" dirty="0"/>
              <a:t>%. </a:t>
            </a:r>
            <a:r>
              <a:rPr lang="lt-LT" dirty="0" smtClean="0"/>
              <a:t>Oro temperatūra žiemą sumažėjo, o vasarą išaugo vidutiniškai </a:t>
            </a:r>
            <a:r>
              <a:rPr lang="ru-RU" dirty="0" smtClean="0"/>
              <a:t>2-3°С</a:t>
            </a:r>
            <a:r>
              <a:rPr lang="ru-RU" dirty="0"/>
              <a:t>. </a:t>
            </a:r>
            <a:r>
              <a:rPr lang="lt-LT" dirty="0" smtClean="0"/>
              <a:t>Vasaros mėn. </a:t>
            </a:r>
            <a:r>
              <a:rPr lang="lt-LT" dirty="0" smtClean="0"/>
              <a:t>karščiai </a:t>
            </a:r>
            <a:r>
              <a:rPr lang="lt-LT" dirty="0" smtClean="0"/>
              <a:t>pasiekia net </a:t>
            </a:r>
            <a:r>
              <a:rPr lang="ru-RU" dirty="0" smtClean="0"/>
              <a:t>+49°С.</a:t>
            </a:r>
            <a:endParaRPr lang="ru-RU" dirty="0"/>
          </a:p>
          <a:p>
            <a:r>
              <a:rPr lang="lt-LT" dirty="0" smtClean="0"/>
              <a:t>Charakteringas klimato bruožas – dažnas smėlio, dulkių ir druskų audrų pasikartojimas, kai kurių trukmė tęsiasi net &gt; 50 parų, o vėjo greitis siekia 20-25 m/s. Pernešamų dalelių sudėtyje nustatyta įvairių aerozolių, </a:t>
            </a:r>
            <a:r>
              <a:rPr lang="ru-RU" dirty="0"/>
              <a:t>Na, Cl, Ba </a:t>
            </a:r>
            <a:r>
              <a:rPr lang="lt-LT" dirty="0" smtClean="0"/>
              <a:t> ir kt. Tolimosios jų pernašos pasiekia ir kalnuotus rajonus, tirpdo ledynus, randamos  kaimyninėse ir net atokiose  šalyse. </a:t>
            </a:r>
            <a:r>
              <a:rPr lang="lt-LT" dirty="0" smtClean="0"/>
              <a:t>Blogiausia, </a:t>
            </a:r>
            <a:r>
              <a:rPr lang="lt-LT" dirty="0" smtClean="0"/>
              <a:t>kad tarp aerozolių ir kt. dulkių aptinkama nemažai ž.ū.chemikalų, trąšų, pesticidų, teršalų iš </a:t>
            </a:r>
            <a:r>
              <a:rPr lang="lt-LT" dirty="0"/>
              <a:t>pramoninių </a:t>
            </a:r>
            <a:r>
              <a:rPr lang="lt-LT" dirty="0" smtClean="0"/>
              <a:t>nuotekų, naftos angliavandenilių, sunkiųjų metalų.  </a:t>
            </a:r>
            <a:endParaRPr lang="lt-LT" dirty="0" smtClean="0"/>
          </a:p>
          <a:p>
            <a:r>
              <a:rPr lang="lt-LT" dirty="0" smtClean="0"/>
              <a:t>Žemės ūkis be irigacijos tokiomis sąlygomis neįmanomas. Kartu, daugiau ją naudojant, vyksta antrinis druskų dirvožemyje kaupimasis arba uždruskėjimas, solončakų formavimasis. Apie 2 mln ha derlingų dirvožemių naudmenų tapo netinkamais žemės ūkiui dėl antrinio uždruskėjimo.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16675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5473" y="1394551"/>
            <a:ext cx="9812383" cy="4351338"/>
          </a:xfrm>
        </p:spPr>
        <p:txBody>
          <a:bodyPr>
            <a:noAutofit/>
          </a:bodyPr>
          <a:lstStyle/>
          <a:p>
            <a:r>
              <a:rPr lang="lt-LT" sz="1800" dirty="0" smtClean="0"/>
              <a:t>Anksčiau aridiniai dirvožemiaii su automorfiniu maitinimo ir drėgnio režimu, dabar tapo pievų-pelkių dirvožemiais su hidromorfiniu režimu, dažniausiai užmirkę. Syrdarjos žemupyje daugiau nei 100 tūkst. ha aliuvinių dirvožemių  transformavosi į solončakus, daugiau kaip 500 tūkst. Pelkinių ir pievų-pelkinių dirvožemių apdžiūvo. Išnyko 5-7 žolių rūšys (dauguma jų buvo pagrindinis avių, ožkų, arklių ir kupranugarių pašaras), išnyko ondatrų auginimas, sumažėjo avių skaičius bandose. </a:t>
            </a:r>
          </a:p>
          <a:p>
            <a:r>
              <a:rPr lang="lt-LT" sz="1800" dirty="0" smtClean="0"/>
              <a:t>Tokie dirvožemiai, norint juose subalansuoti maisto medžiagų, tame tarpe ir druskų, režimą, reikalauja dar daugiau vandens. Susidaro uždaras ratas, o dirvožemio  agronominė kokybė nuo to tik prastėja, vis daugiau ž.ū. žemių apleidžiama. </a:t>
            </a:r>
          </a:p>
          <a:p>
            <a:r>
              <a:rPr lang="lt-LT" sz="1800" dirty="0" smtClean="0"/>
              <a:t>Irigacinių žemių kokybė prastėja ir dėl įvairiomis cheminėmis medžiagomis užteršto kolektorių-drenažo nuotėkio, kuris paprastai suleidžiamas į landšafto pažemėjimus: formuojasi vietiniai tokio užteršto vandens kaupėjai-tvenkiniai, kurie patvenkia aplinkines žemes ir po to jose sukelia  antrinį uždruskėjimą, o po tokio tvenkinio išdžiūvimo likusios druskos ir chemikalai išnešiojami vėjo, teršia atmosferą. </a:t>
            </a:r>
            <a:endParaRPr lang="lt-LT" sz="1800" dirty="0" smtClean="0"/>
          </a:p>
          <a:p>
            <a:r>
              <a:rPr lang="lt-LT" sz="1800" dirty="0" smtClean="0"/>
              <a:t>Maksimalūs išnešiojamų  chemikalų teršalų kiekiai aplinkoje fiksuoti 1970 m., vėliau , nuo 1978 m. situacija šiek tiek stabilizavosi. Likusių Didžiojo Aralo vandens telkinių druskingumas išaugo nuo 10 g/l iki 40-50 ir daugiau g/l.</a:t>
            </a:r>
            <a:endParaRPr lang="lt-LT" sz="1800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478280" y="68988"/>
            <a:ext cx="10515600" cy="1325563"/>
          </a:xfrm>
        </p:spPr>
        <p:txBody>
          <a:bodyPr/>
          <a:lstStyle/>
          <a:p>
            <a:r>
              <a:rPr lang="lt-LT" dirty="0" smtClean="0"/>
              <a:t>Pasekmės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20839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lt-LT" sz="2400" dirty="0" smtClean="0"/>
              <a:t>Gamtinės aplinkos transformacijos </a:t>
            </a:r>
            <a:r>
              <a:rPr lang="lt-LT" sz="2400" dirty="0" smtClean="0"/>
              <a:t> </a:t>
            </a:r>
            <a:r>
              <a:rPr lang="lt-LT" sz="2400" dirty="0" smtClean="0"/>
              <a:t>neišvengiamai </a:t>
            </a:r>
            <a:r>
              <a:rPr lang="lt-LT" sz="2400" dirty="0" smtClean="0"/>
              <a:t>sukelia  </a:t>
            </a:r>
            <a:r>
              <a:rPr lang="lt-LT" sz="2400" dirty="0" smtClean="0"/>
              <a:t>problemas ir sunkumus  socialinėje-ekonominėje sferoje. Regiono gyventojų sergamumas ir vaikų </a:t>
            </a:r>
            <a:r>
              <a:rPr lang="lt-LT" sz="2400" dirty="0" smtClean="0"/>
              <a:t>bei </a:t>
            </a:r>
            <a:r>
              <a:rPr lang="lt-LT" sz="2400" dirty="0" smtClean="0"/>
              <a:t>motinų mirtingumas yra vienas aukščiausių tiek Kazachstane, tiek Uzbekijos pusėje. </a:t>
            </a:r>
            <a:r>
              <a:rPr lang="lt-LT" sz="2400" dirty="0"/>
              <a:t>Būdingi </a:t>
            </a:r>
            <a:r>
              <a:rPr lang="lt-LT" sz="2400" dirty="0" smtClean="0"/>
              <a:t>tokie susirgimai: tuberkuliozė, šiltinė, hepatitas, anemija, vėžio susirgimai, astma, </a:t>
            </a:r>
            <a:r>
              <a:rPr lang="en-US" sz="2400" dirty="0" smtClean="0"/>
              <a:t>skydliauk</a:t>
            </a:r>
            <a:r>
              <a:rPr lang="lt-LT" sz="2400" dirty="0" smtClean="0"/>
              <a:t>ė</a:t>
            </a:r>
            <a:r>
              <a:rPr lang="en-US" sz="2400" dirty="0" smtClean="0"/>
              <a:t>s pa</a:t>
            </a:r>
            <a:r>
              <a:rPr lang="lt-LT" sz="2400" dirty="0" smtClean="0"/>
              <a:t>ž</a:t>
            </a:r>
            <a:r>
              <a:rPr lang="en-US" sz="2400" dirty="0" smtClean="0"/>
              <a:t>eidimai, </a:t>
            </a:r>
            <a:r>
              <a:rPr lang="lt-LT" sz="2400" dirty="0" smtClean="0"/>
              <a:t>širdies nepakakamumas, kraujo ligos. Medikai patvirtina sergamumo šiomis ligomis ryšį su ekologinės Aralo regiono situacijos pablogėjimu.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Pasekmės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05020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601" y="2772650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lt-LT" dirty="0" smtClean="0">
                <a:solidFill>
                  <a:schemeClr val="accent5"/>
                </a:solidFill>
              </a:rPr>
              <a:t>O KAS TOLIAU BUS SU ARALU ? </a:t>
            </a:r>
            <a:br>
              <a:rPr lang="lt-LT" dirty="0" smtClean="0">
                <a:solidFill>
                  <a:schemeClr val="accent5"/>
                </a:solidFill>
              </a:rPr>
            </a:br>
            <a:r>
              <a:rPr lang="lt-LT" dirty="0" smtClean="0">
                <a:solidFill>
                  <a:schemeClr val="accent5"/>
                </a:solidFill>
              </a:rPr>
              <a:t/>
            </a:r>
            <a:br>
              <a:rPr lang="lt-LT" dirty="0" smtClean="0">
                <a:solidFill>
                  <a:schemeClr val="accent5"/>
                </a:solidFill>
              </a:rPr>
            </a:br>
            <a:r>
              <a:rPr lang="lt-LT" dirty="0" smtClean="0">
                <a:solidFill>
                  <a:schemeClr val="accent5"/>
                </a:solidFill>
              </a:rPr>
              <a:t>AR MAŽOJO ARALO SĄSKAITA STABILIZUOSIS BENT VAKARINĖ  DIDŽIOJO  ARALO DALIS ? </a:t>
            </a:r>
            <a:br>
              <a:rPr lang="lt-LT" dirty="0" smtClean="0">
                <a:solidFill>
                  <a:schemeClr val="accent5"/>
                </a:solidFill>
              </a:rPr>
            </a:br>
            <a:r>
              <a:rPr lang="lt-LT" dirty="0" smtClean="0">
                <a:solidFill>
                  <a:schemeClr val="accent5"/>
                </a:solidFill>
              </a:rPr>
              <a:t/>
            </a:r>
            <a:br>
              <a:rPr lang="lt-LT" dirty="0" smtClean="0">
                <a:solidFill>
                  <a:schemeClr val="accent5"/>
                </a:solidFill>
              </a:rPr>
            </a:br>
            <a:r>
              <a:rPr lang="lt-LT" dirty="0" smtClean="0">
                <a:solidFill>
                  <a:schemeClr val="accent5"/>
                </a:solidFill>
              </a:rPr>
              <a:t>KOKIOS  BŪTINOS SĄLYGOS  DIDŽIOJO ARALO ATSTATYMUI ? </a:t>
            </a:r>
            <a:endParaRPr lang="en-US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4275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t-LT" sz="4000" dirty="0" smtClean="0"/>
              <a:t>Vietoj išvados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dirty="0" smtClean="0"/>
              <a:t>Jei klimatas ir toliau taip sausės bei šiltės vasaros sezonu, o Kokaralo užtvanka veiks be pertrūkių, Didysis Aralas išliks tik vakarinėje dalyje, o rytinė bus tik periodiškai pamaitinama. Tai neišgelbės gėlavandenių žuvų rūšių, bet pagerins vandens paukščių buveines.</a:t>
            </a:r>
          </a:p>
          <a:p>
            <a:r>
              <a:rPr lang="lt-LT" dirty="0" smtClean="0"/>
              <a:t>Didysis Aralas pilnai atsistatyti galės tik pasikeitus hidroterminėms klimatinėms sąlygoms.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486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754" y="5571364"/>
            <a:ext cx="11730446" cy="1325563"/>
          </a:xfrm>
        </p:spPr>
        <p:txBody>
          <a:bodyPr>
            <a:noAutofit/>
          </a:bodyPr>
          <a:lstStyle/>
          <a:p>
            <a:pPr algn="just"/>
            <a:r>
              <a:rPr lang="lt-LT" sz="3200" dirty="0" smtClean="0"/>
              <a:t>Pro traukinio langą matėsi Kirgizijos kalnų grandinės, pietinio Kazahstano stepių ir pereinantys į pusdykumes landšaftai</a:t>
            </a:r>
            <a:endParaRPr lang="en-US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0"/>
            <a:ext cx="4158343" cy="3050178"/>
          </a:xfrm>
          <a:prstGeom prst="rect">
            <a:avLst/>
          </a:prstGeom>
        </p:spPr>
      </p:pic>
      <p:pic>
        <p:nvPicPr>
          <p:cNvPr id="5" name="Paveikslėlis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558938" cy="341920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3543" y="2422898"/>
            <a:ext cx="4402183" cy="3301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9691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691" y="-193964"/>
            <a:ext cx="10515600" cy="1325563"/>
          </a:xfrm>
        </p:spPr>
        <p:txBody>
          <a:bodyPr/>
          <a:lstStyle/>
          <a:p>
            <a:r>
              <a:rPr lang="lt-LT" dirty="0" smtClean="0"/>
              <a:t>Naudoti šaltiniai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982" y="863891"/>
            <a:ext cx="11707091" cy="4351338"/>
          </a:xfrm>
        </p:spPr>
        <p:txBody>
          <a:bodyPr>
            <a:noAutofit/>
          </a:bodyPr>
          <a:lstStyle/>
          <a:p>
            <a:r>
              <a:rPr lang="en-US" sz="1400" dirty="0" smtClean="0"/>
              <a:t>Breckle</a:t>
            </a:r>
            <a:r>
              <a:rPr lang="lt-LT" sz="1400" dirty="0" smtClean="0"/>
              <a:t>,</a:t>
            </a:r>
            <a:r>
              <a:rPr lang="en-US" sz="1400" dirty="0" smtClean="0"/>
              <a:t> S</a:t>
            </a:r>
            <a:r>
              <a:rPr lang="lt-LT" sz="1400" dirty="0" smtClean="0"/>
              <a:t>.</a:t>
            </a:r>
            <a:r>
              <a:rPr lang="en-US" sz="1400" dirty="0" smtClean="0"/>
              <a:t>W</a:t>
            </a:r>
            <a:r>
              <a:rPr lang="lt-LT" sz="1400" dirty="0" smtClean="0"/>
              <a:t>.</a:t>
            </a:r>
            <a:r>
              <a:rPr lang="en-US" sz="1400" dirty="0" smtClean="0"/>
              <a:t>,  </a:t>
            </a:r>
            <a:r>
              <a:rPr lang="en-US" sz="1400" dirty="0"/>
              <a:t>and  </a:t>
            </a:r>
            <a:r>
              <a:rPr lang="en-US" sz="1400" dirty="0" smtClean="0"/>
              <a:t>Geldyeva</a:t>
            </a:r>
            <a:r>
              <a:rPr lang="lt-LT" sz="1400" dirty="0" smtClean="0"/>
              <a:t>,</a:t>
            </a:r>
            <a:r>
              <a:rPr lang="en-US" sz="1400" dirty="0" smtClean="0"/>
              <a:t> G</a:t>
            </a:r>
            <a:r>
              <a:rPr lang="lt-LT" sz="1400" dirty="0" smtClean="0"/>
              <a:t>.</a:t>
            </a:r>
            <a:r>
              <a:rPr lang="en-US" sz="1400" dirty="0" smtClean="0"/>
              <a:t>V</a:t>
            </a:r>
            <a:r>
              <a:rPr lang="lt-LT" sz="1400" dirty="0" smtClean="0"/>
              <a:t>.</a:t>
            </a:r>
            <a:r>
              <a:rPr lang="en-US" sz="1400" dirty="0" smtClean="0"/>
              <a:t>, </a:t>
            </a:r>
            <a:r>
              <a:rPr lang="en-US" sz="1400" dirty="0"/>
              <a:t>2013. Dynamics of the Aral Sea in Geological and Historical Times (chapter 2) / Aralkum-a Man-Made Desert: The Desiccated Floor of the Aral Sea (Central Asia). Springer-Verlag Berlin Heidelberg, 2013. - P. 13-37.</a:t>
            </a:r>
          </a:p>
          <a:p>
            <a:r>
              <a:rPr lang="en-US" sz="1400" dirty="0" smtClean="0"/>
              <a:t>Ermakhanov</a:t>
            </a:r>
            <a:r>
              <a:rPr lang="en-US" sz="1400" dirty="0"/>
              <a:t>, Z. K., Plotnikov, I. S., Aladin, N. V. and Micklin, P</a:t>
            </a:r>
            <a:r>
              <a:rPr lang="en-US" sz="1400" dirty="0" smtClean="0"/>
              <a:t>.</a:t>
            </a:r>
            <a:r>
              <a:rPr lang="lt-LT" sz="1400" dirty="0" smtClean="0"/>
              <a:t>, </a:t>
            </a:r>
            <a:r>
              <a:rPr lang="en-US" sz="1400" dirty="0" smtClean="0"/>
              <a:t>2012</a:t>
            </a:r>
            <a:r>
              <a:rPr lang="lt-LT" sz="1400" dirty="0" smtClean="0"/>
              <a:t>.</a:t>
            </a:r>
            <a:r>
              <a:rPr lang="en-US" sz="1400" dirty="0" smtClean="0"/>
              <a:t> </a:t>
            </a:r>
            <a:r>
              <a:rPr lang="en-US" sz="1400" dirty="0"/>
              <a:t>Changes in the Aral Sea ichthyofauna and fishery during the period of ecological crisis. Lakes &amp; Reservoirs: Research &amp; Management, 17: 3–9. </a:t>
            </a:r>
          </a:p>
          <a:p>
            <a:r>
              <a:rPr lang="en-US" sz="1400" dirty="0" smtClean="0"/>
              <a:t>Geldyeva</a:t>
            </a:r>
            <a:r>
              <a:rPr lang="lt-LT" sz="1400" dirty="0" smtClean="0"/>
              <a:t>,</a:t>
            </a:r>
            <a:r>
              <a:rPr lang="en-US" sz="1400" dirty="0" smtClean="0"/>
              <a:t> G</a:t>
            </a:r>
            <a:r>
              <a:rPr lang="lt-LT" sz="1400" dirty="0" smtClean="0"/>
              <a:t>.</a:t>
            </a:r>
            <a:r>
              <a:rPr lang="en-US" sz="1400" dirty="0" smtClean="0"/>
              <a:t>V</a:t>
            </a:r>
            <a:r>
              <a:rPr lang="lt-LT" sz="1400" dirty="0" smtClean="0"/>
              <a:t>.</a:t>
            </a:r>
            <a:r>
              <a:rPr lang="en-US" sz="1400" dirty="0" smtClean="0"/>
              <a:t>, Breckle</a:t>
            </a:r>
            <a:r>
              <a:rPr lang="lt-LT" sz="1400" dirty="0" smtClean="0"/>
              <a:t>,</a:t>
            </a:r>
            <a:r>
              <a:rPr lang="en-US" sz="1400" dirty="0" smtClean="0"/>
              <a:t> S</a:t>
            </a:r>
            <a:r>
              <a:rPr lang="lt-LT" sz="1400" dirty="0" smtClean="0"/>
              <a:t>.</a:t>
            </a:r>
            <a:r>
              <a:rPr lang="en-US" sz="1400" dirty="0" smtClean="0"/>
              <a:t>W</a:t>
            </a:r>
            <a:r>
              <a:rPr lang="lt-LT" sz="1400" dirty="0" smtClean="0"/>
              <a:t>.</a:t>
            </a:r>
            <a:r>
              <a:rPr lang="en-US" sz="1400" dirty="0" smtClean="0"/>
              <a:t> </a:t>
            </a:r>
            <a:r>
              <a:rPr lang="en-US" sz="1400" dirty="0"/>
              <a:t>and </a:t>
            </a:r>
            <a:r>
              <a:rPr lang="en-US" sz="1400" dirty="0" smtClean="0"/>
              <a:t>Geldyev</a:t>
            </a:r>
            <a:r>
              <a:rPr lang="lt-LT" sz="1400" dirty="0" smtClean="0"/>
              <a:t>,</a:t>
            </a:r>
            <a:r>
              <a:rPr lang="en-US" sz="1400" dirty="0" smtClean="0"/>
              <a:t> B</a:t>
            </a:r>
            <a:r>
              <a:rPr lang="lt-LT" sz="1400" dirty="0" smtClean="0"/>
              <a:t>.</a:t>
            </a:r>
            <a:r>
              <a:rPr lang="en-US" sz="1400" dirty="0" smtClean="0"/>
              <a:t>V</a:t>
            </a:r>
            <a:r>
              <a:rPr lang="lt-LT" sz="1400" dirty="0" smtClean="0"/>
              <a:t>.</a:t>
            </a:r>
            <a:r>
              <a:rPr lang="en-US" sz="1400" dirty="0" smtClean="0"/>
              <a:t>,  </a:t>
            </a:r>
            <a:r>
              <a:rPr lang="en-US" sz="1400" dirty="0"/>
              <a:t>2013. Geography and Geomorphological and Lithological Characteristics of the Aralkum (chapter 3) / Aralkum-a Man-Made Desert: The Desiccated Floor of the Aral Sea (Central Asia). Springer-Verlag Berlin Heidelberg. - P. 37-50.</a:t>
            </a:r>
          </a:p>
          <a:p>
            <a:r>
              <a:rPr lang="en-US" sz="1400" dirty="0" smtClean="0"/>
              <a:t>Micklin</a:t>
            </a:r>
            <a:r>
              <a:rPr lang="en-US" sz="1400" dirty="0"/>
              <a:t>, P., 2007. The Aral Sea Disaster. Annual Review of Earth and Planetary Sciences. 2007;35:47-72.</a:t>
            </a:r>
          </a:p>
          <a:p>
            <a:r>
              <a:rPr lang="en-US" sz="1400" dirty="0" smtClean="0"/>
              <a:t>Micklin</a:t>
            </a:r>
            <a:r>
              <a:rPr lang="en-US" sz="1400" dirty="0"/>
              <a:t>, P., 2010. The past, present, and future Aral Sea. Lakes &amp; Reservoirs: Research &amp; Management, 15: 193–213. doi:10.1111/j.1440-1770.2010.00437.x</a:t>
            </a:r>
          </a:p>
          <a:p>
            <a:r>
              <a:rPr lang="en-US" sz="1400" dirty="0"/>
              <a:t>Oren, A., Plotnikov, I. S., Sokolov, S. and Aladin, N. V., 2010. The Aral Sea and the Dead Sea: Disparate lakes with similar histories. Lakes &amp; Reservoirs: Research &amp; Management, 15: 223–236. doi:10.1111/j.1440-1770.2010.00436.x</a:t>
            </a:r>
          </a:p>
          <a:p>
            <a:r>
              <a:rPr lang="en-US" sz="1400" dirty="0"/>
              <a:t>Plotnikov, I. S., Ermakhanov, Z. K., Aladin, N. V. and Micklin, P., 2016. Modern state of the Small (Northern) Aral Sea fauna. Lakes Reserv Res Manage, 21: 315–328. doi:10.1111/lre.12149</a:t>
            </a:r>
          </a:p>
          <a:p>
            <a:r>
              <a:rPr lang="en-US" sz="1400" dirty="0"/>
              <a:t>Siegfried, T., Bernauer, T., Guiennet, R., Sellars, S., Robertson, A.W., Mankin, J., Bauer-Gottwein, P., Yakovlev, A., 2012. Will climate change exacerbate water stress in Central Asia ? Climatic Change 112, 881–899.</a:t>
            </a:r>
          </a:p>
          <a:p>
            <a:r>
              <a:rPr lang="lt-LT" sz="1400" dirty="0" smtClean="0"/>
              <a:t>Sokolova, N., 2014. Unikalnye tugai Amudari – sokrovische mirovogo znachenija. Priroda i yekologija</a:t>
            </a:r>
            <a:r>
              <a:rPr lang="lt-LT" sz="1400" dirty="0"/>
              <a:t>. </a:t>
            </a:r>
            <a:r>
              <a:rPr lang="lt-LT" sz="1400" dirty="0">
                <a:hlinkClick r:id="rId2"/>
              </a:rPr>
              <a:t>http://</a:t>
            </a:r>
            <a:r>
              <a:rPr lang="lt-LT" sz="1400" dirty="0" smtClean="0">
                <a:hlinkClick r:id="rId2"/>
              </a:rPr>
              <a:t>infoabad.com/priroda-i-yekologija-turkmenistana/unikalnye-tugai-amudari-sokrovische-mirovogo-znachenija.html</a:t>
            </a:r>
            <a:r>
              <a:rPr lang="lt-LT" sz="1400" dirty="0" smtClean="0"/>
              <a:t>  [Rusų kalba] [žiūrėta 08-08-2017]</a:t>
            </a:r>
          </a:p>
          <a:p>
            <a:r>
              <a:rPr lang="en-US" sz="1400" dirty="0"/>
              <a:t>Sorrel, P., Popescu, S., Klotz, s., Suc, J., Oberhänsli, H., 2007. Climate variability in the Aral Sea basin (Central Asia) during the late Holocene based on vegetation changes. Quaternary Research, 67 (3), 353-370. </a:t>
            </a:r>
            <a:endParaRPr lang="lt-LT" sz="1400" dirty="0"/>
          </a:p>
          <a:p>
            <a:r>
              <a:rPr lang="en-US" sz="1400" dirty="0"/>
              <a:t>State of Environment of the Aral Sea Basin, Regional report of the Central Asian States, 2000. </a:t>
            </a:r>
            <a:r>
              <a:rPr lang="en-US" sz="1400" u="sng" dirty="0">
                <a:hlinkClick r:id="rId3"/>
              </a:rPr>
              <a:t>http://enrin.grida.no/htmls/aralsoe/aralsea/index.htm</a:t>
            </a:r>
            <a:r>
              <a:rPr lang="en-US" sz="1400" dirty="0"/>
              <a:t> [accessed August 26 2017]</a:t>
            </a:r>
          </a:p>
          <a:p>
            <a:r>
              <a:rPr lang="lt-LT" sz="1400" dirty="0" smtClean="0"/>
              <a:t>Svitoch, A.A., 2010. In</a:t>
            </a:r>
            <a:r>
              <a:rPr lang="en-US" sz="1400" dirty="0" smtClean="0"/>
              <a:t>: Kostianoy A.G. &amp; Kosarev A.N.</a:t>
            </a:r>
            <a:r>
              <a:rPr lang="lt-LT" sz="1400" dirty="0" smtClean="0"/>
              <a:t> The handbook of environmental chemistry (eds. Damia Barcelo </a:t>
            </a:r>
            <a:r>
              <a:rPr lang="en-US" sz="1400" dirty="0" smtClean="0"/>
              <a:t>&amp; Andrey G. Kostianoy), </a:t>
            </a:r>
            <a:r>
              <a:rPr lang="en-US" sz="1200" dirty="0"/>
              <a:t>Springer Science &amp; Business </a:t>
            </a:r>
            <a:r>
              <a:rPr lang="en-US" sz="1200" dirty="0" smtClean="0"/>
              <a:t>Media</a:t>
            </a:r>
            <a:r>
              <a:rPr lang="en-US" sz="1400" dirty="0" smtClean="0"/>
              <a:t>, p. 25-44.</a:t>
            </a:r>
            <a:r>
              <a:rPr lang="lt-LT" sz="1400" dirty="0" smtClean="0"/>
              <a:t> </a:t>
            </a:r>
          </a:p>
          <a:p>
            <a:r>
              <a:rPr lang="lt-LT" sz="1400" dirty="0" smtClean="0"/>
              <a:t>Autorės darytos nuotraukos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55584431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80508" y="2348139"/>
            <a:ext cx="507927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lt-LT" sz="5400" dirty="0" smtClean="0"/>
              <a:t>AČIŪ UŽ DĖMESĮ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831587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http://enrin.grida.no/htmls/aralsoe/aralsea/english/images/picture/wa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089" y="129404"/>
            <a:ext cx="8569236" cy="552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920240" y="6119336"/>
            <a:ext cx="1036377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lt-LT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Aralo jūros drenuojamas baseinas ir jo pabaseiniai</a:t>
            </a:r>
            <a:r>
              <a:rPr lang="en-US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US" sz="2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 fontAlgn="base"/>
            <a:r>
              <a:rPr lang="lt-LT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Šaltinis:http</a:t>
            </a:r>
            <a:r>
              <a:rPr lang="lt-LT" dirty="0">
                <a:latin typeface="Times New Roman" panose="02020603050405020304" pitchFamily="18" charset="0"/>
                <a:ea typeface="Times New Roman" panose="02020603050405020304" pitchFamily="18" charset="0"/>
              </a:rPr>
              <a:t>://enrin.grida.no/htmls/aralsoe/aralsea/english/water/water.htm#1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030790" y="3669176"/>
            <a:ext cx="283463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Jei visos CA šalių plotas sudaro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400742,5 </a:t>
            </a:r>
            <a:r>
              <a:rPr lang="lt-LT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tūkst. ha, tai Aralo jūros drenuojamo baseino plotas - apie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154934 </a:t>
            </a:r>
            <a:r>
              <a:rPr lang="lt-LT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tūkst.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h</a:t>
            </a:r>
            <a:r>
              <a:rPr lang="lt-LT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, kuriame telpa Syr </a:t>
            </a:r>
            <a:r>
              <a:rPr lang="lt-LT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d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arjos ir Amu</a:t>
            </a:r>
            <a:r>
              <a:rPr lang="lt-LT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d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arjos upi</a:t>
            </a:r>
            <a:r>
              <a:rPr lang="lt-LT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ų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baseinai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6316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lt-LT" dirty="0" smtClean="0"/>
              <a:t>Dėl Aralo jūros amžiaus tebediskutuojama: viena nuomonė, kad tai senosios bendros su Kaspija jūros dalis, ir jos amžius galėtų būti matuojamas mln metų; kita nuomonė, kad Aralo </a:t>
            </a:r>
            <a:r>
              <a:rPr lang="lt-LT" dirty="0" smtClean="0"/>
              <a:t>jūra – gana jauna vidinė jūra, pagal radioaktyviąją anglį, susidarė prieš 20-24 tūkst. metų. Kad </a:t>
            </a:r>
            <a:r>
              <a:rPr lang="lt-LT" dirty="0" smtClean="0"/>
              <a:t>per paskutinius 5-7  tūkstančius metų </a:t>
            </a:r>
            <a:r>
              <a:rPr lang="lt-LT" dirty="0" smtClean="0"/>
              <a:t>vyko jos lygio ir vandeningumo svyravimai, liudija dabartinės jūros dugno sluoksniuose randami medžių likučiai, </a:t>
            </a:r>
            <a:r>
              <a:rPr lang="lt-LT" dirty="0" smtClean="0"/>
              <a:t>kitų augalų žiedadulkės, net </a:t>
            </a:r>
            <a:r>
              <a:rPr lang="lt-LT" dirty="0" smtClean="0"/>
              <a:t>žmonių gyvenviečių ar kapaviečių </a:t>
            </a:r>
            <a:r>
              <a:rPr lang="lt-LT" dirty="0" smtClean="0"/>
              <a:t>radiniai. Rasta ir senų paleoupių slėnių, pavyzdžiui,  Amudarja</a:t>
            </a:r>
            <a:r>
              <a:rPr lang="lt-LT" dirty="0" smtClean="0"/>
              <a:t>, kuri įteka į Aralo jūrą iš pietų (į Didijį Aralą), ne visada ten įtekėdavo: ji plukdė vandenis į Kaspijos jūrą, o į Aralo jūrą įtekėdavo </a:t>
            </a:r>
            <a:r>
              <a:rPr lang="lt-LT" dirty="0" smtClean="0"/>
              <a:t>Turgajaus upė.</a:t>
            </a:r>
            <a:endParaRPr lang="lt-LT" dirty="0" smtClean="0"/>
          </a:p>
          <a:p>
            <a:pPr algn="just"/>
            <a:r>
              <a:rPr lang="ru-RU" dirty="0" smtClean="0"/>
              <a:t>XVI</a:t>
            </a:r>
            <a:r>
              <a:rPr lang="lt-LT" dirty="0" smtClean="0"/>
              <a:t> a. pabaigoje-</a:t>
            </a:r>
            <a:r>
              <a:rPr lang="ru-RU" dirty="0" smtClean="0"/>
              <a:t> XVII</a:t>
            </a:r>
            <a:r>
              <a:rPr lang="lt-LT" dirty="0" smtClean="0"/>
              <a:t> a. pradžioje dėl jūros vandens lygio </a:t>
            </a:r>
            <a:r>
              <a:rPr lang="ru-RU" dirty="0" smtClean="0"/>
              <a:t> </a:t>
            </a:r>
            <a:r>
              <a:rPr lang="lt-LT" dirty="0" smtClean="0"/>
              <a:t>pažemėjimo, susidarė Barsakelmės ir kitos salos, o  XIX a. </a:t>
            </a:r>
            <a:r>
              <a:rPr lang="lt-LT" dirty="0" smtClean="0"/>
              <a:t>pradžioje Syrdarjos </a:t>
            </a:r>
            <a:r>
              <a:rPr lang="lt-LT" dirty="0" smtClean="0"/>
              <a:t>atšakos </a:t>
            </a:r>
            <a:r>
              <a:rPr lang="lt-LT" dirty="0" smtClean="0"/>
              <a:t>Žandarja </a:t>
            </a:r>
            <a:r>
              <a:rPr lang="lt-LT" dirty="0" smtClean="0"/>
              <a:t>ir </a:t>
            </a:r>
            <a:r>
              <a:rPr lang="lt-LT" dirty="0" smtClean="0"/>
              <a:t>Kuandarja </a:t>
            </a:r>
            <a:r>
              <a:rPr lang="lt-LT" dirty="0" smtClean="0"/>
              <a:t>nebepasiekdavo Aralo.</a:t>
            </a:r>
          </a:p>
          <a:p>
            <a:pPr algn="just"/>
            <a:r>
              <a:rPr lang="ru-RU" dirty="0" smtClean="0"/>
              <a:t>1886</a:t>
            </a:r>
            <a:r>
              <a:rPr lang="lt-LT" dirty="0" smtClean="0"/>
              <a:t> m. Rusijos mokslininkai A.Nikolskis ir L.Bergas organizavo ekspedicijas, kurių metu buvo detaliai ištirtas Aralo jūros pietinės ir šiaurinės dalių klimatas, fauna ir flora.</a:t>
            </a:r>
            <a:r>
              <a:rPr lang="ru-RU" dirty="0" smtClean="0"/>
              <a:t> </a:t>
            </a:r>
            <a:r>
              <a:rPr lang="lt-LT" dirty="0" smtClean="0"/>
              <a:t>Nuo tada prasidėjo sistematingi jūros lygio stebėjimai.</a:t>
            </a:r>
          </a:p>
          <a:p>
            <a:pPr algn="just"/>
            <a:r>
              <a:rPr lang="lt-LT" dirty="0" smtClean="0"/>
              <a:t>Dar </a:t>
            </a:r>
            <a:r>
              <a:rPr lang="ru-RU" dirty="0" smtClean="0"/>
              <a:t> 1950</a:t>
            </a:r>
            <a:r>
              <a:rPr lang="lt-LT" dirty="0" smtClean="0"/>
              <a:t> m. </a:t>
            </a:r>
            <a:r>
              <a:rPr lang="ru-RU" dirty="0" smtClean="0"/>
              <a:t>А</a:t>
            </a:r>
            <a:r>
              <a:rPr lang="lt-LT" dirty="0" smtClean="0"/>
              <a:t>ralo jūra buvo 4-tas pagal dydį pasaulio ežeras, užimantis apie </a:t>
            </a:r>
            <a:r>
              <a:rPr lang="ru-RU" dirty="0" smtClean="0"/>
              <a:t>68 </a:t>
            </a:r>
            <a:r>
              <a:rPr lang="lt-LT" dirty="0" smtClean="0"/>
              <a:t>tūkst. km</a:t>
            </a:r>
            <a:r>
              <a:rPr lang="lt-LT" baseline="30000" dirty="0" smtClean="0"/>
              <a:t>2</a:t>
            </a:r>
            <a:r>
              <a:rPr lang="lt-LT" dirty="0" smtClean="0"/>
              <a:t>, jo ilgis buvo </a:t>
            </a:r>
            <a:r>
              <a:rPr lang="ru-RU" dirty="0" smtClean="0"/>
              <a:t> </a:t>
            </a:r>
            <a:r>
              <a:rPr lang="ru-RU" dirty="0"/>
              <a:t>426 </a:t>
            </a:r>
            <a:r>
              <a:rPr lang="lt-LT" dirty="0" smtClean="0"/>
              <a:t>km</a:t>
            </a:r>
            <a:r>
              <a:rPr lang="ru-RU" dirty="0" smtClean="0"/>
              <a:t>,</a:t>
            </a:r>
            <a:r>
              <a:rPr lang="lt-LT" dirty="0" smtClean="0"/>
              <a:t> plotis – apie 284 km, didžiausias gylis </a:t>
            </a:r>
            <a:r>
              <a:rPr lang="ru-RU" dirty="0" smtClean="0"/>
              <a:t> 68</a:t>
            </a:r>
            <a:r>
              <a:rPr lang="lt-LT" dirty="0" smtClean="0"/>
              <a:t> m</a:t>
            </a:r>
            <a:r>
              <a:rPr lang="ru-RU" dirty="0" smtClean="0"/>
              <a:t>.</a:t>
            </a:r>
            <a:r>
              <a:rPr lang="lt-LT" dirty="0" smtClean="0"/>
              <a:t> (</a:t>
            </a:r>
            <a:r>
              <a:rPr lang="lt-LT" dirty="0" smtClean="0">
                <a:hlinkClick r:id="rId2"/>
              </a:rPr>
              <a:t>http</a:t>
            </a:r>
            <a:r>
              <a:rPr lang="lt-LT" dirty="0">
                <a:hlinkClick r:id="rId2"/>
              </a:rPr>
              <a:t>://</a:t>
            </a:r>
            <a:r>
              <a:rPr lang="lt-LT" dirty="0" smtClean="0">
                <a:hlinkClick r:id="rId2"/>
              </a:rPr>
              <a:t>enrin.grida.no/htmls/aralsoe/aralsea/russian/arsea/arsea.htm#pic1</a:t>
            </a:r>
            <a:r>
              <a:rPr lang="lt-LT" dirty="0" smtClean="0"/>
              <a:t>; </a:t>
            </a:r>
            <a:r>
              <a:rPr lang="en-US" dirty="0" smtClean="0"/>
              <a:t>Breckle  </a:t>
            </a:r>
            <a:r>
              <a:rPr lang="en-US" dirty="0"/>
              <a:t>and  Geldyeva</a:t>
            </a:r>
            <a:r>
              <a:rPr lang="lt-LT" dirty="0"/>
              <a:t>,</a:t>
            </a:r>
            <a:r>
              <a:rPr lang="en-US" dirty="0"/>
              <a:t> </a:t>
            </a:r>
            <a:r>
              <a:rPr lang="en-US" dirty="0" smtClean="0"/>
              <a:t> 2013</a:t>
            </a:r>
            <a:r>
              <a:rPr lang="lt-LT" dirty="0" smtClean="0"/>
              <a:t>)</a:t>
            </a:r>
            <a:endParaRPr lang="lt-LT" dirty="0"/>
          </a:p>
          <a:p>
            <a:pPr marL="0" indent="0" algn="just">
              <a:buNone/>
            </a:pPr>
            <a:r>
              <a:rPr lang="ru-RU" dirty="0"/>
              <a:t/>
            </a:r>
            <a:br>
              <a:rPr lang="ru-RU" dirty="0"/>
            </a:br>
            <a:endParaRPr lang="en-US" dirty="0"/>
          </a:p>
          <a:p>
            <a:pPr algn="just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t-LT" dirty="0" smtClean="0"/>
              <a:t>Aralo jūros raida ir ekologinė situacija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0788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9897" y="5364263"/>
            <a:ext cx="11118669" cy="1325563"/>
          </a:xfrm>
        </p:spPr>
        <p:txBody>
          <a:bodyPr>
            <a:normAutofit fontScale="90000"/>
          </a:bodyPr>
          <a:lstStyle/>
          <a:p>
            <a:r>
              <a:rPr lang="lt-LT" sz="2800" dirty="0" smtClean="0"/>
              <a:t>Paleogeografinė Aralo jūros schema, vaizduojanti jos regresinę stadiją apie 1600 m. prieš mūsų erą: 1-tuometiniai jūros baseinai; 2-imti dugno mėginiai </a:t>
            </a:r>
            <a:r>
              <a:rPr lang="lt-LT" sz="2800" dirty="0" smtClean="0"/>
              <a:t>tyrimams</a:t>
            </a:r>
            <a:r>
              <a:rPr lang="lt-LT" sz="2800" dirty="0" smtClean="0"/>
              <a:t>; </a:t>
            </a:r>
            <a:r>
              <a:rPr lang="lt-LT" sz="2800" dirty="0" smtClean="0"/>
              <a:t>3-paleoupės</a:t>
            </a:r>
            <a:r>
              <a:rPr lang="lt-LT" sz="2800" dirty="0" smtClean="0"/>
              <a:t/>
            </a:r>
            <a:br>
              <a:rPr lang="lt-LT" sz="2800" dirty="0" smtClean="0"/>
            </a:br>
            <a:r>
              <a:rPr lang="lt-LT" sz="2000" dirty="0" smtClean="0"/>
              <a:t>Šaltinis: Svitoch, 2010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4408" y="0"/>
            <a:ext cx="4795701" cy="5364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950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4274" y="2933949"/>
            <a:ext cx="4528951" cy="1325563"/>
          </a:xfrm>
        </p:spPr>
        <p:txBody>
          <a:bodyPr>
            <a:normAutofit fontScale="90000"/>
          </a:bodyPr>
          <a:lstStyle/>
          <a:p>
            <a:r>
              <a:rPr lang="lt-LT" dirty="0" smtClean="0"/>
              <a:t>Aralo jūra </a:t>
            </a:r>
            <a:r>
              <a:rPr lang="lt-LT" dirty="0"/>
              <a:t>1853 m. žemėlapyje. Plotas išliko stabilus iki 1960 m.</a:t>
            </a:r>
            <a:endParaRPr lang="en-US" sz="2000" dirty="0"/>
          </a:p>
        </p:txBody>
      </p:sp>
      <p:pic>
        <p:nvPicPr>
          <p:cNvPr id="1026" name="Picture 2" descr="https://upload.wikimedia.org/wikipedia/commons/thumb/f/fa/Survey_of_the_Sea_of_Aral_1853.jpg/800px-Survey_of_the_Sea_of_Aral_18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0483" y="335462"/>
            <a:ext cx="4537354" cy="6522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252744" y="5269650"/>
            <a:ext cx="5582193" cy="738664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Drawn and Lithography by A. Petermann Published for the Journal of the Royal Geographical Society by John Murray, Albertmarle St. London 1853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67837" y="6118901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/>
              <a:t>https://commons.wikimedia.org/wiki/File:Survey_of_the_Sea_of_Aral_1853.jpg</a:t>
            </a:r>
          </a:p>
        </p:txBody>
      </p:sp>
    </p:spTree>
    <p:extLst>
      <p:ext uri="{BB962C8B-B14F-4D97-AF65-F5344CB8AC3E}">
        <p14:creationId xmlns:p14="http://schemas.microsoft.com/office/powerpoint/2010/main" val="7171743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83" y="116930"/>
            <a:ext cx="11079479" cy="954224"/>
          </a:xfrm>
        </p:spPr>
        <p:txBody>
          <a:bodyPr>
            <a:normAutofit fontScale="90000"/>
          </a:bodyPr>
          <a:lstStyle/>
          <a:p>
            <a:r>
              <a:rPr lang="lt-LT" sz="3200" dirty="0" smtClean="0"/>
              <a:t>Galimi Aralo jūros raidos etapai laikotarpyje 5 tūkst. metų p.m.e. </a:t>
            </a:r>
            <a:r>
              <a:rPr lang="lt-LT" sz="3200" dirty="0" smtClean="0"/>
              <a:t>iki </a:t>
            </a:r>
            <a:r>
              <a:rPr lang="lt-LT" sz="3200" dirty="0" smtClean="0"/>
              <a:t>1990 </a:t>
            </a:r>
            <a:r>
              <a:rPr lang="lt-LT" sz="3200" dirty="0" smtClean="0"/>
              <a:t>m., remiantis žiedadulkių tyrimais</a:t>
            </a:r>
            <a:br>
              <a:rPr lang="lt-LT" sz="3200" dirty="0" smtClean="0"/>
            </a:br>
            <a:r>
              <a:rPr lang="lt-LT" sz="3200" dirty="0" smtClean="0"/>
              <a:t>.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3577" y="1071154"/>
            <a:ext cx="9157088" cy="564669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800961" y="701822"/>
            <a:ext cx="85659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 dirty="0" smtClean="0"/>
              <a:t>(pagal šaltinį: </a:t>
            </a:r>
            <a:r>
              <a:rPr lang="en-US" dirty="0" smtClean="0"/>
              <a:t>http</a:t>
            </a:r>
            <a:r>
              <a:rPr lang="en-US" dirty="0"/>
              <a:t>://enrin.grida.no/htmls/aralsoe/aralsea/russian/arsea/map6.htm</a:t>
            </a:r>
          </a:p>
        </p:txBody>
      </p:sp>
    </p:spTree>
    <p:extLst>
      <p:ext uri="{BB962C8B-B14F-4D97-AF65-F5344CB8AC3E}">
        <p14:creationId xmlns:p14="http://schemas.microsoft.com/office/powerpoint/2010/main" val="10487105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64187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1930</a:t>
            </a:r>
            <a:r>
              <a:rPr lang="lt-LT" sz="2000" dirty="0" smtClean="0"/>
              <a:t> m. Centrinės Azijos respublikose ir prie Aralo prasidėjo didelio masto drėkinimo kanalų statyba, kuri ypač suintensyvėjo 1960</a:t>
            </a:r>
            <a:r>
              <a:rPr lang="ru-RU" sz="2000" dirty="0" smtClean="0"/>
              <a:t>-</a:t>
            </a:r>
            <a:r>
              <a:rPr lang="lt-LT" sz="2000" dirty="0" smtClean="0"/>
              <a:t>ųjų pradžioje. </a:t>
            </a:r>
            <a:r>
              <a:rPr lang="lt-LT" sz="2000" dirty="0"/>
              <a:t>Aralo jūra ėmė </a:t>
            </a:r>
            <a:r>
              <a:rPr lang="lt-LT" sz="2000" dirty="0" smtClean="0"/>
              <a:t>ryškiai seklėti </a:t>
            </a:r>
            <a:r>
              <a:rPr lang="lt-LT" sz="2000" dirty="0"/>
              <a:t>nuo 1961 m. </a:t>
            </a:r>
            <a:r>
              <a:rPr lang="lt-LT" sz="2000" dirty="0" smtClean="0"/>
              <a:t>Per laikotarpį nuo 1960 iki 1990 m. CA šalyse drėkinamų žemių plotai padidėjo nuo 4,5 mln iki 7 mln ha, augo ir kitų ūkio šakų aprūpinimas vandeniu. Nuo 1961 m. jūros vandens lygis krisdavo nuo  20 iki 80-90 cm per metus. Vėlesni skaičiavimai patikslino, kad ne tik antropogeninis faktorius prisidėjo prie Aralo jūros traukimosi, bet ir gamtiniai procesai – klimato sausėjimas ir šiltėjimas (apie 15 % įtakos), išaugusi irigacija (23 </a:t>
            </a:r>
            <a:r>
              <a:rPr lang="lt-LT" sz="2000" dirty="0"/>
              <a:t>% </a:t>
            </a:r>
            <a:r>
              <a:rPr lang="lt-LT" sz="2000" dirty="0" smtClean="0"/>
              <a:t>įtakos) ir dėl sausringumo padidėjusi paviršinio nuotėkio infiltracija į požeminę hidrosferą (net 62</a:t>
            </a:r>
            <a:r>
              <a:rPr lang="lt-LT" sz="2000" dirty="0"/>
              <a:t> % </a:t>
            </a:r>
            <a:r>
              <a:rPr lang="lt-LT" sz="2000" dirty="0" smtClean="0"/>
              <a:t>įtakos) (</a:t>
            </a:r>
            <a:r>
              <a:rPr lang="lt-LT" sz="2000" dirty="0">
                <a:hlinkClick r:id="rId2"/>
              </a:rPr>
              <a:t>http://</a:t>
            </a:r>
            <a:r>
              <a:rPr lang="lt-LT" sz="2000" dirty="0" smtClean="0">
                <a:hlinkClick r:id="rId2"/>
              </a:rPr>
              <a:t>enrin.grida.no/htmls/aralsoe/aralsea/russian/arsea/arsea.htm#pic1</a:t>
            </a:r>
            <a:r>
              <a:rPr lang="lt-LT" sz="2000" dirty="0" smtClean="0"/>
              <a:t>).  </a:t>
            </a:r>
            <a:endParaRPr lang="en-US" sz="20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Aralo jūros ekologinė situacija XX a. ir ypač jo antroje pusėje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9735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1428</TotalTime>
  <Words>1938</Words>
  <Application>Microsoft Office PowerPoint</Application>
  <PresentationFormat>Widescreen</PresentationFormat>
  <Paragraphs>90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Calibri</vt:lpstr>
      <vt:lpstr>Calibri Light</vt:lpstr>
      <vt:lpstr>Courier New</vt:lpstr>
      <vt:lpstr>Times New Roman</vt:lpstr>
      <vt:lpstr>Office Theme</vt:lpstr>
      <vt:lpstr>Susitikimas su Mažuoju Aralu:  o kas toliau ?..  2017 m. rugsėjo 28 d. - spalio 8 d. kelionės po Kazachstaną įspūdžiai </vt:lpstr>
      <vt:lpstr>Kelionė traukiniu iš Almaty į Aralskoe More stotį truko pusantros paros, nes atstumas – 1623 km.</vt:lpstr>
      <vt:lpstr>Pro traukinio langą matėsi Kirgizijos kalnų grandinės, pietinio Kazahstano stepių ir pereinantys į pusdykumes landšaftai</vt:lpstr>
      <vt:lpstr>PowerPoint Presentation</vt:lpstr>
      <vt:lpstr>PowerPoint Presentation</vt:lpstr>
      <vt:lpstr>Paleogeografinė Aralo jūros schema, vaizduojanti jos regresinę stadiją apie 1600 m. prieš mūsų erą: 1-tuometiniai jūros baseinai; 2-imti dugno mėginiai tyrimams; 3-paleoupės Šaltinis: Svitoch, 2010</vt:lpstr>
      <vt:lpstr>Aralo jūra 1853 m. žemėlapyje. Plotas išliko stabilus iki 1960 m.</vt:lpstr>
      <vt:lpstr>Galimi Aralo jūros raidos etapai laikotarpyje 5 tūkst. metų p.m.e. iki 1990 m., remiantis žiedadulkių tyrimais .</vt:lpstr>
      <vt:lpstr>Aralo jūros ekologinė situacija XX a. ir ypač jo antroje pusėje</vt:lpstr>
      <vt:lpstr>PowerPoint Presentation</vt:lpstr>
      <vt:lpstr>PowerPoint Presentation</vt:lpstr>
      <vt:lpstr>Maršrutas: Aralas-Barsakelmes rezervatas-Kokaralo užtvanka-Mažasis Aralas-Aralas – apie 250 km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Pakeliui iš Aralo į Kokaralo užtvanką</vt:lpstr>
      <vt:lpstr>Kokaralo užtvanka </vt:lpstr>
      <vt:lpstr>Syrdarjos deltos kraštovaizdis </vt:lpstr>
      <vt:lpstr>Prie sąsmaukos, jungiančios Mažąjį ir Didijį Aralą</vt:lpstr>
      <vt:lpstr>Čia buvęs Didžiojo  Aralo jūros dugnas, o tolumoje matyti senojo kranto profilis</vt:lpstr>
      <vt:lpstr>PowerPoint Presentation</vt:lpstr>
      <vt:lpstr>Pontoninis tiltas per Syrdarją</vt:lpstr>
      <vt:lpstr>Pasekmės</vt:lpstr>
      <vt:lpstr>Pasekmės</vt:lpstr>
      <vt:lpstr>Pasekmės</vt:lpstr>
      <vt:lpstr>O KAS TOLIAU BUS SU ARALU ?   AR MAŽOJO ARALO SĄSKAITA STABILIZUOSIS BENT VAKARINĖ  DIDŽIOJO  ARALO DALIS ?   KOKIOS  BŪTINOS SĄLYGOS  DIDŽIOJO ARALO ATSTATYMUI ? </vt:lpstr>
      <vt:lpstr>Vietoj išvados</vt:lpstr>
      <vt:lpstr>Naudoti šaltiniai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Susitikimas su Mažuoju Aralu: o kas toliau ?</dc:title>
  <dc:creator>Windows User</dc:creator>
  <cp:lastModifiedBy>Windows User</cp:lastModifiedBy>
  <cp:revision>109</cp:revision>
  <dcterms:created xsi:type="dcterms:W3CDTF">2017-11-04T09:15:16Z</dcterms:created>
  <dcterms:modified xsi:type="dcterms:W3CDTF">2017-11-09T18:19:08Z</dcterms:modified>
</cp:coreProperties>
</file>