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1" r:id="rId3"/>
    <p:sldId id="268" r:id="rId4"/>
    <p:sldId id="257" r:id="rId5"/>
    <p:sldId id="272" r:id="rId6"/>
    <p:sldId id="258" r:id="rId7"/>
    <p:sldId id="260" r:id="rId8"/>
    <p:sldId id="261" r:id="rId9"/>
    <p:sldId id="262" r:id="rId10"/>
    <p:sldId id="266" r:id="rId11"/>
    <p:sldId id="274" r:id="rId12"/>
    <p:sldId id="267" r:id="rId13"/>
    <p:sldId id="263" r:id="rId14"/>
    <p:sldId id="265" r:id="rId15"/>
    <p:sldId id="264" r:id="rId16"/>
    <p:sldId id="275" r:id="rId17"/>
    <p:sldId id="273" r:id="rId18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4" autoAdjust="0"/>
    <p:restoredTop sz="68814" autoAdjust="0"/>
  </p:normalViewPr>
  <p:slideViewPr>
    <p:cSldViewPr snapToGrid="0">
      <p:cViewPr varScale="1">
        <p:scale>
          <a:sx n="90" d="100"/>
          <a:sy n="90" d="100"/>
        </p:scale>
        <p:origin x="11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8A9B94-6424-496B-A5C7-5CCDBD1DBBF4}" type="doc">
      <dgm:prSet loTypeId="urn:microsoft.com/office/officeart/2005/8/layout/arrow5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A8E327A-8F96-4636-B3D8-2A0FC98CD47A}">
      <dgm:prSet phldrT="[Text]"/>
      <dgm:spPr/>
      <dgm:t>
        <a:bodyPr/>
        <a:lstStyle/>
        <a:p>
          <a:r>
            <a:rPr lang="lt-LT" dirty="0" smtClean="0"/>
            <a:t>Geografija</a:t>
          </a:r>
          <a:endParaRPr lang="en-US" dirty="0"/>
        </a:p>
      </dgm:t>
    </dgm:pt>
    <dgm:pt modelId="{B2B62499-E79E-4D94-8A26-145FB5643AE9}" type="parTrans" cxnId="{D11DFE4D-E55C-4BD5-9D2C-9BF040C0D4A6}">
      <dgm:prSet/>
      <dgm:spPr/>
      <dgm:t>
        <a:bodyPr/>
        <a:lstStyle/>
        <a:p>
          <a:endParaRPr lang="en-US"/>
        </a:p>
      </dgm:t>
    </dgm:pt>
    <dgm:pt modelId="{5516B673-6607-4A0D-99BF-0D79F7BADF9F}" type="sibTrans" cxnId="{D11DFE4D-E55C-4BD5-9D2C-9BF040C0D4A6}">
      <dgm:prSet/>
      <dgm:spPr/>
      <dgm:t>
        <a:bodyPr/>
        <a:lstStyle/>
        <a:p>
          <a:endParaRPr lang="en-US"/>
        </a:p>
      </dgm:t>
    </dgm:pt>
    <dgm:pt modelId="{E7420E0E-3BCB-452A-9378-A20A4F08AD34}">
      <dgm:prSet phldrT="[Text]"/>
      <dgm:spPr/>
      <dgm:t>
        <a:bodyPr/>
        <a:lstStyle/>
        <a:p>
          <a:r>
            <a:rPr lang="lt-LT" dirty="0" smtClean="0"/>
            <a:t>Informacinės technologijos</a:t>
          </a:r>
          <a:endParaRPr lang="en-US" dirty="0"/>
        </a:p>
      </dgm:t>
    </dgm:pt>
    <dgm:pt modelId="{4F6EB1B8-7181-41E7-9657-ACFA0BA70F36}" type="parTrans" cxnId="{1D944AB4-B6B0-4A13-B1BA-392D3D1845A9}">
      <dgm:prSet/>
      <dgm:spPr/>
      <dgm:t>
        <a:bodyPr/>
        <a:lstStyle/>
        <a:p>
          <a:endParaRPr lang="en-US"/>
        </a:p>
      </dgm:t>
    </dgm:pt>
    <dgm:pt modelId="{64F72896-20A0-4610-B9D0-8A5619733EF7}" type="sibTrans" cxnId="{1D944AB4-B6B0-4A13-B1BA-392D3D1845A9}">
      <dgm:prSet/>
      <dgm:spPr/>
      <dgm:t>
        <a:bodyPr/>
        <a:lstStyle/>
        <a:p>
          <a:endParaRPr lang="en-US"/>
        </a:p>
      </dgm:t>
    </dgm:pt>
    <dgm:pt modelId="{8290DB2D-4F9D-4DDA-A2D6-8F979A938577}" type="pres">
      <dgm:prSet presAssocID="{2F8A9B94-6424-496B-A5C7-5CCDBD1DBBF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BBE5EDF-CC15-4F47-9760-6E0E8FF697DA}" type="pres">
      <dgm:prSet presAssocID="{FA8E327A-8F96-4636-B3D8-2A0FC98CD47A}" presName="arrow" presStyleLbl="node1" presStyleIdx="0" presStyleCnt="2" custScaleX="73867" custScaleY="68490" custRadScaleRad="95036" custRadScaleInc="7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70168-DB10-42FA-A85A-C804E45B7E2E}" type="pres">
      <dgm:prSet presAssocID="{E7420E0E-3BCB-452A-9378-A20A4F08AD34}" presName="arrow" presStyleLbl="node1" presStyleIdx="1" presStyleCnt="2" custScaleX="73497" custScaleY="66310" custRadScaleRad="115050" custRadScaleInc="-7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1DFE4D-E55C-4BD5-9D2C-9BF040C0D4A6}" srcId="{2F8A9B94-6424-496B-A5C7-5CCDBD1DBBF4}" destId="{FA8E327A-8F96-4636-B3D8-2A0FC98CD47A}" srcOrd="0" destOrd="0" parTransId="{B2B62499-E79E-4D94-8A26-145FB5643AE9}" sibTransId="{5516B673-6607-4A0D-99BF-0D79F7BADF9F}"/>
    <dgm:cxn modelId="{1D944AB4-B6B0-4A13-B1BA-392D3D1845A9}" srcId="{2F8A9B94-6424-496B-A5C7-5CCDBD1DBBF4}" destId="{E7420E0E-3BCB-452A-9378-A20A4F08AD34}" srcOrd="1" destOrd="0" parTransId="{4F6EB1B8-7181-41E7-9657-ACFA0BA70F36}" sibTransId="{64F72896-20A0-4610-B9D0-8A5619733EF7}"/>
    <dgm:cxn modelId="{CCC7B466-D923-43A2-A8B3-D9B61E4EE295}" type="presOf" srcId="{E7420E0E-3BCB-452A-9378-A20A4F08AD34}" destId="{65770168-DB10-42FA-A85A-C804E45B7E2E}" srcOrd="0" destOrd="0" presId="urn:microsoft.com/office/officeart/2005/8/layout/arrow5"/>
    <dgm:cxn modelId="{87E2FB03-AC9B-41D7-ABEA-BDB979380A35}" type="presOf" srcId="{FA8E327A-8F96-4636-B3D8-2A0FC98CD47A}" destId="{8BBE5EDF-CC15-4F47-9760-6E0E8FF697DA}" srcOrd="0" destOrd="0" presId="urn:microsoft.com/office/officeart/2005/8/layout/arrow5"/>
    <dgm:cxn modelId="{9BE73579-5429-45C0-A6A8-FCA6F0A495CC}" type="presOf" srcId="{2F8A9B94-6424-496B-A5C7-5CCDBD1DBBF4}" destId="{8290DB2D-4F9D-4DDA-A2D6-8F979A938577}" srcOrd="0" destOrd="0" presId="urn:microsoft.com/office/officeart/2005/8/layout/arrow5"/>
    <dgm:cxn modelId="{DC703823-0635-4425-B608-6ECE1C878A85}" type="presParOf" srcId="{8290DB2D-4F9D-4DDA-A2D6-8F979A938577}" destId="{8BBE5EDF-CC15-4F47-9760-6E0E8FF697DA}" srcOrd="0" destOrd="0" presId="urn:microsoft.com/office/officeart/2005/8/layout/arrow5"/>
    <dgm:cxn modelId="{14100FD5-5F83-485C-9BEE-64896AD26911}" type="presParOf" srcId="{8290DB2D-4F9D-4DDA-A2D6-8F979A938577}" destId="{65770168-DB10-42FA-A85A-C804E45B7E2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BE5EDF-CC15-4F47-9760-6E0E8FF697DA}">
      <dsp:nvSpPr>
        <dsp:cNvPr id="0" name=""/>
        <dsp:cNvSpPr/>
      </dsp:nvSpPr>
      <dsp:spPr>
        <a:xfrm rot="16200000">
          <a:off x="368658" y="320811"/>
          <a:ext cx="1660247" cy="1539392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1400" kern="1200" dirty="0" smtClean="0"/>
            <a:t>Geografija</a:t>
          </a:r>
          <a:endParaRPr lang="en-US" sz="1400" kern="1200" dirty="0"/>
        </a:p>
      </dsp:txBody>
      <dsp:txXfrm rot="5400000">
        <a:off x="429086" y="675445"/>
        <a:ext cx="1269998" cy="830123"/>
      </dsp:txXfrm>
    </dsp:sp>
    <dsp:sp modelId="{65770168-DB10-42FA-A85A-C804E45B7E2E}">
      <dsp:nvSpPr>
        <dsp:cNvPr id="0" name=""/>
        <dsp:cNvSpPr/>
      </dsp:nvSpPr>
      <dsp:spPr>
        <a:xfrm rot="5400000">
          <a:off x="3418526" y="341163"/>
          <a:ext cx="1651930" cy="1490394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1400" kern="1200" dirty="0" smtClean="0"/>
            <a:t>Informacinės technologijos</a:t>
          </a:r>
          <a:endParaRPr lang="en-US" sz="1400" kern="1200" dirty="0"/>
        </a:p>
      </dsp:txBody>
      <dsp:txXfrm rot="-5400000">
        <a:off x="3760113" y="673378"/>
        <a:ext cx="1229575" cy="825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A202D-E583-40AA-97AF-4EDD6CC7A8EC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5BC96-2B48-4FD4-AA61-71ABC687468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13373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8069">
              <a:defRPr/>
            </a:pPr>
            <a:r>
              <a:rPr lang="lt-LT" dirty="0" smtClean="0">
                <a:latin typeface="Arial"/>
              </a:rPr>
              <a:t>Tradiciškai akcentuojame, kad </a:t>
            </a:r>
            <a:r>
              <a:rPr lang="en-US" dirty="0" err="1" smtClean="0">
                <a:latin typeface="Arial"/>
              </a:rPr>
              <a:t>Geogra</a:t>
            </a:r>
            <a:r>
              <a:rPr lang="lt-LT" dirty="0" err="1" smtClean="0">
                <a:latin typeface="Arial"/>
              </a:rPr>
              <a:t>fija</a:t>
            </a:r>
            <a:r>
              <a:rPr lang="lt-LT" baseline="0" dirty="0" smtClean="0">
                <a:latin typeface="Arial"/>
              </a:rPr>
              <a:t> savaime, pagal savo apibrėžimą yra </a:t>
            </a:r>
            <a:r>
              <a:rPr lang="lt-LT" dirty="0" smtClean="0">
                <a:latin typeface="Arial"/>
              </a:rPr>
              <a:t>pasaulį, dalykines sritis integruojantis mokslas</a:t>
            </a:r>
            <a:r>
              <a:rPr lang="en-US" dirty="0" smtClean="0">
                <a:latin typeface="Arial"/>
              </a:rPr>
              <a:t>. </a:t>
            </a:r>
            <a:r>
              <a:rPr lang="lt-LT" dirty="0" smtClean="0">
                <a:latin typeface="Arial"/>
              </a:rPr>
              <a:t> </a:t>
            </a:r>
          </a:p>
          <a:p>
            <a:pPr defTabSz="458069">
              <a:defRPr/>
            </a:pPr>
            <a:endParaRPr lang="lt-LT" dirty="0" smtClean="0">
              <a:latin typeface="Arial"/>
            </a:endParaRPr>
          </a:p>
          <a:p>
            <a:pPr defTabSz="458069">
              <a:defRPr/>
            </a:pPr>
            <a:r>
              <a:rPr lang="lt-LT" dirty="0" smtClean="0">
                <a:latin typeface="Arial"/>
              </a:rPr>
              <a:t>Technologijoms tobulėjant, GIS-</a:t>
            </a:r>
            <a:r>
              <a:rPr lang="lt-LT" dirty="0" err="1" smtClean="0">
                <a:latin typeface="Arial"/>
              </a:rPr>
              <a:t>as</a:t>
            </a:r>
            <a:r>
              <a:rPr lang="lt-LT" dirty="0" smtClean="0">
                <a:latin typeface="Arial"/>
              </a:rPr>
              <a:t> vis labiau</a:t>
            </a:r>
            <a:r>
              <a:rPr lang="lt-LT" baseline="0" dirty="0" smtClean="0">
                <a:latin typeface="Arial"/>
              </a:rPr>
              <a:t> ir labiau įgyja „</a:t>
            </a:r>
            <a:r>
              <a:rPr lang="lt-LT" baseline="0" dirty="0" err="1" smtClean="0">
                <a:latin typeface="Arial"/>
              </a:rPr>
              <a:t>multimedia</a:t>
            </a:r>
            <a:r>
              <a:rPr lang="lt-LT" baseline="0" dirty="0" smtClean="0">
                <a:latin typeface="Arial"/>
              </a:rPr>
              <a:t>“ savybių – tai yra - komunikavimo, įtraukimo įrankiu. </a:t>
            </a:r>
          </a:p>
          <a:p>
            <a:pPr defTabSz="458069">
              <a:defRPr/>
            </a:pPr>
            <a:endParaRPr lang="lt-LT" baseline="0" dirty="0" smtClean="0">
              <a:latin typeface="Arial"/>
            </a:endParaRPr>
          </a:p>
          <a:p>
            <a:r>
              <a:rPr lang="lt-LT" dirty="0" smtClean="0"/>
              <a:t>GIS technologijos yra skirtos geografiniam tyrimui, kuris savo prigimtimi primena problemos sprendimo eigą (</a:t>
            </a:r>
            <a:r>
              <a:rPr lang="lt-LT" i="1" dirty="0" err="1" smtClean="0"/>
              <a:t>Ask</a:t>
            </a:r>
            <a:r>
              <a:rPr lang="lt-LT" i="1" dirty="0" smtClean="0"/>
              <a:t> &gt;&gt; </a:t>
            </a:r>
            <a:r>
              <a:rPr lang="lt-LT" i="1" dirty="0" err="1" smtClean="0"/>
              <a:t>Acquire</a:t>
            </a:r>
            <a:r>
              <a:rPr lang="lt-LT" i="1" dirty="0" smtClean="0"/>
              <a:t>&gt;&gt; </a:t>
            </a:r>
            <a:r>
              <a:rPr lang="lt-LT" i="1" dirty="0" err="1" smtClean="0"/>
              <a:t>Explore</a:t>
            </a:r>
            <a:r>
              <a:rPr lang="lt-LT" i="1" dirty="0" smtClean="0"/>
              <a:t>&gt;&gt; </a:t>
            </a:r>
            <a:r>
              <a:rPr lang="lt-LT" i="1" dirty="0" err="1" smtClean="0"/>
              <a:t>Analyze</a:t>
            </a:r>
            <a:r>
              <a:rPr lang="lt-LT" i="1" dirty="0" smtClean="0"/>
              <a:t>&gt;&gt; </a:t>
            </a:r>
            <a:r>
              <a:rPr lang="lt-LT" i="1" dirty="0" err="1" smtClean="0"/>
              <a:t>Act</a:t>
            </a:r>
            <a:r>
              <a:rPr lang="lt-LT" dirty="0" smtClean="0"/>
              <a:t>).</a:t>
            </a:r>
          </a:p>
          <a:p>
            <a:r>
              <a:rPr lang="lt-LT" dirty="0" smtClean="0"/>
              <a:t>GIS technologijų naudojimas visuomenėje ir švietimo srityje auga. Objekto padėties žinojimas, interaktyvaus žemėlapio naudojimas suteikia naujos informacijos, įžvalgų.</a:t>
            </a:r>
          </a:p>
          <a:p>
            <a:r>
              <a:rPr lang="lt-LT" dirty="0" smtClean="0"/>
              <a:t>GIS įrankiai, duomenys, programos yra pasiekiami  internetu, su išmaniaisiais įrenginiais.</a:t>
            </a:r>
          </a:p>
          <a:p>
            <a:r>
              <a:rPr lang="lt-LT" dirty="0" smtClean="0"/>
              <a:t> Naudodami GIS pamokose, mokome dalyko su GIS, išnaudojami GIS paaiškinti mokiniams temą, įtraukti juos į veiklą, o ne technologijų ar GIS mokslo.</a:t>
            </a:r>
            <a:endParaRPr lang="en-US" dirty="0" smtClean="0"/>
          </a:p>
          <a:p>
            <a:pPr defTabSz="458069">
              <a:defRPr/>
            </a:pPr>
            <a:endParaRPr lang="lt-LT" baseline="0" dirty="0" smtClean="0">
              <a:latin typeface="Arial"/>
            </a:endParaRPr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7A5A0-A8EC-4EE9-BA6C-7C0CA339942E}" type="slidenum">
              <a:rPr lang="lt-LT" smtClean="0"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29904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t-LT" dirty="0" smtClean="0"/>
              <a:t>Pagrindiniai (baziniai) GIS elementai yra: kurti GIS duomenis, analizuoti (kodėl objektai taip išsidėstę, kaip susiję, geriausios vietos radimas, prognozė) ir pristatyti (kartografiniai principai, pagrįsti simboliai, reprezentavimas, dalinimasis)</a:t>
            </a:r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5BC96-2B48-4FD4-AA61-71ABC687468B}" type="slidenum">
              <a:rPr lang="lt-LT" smtClean="0"/>
              <a:t>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70304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dirty="0" smtClean="0"/>
              <a:t>5 lygmenų mokymo su GIS sistema, kai geografinis tyrimas pradedamas nuo klausimo  / problemos formuluotės ir baigiamas gautų žinių pritaikymu:</a:t>
            </a:r>
          </a:p>
          <a:p>
            <a:pPr lvl="1"/>
            <a:r>
              <a:rPr lang="lt-LT" dirty="0" err="1" smtClean="0"/>
              <a:t>Prezentavimas</a:t>
            </a:r>
            <a:r>
              <a:rPr lang="lt-LT" dirty="0" smtClean="0"/>
              <a:t> / demonstravimas. Mokytojas yra aktyvus ir naudojasi GIS priemonėmis atskleisti temą. Gali būti interaktyvus</a:t>
            </a:r>
          </a:p>
          <a:p>
            <a:pPr lvl="1"/>
            <a:r>
              <a:rPr lang="lt-LT" dirty="0" smtClean="0"/>
              <a:t>Darbas pagal instrukcijas. Mokiniai gauna ir dirba pagal griežtas instrukcijas. Jie išbando duomenis, įrankius, dalyvauja procese. Rezultatas iš anksto aiškiai apibrėžtas</a:t>
            </a:r>
          </a:p>
          <a:p>
            <a:pPr lvl="1"/>
            <a:r>
              <a:rPr lang="lt-LT" dirty="0" smtClean="0"/>
              <a:t>Išplėstas darbas pagal instrukcijas. Instruktuojama pradžioje, mokiniai kelia savo idėjas, tiria be aprašymų. Pateikiami duomenis ir rekomenduojama darbų atlikimo eiga</a:t>
            </a:r>
          </a:p>
          <a:p>
            <a:pPr lvl="1"/>
            <a:r>
              <a:rPr lang="lt-LT" dirty="0" smtClean="0"/>
              <a:t>Projektas valdomas mokytojo – apibrėžta idėja, trukmė, sudėtingumas.</a:t>
            </a:r>
          </a:p>
          <a:p>
            <a:pPr lvl="1"/>
            <a:r>
              <a:rPr lang="lt-LT" dirty="0" smtClean="0"/>
              <a:t>Mokinio valdomas GIS naudojimo projektas</a:t>
            </a:r>
          </a:p>
          <a:p>
            <a:pPr marL="0" indent="0">
              <a:buNone/>
            </a:pPr>
            <a:r>
              <a:rPr lang="lt-LT" dirty="0" smtClean="0"/>
              <a:t>Lygmenys nėra susiję su konkrečios programinės įrangos naudojimu ar taikymu atitinkamai amžiaus grupei.</a:t>
            </a:r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5BC96-2B48-4FD4-AA61-71ABC687468B}" type="slidenum">
              <a:rPr lang="lt-LT" smtClean="0"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4669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5BC96-2B48-4FD4-AA61-71ABC687468B}" type="slidenum">
              <a:rPr lang="lt-LT" smtClean="0"/>
              <a:t>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96900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5BC96-2B48-4FD4-AA61-71ABC687468B}" type="slidenum">
              <a:rPr lang="lt-LT" smtClean="0"/>
              <a:t>10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22747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5BC96-2B48-4FD4-AA61-71ABC687468B}" type="slidenum">
              <a:rPr lang="lt-LT" smtClean="0"/>
              <a:t>11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73871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dirty="0" smtClean="0"/>
              <a:t>5 lygmenų mokymo su GIS sistema, kai geografinis tyrimas pradedamas nuo klausimo  / problemos formuluotės ir baigiamas gautų žinių pritaikymu:</a:t>
            </a:r>
          </a:p>
          <a:p>
            <a:pPr lvl="1"/>
            <a:r>
              <a:rPr lang="lt-LT" dirty="0" err="1" smtClean="0"/>
              <a:t>Prezentavimas</a:t>
            </a:r>
            <a:r>
              <a:rPr lang="lt-LT" dirty="0" smtClean="0"/>
              <a:t> / demonstravimas. Mokytojas yra aktyvus ir naudojasi GIS priemonėmis atskleisti temą. Gali būti interaktyvus</a:t>
            </a:r>
          </a:p>
          <a:p>
            <a:pPr lvl="1"/>
            <a:r>
              <a:rPr lang="lt-LT" dirty="0" smtClean="0"/>
              <a:t>Darbas pagal instrukcijas. Mokiniai gauna ir dirba pagal griežtas instrukcijas. Jie išbando duomenis, įrankius, dalyvauja procese. Rezultatas iš anksto aiškiai apibrėžtas</a:t>
            </a:r>
          </a:p>
          <a:p>
            <a:pPr lvl="1"/>
            <a:r>
              <a:rPr lang="lt-LT" dirty="0" smtClean="0"/>
              <a:t>Išplėstas darbas pagal instrukcijas. Instruktuojama pradžioje, mokiniai kelia savo idėjas, tiria be aprašymų. Pateikiami duomenis ir rekomenduojama darbų atlikimo eiga</a:t>
            </a:r>
          </a:p>
          <a:p>
            <a:pPr lvl="1"/>
            <a:r>
              <a:rPr lang="lt-LT" dirty="0" smtClean="0"/>
              <a:t>Projektas valdomas mokytojo – apibrėžta idėja, trukmė, sudėtingumas.</a:t>
            </a:r>
          </a:p>
          <a:p>
            <a:pPr lvl="1"/>
            <a:r>
              <a:rPr lang="lt-LT" dirty="0" smtClean="0"/>
              <a:t>Mokinio valdomas GIS naudojimo projektas</a:t>
            </a:r>
          </a:p>
          <a:p>
            <a:pPr marL="0" indent="0">
              <a:buNone/>
            </a:pPr>
            <a:r>
              <a:rPr lang="lt-LT" dirty="0" smtClean="0"/>
              <a:t>Lygmenys nėra susiję su konkrečios programinės įrangos naudojimu ar taikymu atitinkamai amžiaus grupei.</a:t>
            </a:r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5BC96-2B48-4FD4-AA61-71ABC687468B}" type="slidenum">
              <a:rPr lang="lt-LT" smtClean="0"/>
              <a:t>12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75388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t-LT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390" y="126665"/>
            <a:ext cx="3570061" cy="722412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>
          <a:xfrm>
            <a:off x="216122" y="5472146"/>
            <a:ext cx="11759755" cy="1286940"/>
            <a:chOff x="216122" y="5608334"/>
            <a:chExt cx="11759755" cy="1286940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122" y="5608334"/>
              <a:ext cx="11759755" cy="128608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558" y="5787957"/>
              <a:ext cx="3519905" cy="82685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3910899" y="5650692"/>
              <a:ext cx="4357741" cy="124458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8394970" y="5650692"/>
              <a:ext cx="3347265" cy="1203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9644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02032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71164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016" y="180345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77895"/>
            <a:ext cx="10058400" cy="11000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1336" y="365125"/>
            <a:ext cx="7472464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16" y="626253"/>
            <a:ext cx="3052320" cy="71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45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2036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77895"/>
            <a:ext cx="10058400" cy="110002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81336" y="365125"/>
            <a:ext cx="7472464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16" y="626253"/>
            <a:ext cx="3052320" cy="71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994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77895"/>
            <a:ext cx="10058400" cy="1100021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881336" y="365125"/>
            <a:ext cx="7472464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16" y="626253"/>
            <a:ext cx="3052320" cy="71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73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2991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77895"/>
            <a:ext cx="10058400" cy="1100021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81336" y="365125"/>
            <a:ext cx="7472464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16" y="626253"/>
            <a:ext cx="3052320" cy="71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095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00249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7902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15512-8645-4AF2-B421-7BAEC6C23998}" type="datetimeFigureOut">
              <a:rPr lang="lt-LT" smtClean="0"/>
              <a:t>2017-11-10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4FE87-CFFB-437E-BC63-165578F5FB1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6193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rcg.is/2zxZHn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mmazvydas.maps.arcgis.com/apps/MapJournal/index.html?appid=9fee0af0c95d4fbda8a6afb2291ee94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cgis.com/apps/MapTour/index.html?appid=a7fe68f41a01471ba00974b635344985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www.arcgis.com/apps/MapTour/index.html?appid=2f6c102911234dfcabf103e087b34579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hyperlink" Target="http://www.arcgis.com/apps/MapJournal/index.html?appid=20597083d0974520b619fa21c6048d28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facebook.com/gismokykla" TargetMode="External"/><Relationship Id="rId2" Type="http://schemas.openxmlformats.org/officeDocument/2006/relationships/hyperlink" Target="mailto:gismokykla@hnit-baltic.lt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21.wmf"/><Relationship Id="rId3" Type="http://schemas.openxmlformats.org/officeDocument/2006/relationships/image" Target="../media/image16.png"/><Relationship Id="rId7" Type="http://schemas.openxmlformats.org/officeDocument/2006/relationships/diagramData" Target="../diagrams/data1.xml"/><Relationship Id="rId12" Type="http://schemas.openxmlformats.org/officeDocument/2006/relationships/image" Target="../media/image2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microsoft.com/office/2007/relationships/diagramDrawing" Target="../diagrams/drawing1.xml"/><Relationship Id="rId5" Type="http://schemas.openxmlformats.org/officeDocument/2006/relationships/image" Target="../media/image18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17.png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mapslt.maps.arcgis.com/apps/webappviewer/index.html?id=d29c96b53bc740e38fb79f853275354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hyperlink" Target="https://www.maps.lt/3Dlietuva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smokykla.lt/gis-tyrimo-pavyzdziai-geografijos-pamokom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ismokykla.lt/geografijos-pamokos-su-gi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http://www.maps.lt/rekomenduoja" TargetMode="External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gismokykla.maps.arcgis.com/home/group.html?id=31d6af2f5aae4ceea1351802a214b487#overview" TargetMode="External"/><Relationship Id="rId5" Type="http://schemas.openxmlformats.org/officeDocument/2006/relationships/hyperlink" Target="https://livingatlas.arcgis.com/en/#s=0" TargetMode="External"/><Relationship Id="rId10" Type="http://schemas.openxmlformats.org/officeDocument/2006/relationships/image" Target="../media/image30.png"/><Relationship Id="rId4" Type="http://schemas.openxmlformats.org/officeDocument/2006/relationships/hyperlink" Target="http://www.maps.lt/3DLietuva" TargetMode="External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hyperlink" Target="http://www.gismokykla.lt/arcgis-online-pradziamokslis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esri.com/training/" TargetMode="External"/><Relationship Id="rId5" Type="http://schemas.openxmlformats.org/officeDocument/2006/relationships/image" Target="../media/image32.png"/><Relationship Id="rId4" Type="http://schemas.openxmlformats.org/officeDocument/2006/relationships/hyperlink" Target="http://www.gismokykla.lt/mokymo-si-saltiniai-vide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GIS pamokoje ir </a:t>
            </a:r>
            <a:r>
              <a:rPr lang="lt-LT" dirty="0" err="1" smtClean="0"/>
              <a:t>popamokinėse</a:t>
            </a:r>
            <a:r>
              <a:rPr lang="lt-LT" dirty="0" smtClean="0"/>
              <a:t> veiklose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9015"/>
            <a:ext cx="9144000" cy="1655762"/>
          </a:xfrm>
        </p:spPr>
        <p:txBody>
          <a:bodyPr/>
          <a:lstStyle/>
          <a:p>
            <a:r>
              <a:rPr lang="lt-LT" dirty="0" smtClean="0"/>
              <a:t>Dr. </a:t>
            </a:r>
            <a:r>
              <a:rPr lang="en-US" dirty="0" smtClean="0"/>
              <a:t>Jurgita </a:t>
            </a:r>
            <a:r>
              <a:rPr lang="en-US" dirty="0" err="1" smtClean="0"/>
              <a:t>Rimkuvien</a:t>
            </a:r>
            <a:r>
              <a:rPr lang="lt-LT" dirty="0" smtClean="0"/>
              <a:t>ė, </a:t>
            </a:r>
            <a:r>
              <a:rPr lang="lt-LT" dirty="0" err="1" smtClean="0"/>
              <a:t>Hnit</a:t>
            </a:r>
            <a:r>
              <a:rPr lang="lt-LT" dirty="0" smtClean="0"/>
              <a:t>-Baltic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37914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Apklausa su GIS</a:t>
            </a:r>
            <a:endParaRPr lang="lt-LT" dirty="0"/>
          </a:p>
        </p:txBody>
      </p:sp>
      <p:sp>
        <p:nvSpPr>
          <p:cNvPr id="7" name="Rectangle 6"/>
          <p:cNvSpPr/>
          <p:nvPr/>
        </p:nvSpPr>
        <p:spPr>
          <a:xfrm>
            <a:off x="5965186" y="5874672"/>
            <a:ext cx="5575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4400" dirty="0">
                <a:hlinkClick r:id="rId3"/>
              </a:rPr>
              <a:t>http://</a:t>
            </a:r>
            <a:r>
              <a:rPr lang="lt-LT" sz="4400" dirty="0" smtClean="0">
                <a:hlinkClick r:id="rId3"/>
              </a:rPr>
              <a:t>arcg.is/2zxZHnH</a:t>
            </a:r>
            <a:r>
              <a:rPr lang="lt-LT" sz="4400" dirty="0" smtClean="0"/>
              <a:t> </a:t>
            </a:r>
            <a:endParaRPr lang="lt-LT" sz="4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1596" y="2026079"/>
            <a:ext cx="2282449" cy="22824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207" y="1873791"/>
            <a:ext cx="2322110" cy="47494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0948" y="1873791"/>
            <a:ext cx="2309919" cy="477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852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Apklausa su GIS</a:t>
            </a:r>
            <a:endParaRPr lang="lt-L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248" y="1690688"/>
            <a:ext cx="7373752" cy="50941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546" y="1690688"/>
            <a:ext cx="5228896" cy="23388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546" y="4029559"/>
            <a:ext cx="5228896" cy="243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060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9016" y="1803458"/>
            <a:ext cx="11362984" cy="4969482"/>
          </a:xfrm>
        </p:spPr>
        <p:txBody>
          <a:bodyPr>
            <a:normAutofit fontScale="92500" lnSpcReduction="10000"/>
          </a:bodyPr>
          <a:lstStyle/>
          <a:p>
            <a:r>
              <a:rPr lang="lt-LT" dirty="0"/>
              <a:t>Kurkime projektą su GIS kartu!</a:t>
            </a:r>
          </a:p>
          <a:p>
            <a:pPr lvl="1"/>
            <a:r>
              <a:rPr lang="lt-LT" dirty="0"/>
              <a:t>idėja, tikslai</a:t>
            </a:r>
          </a:p>
          <a:p>
            <a:pPr lvl="1"/>
            <a:r>
              <a:rPr lang="lt-LT" dirty="0"/>
              <a:t>dalyviai </a:t>
            </a:r>
          </a:p>
          <a:p>
            <a:pPr lvl="1"/>
            <a:r>
              <a:rPr lang="lt-LT" dirty="0"/>
              <a:t>kompetencijos</a:t>
            </a:r>
          </a:p>
          <a:p>
            <a:pPr lvl="1"/>
            <a:r>
              <a:rPr lang="lt-LT" dirty="0" err="1"/>
              <a:t>geomentoriaus</a:t>
            </a:r>
            <a:r>
              <a:rPr lang="lt-LT" dirty="0"/>
              <a:t> pagalba</a:t>
            </a:r>
          </a:p>
          <a:p>
            <a:pPr lvl="1"/>
            <a:r>
              <a:rPr lang="lt-LT" dirty="0"/>
              <a:t>priemonės - programa, duomenys</a:t>
            </a:r>
          </a:p>
          <a:p>
            <a:pPr lvl="1"/>
            <a:r>
              <a:rPr lang="lt-LT" dirty="0"/>
              <a:t>veiklų organizavimas</a:t>
            </a:r>
          </a:p>
          <a:p>
            <a:r>
              <a:rPr lang="lt-LT" dirty="0"/>
              <a:t>Projekto rezultatai:</a:t>
            </a:r>
          </a:p>
          <a:p>
            <a:pPr lvl="1"/>
            <a:r>
              <a:rPr lang="lt-LT" dirty="0"/>
              <a:t>žemėlapis, integruotas į mokyklos svetainę</a:t>
            </a:r>
          </a:p>
          <a:p>
            <a:pPr lvl="1"/>
            <a:r>
              <a:rPr lang="lt-LT" dirty="0"/>
              <a:t>Žemėlapio pasakojimas - žemėlapis, susietas su tekstine informacija, praturtintas nuotraukomis ir </a:t>
            </a:r>
            <a:r>
              <a:rPr lang="lt-LT" dirty="0" err="1"/>
              <a:t>video</a:t>
            </a:r>
            <a:r>
              <a:rPr lang="lt-LT" dirty="0"/>
              <a:t> </a:t>
            </a:r>
            <a:r>
              <a:rPr lang="lt-LT" dirty="0" smtClean="0"/>
              <a:t>medžiaga (</a:t>
            </a:r>
            <a:r>
              <a:rPr lang="lt-LT" dirty="0"/>
              <a:t>daug pavyzdinių šablonų, nebūtina programuoti (atviro kodo) daug konfigūravimo galimybių.</a:t>
            </a:r>
          </a:p>
          <a:p>
            <a:r>
              <a:rPr lang="lt-LT" dirty="0"/>
              <a:t>Pavyzdys (1) - Martyno Mažvydo progimnazijos geografijos mokytojos ir moksleivių projektas </a:t>
            </a:r>
            <a:r>
              <a:rPr lang="lt-LT" u="sng" dirty="0">
                <a:hlinkClick r:id="rId3"/>
              </a:rPr>
              <a:t>"Vilnius - mano miestas"</a:t>
            </a:r>
            <a:r>
              <a:rPr lang="lt-LT" dirty="0"/>
              <a:t>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Popamokinės</a:t>
            </a:r>
            <a:r>
              <a:rPr lang="lt-LT" dirty="0" smtClean="0"/>
              <a:t> veiklos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81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53235" y="1825625"/>
            <a:ext cx="6412425" cy="4351338"/>
          </a:xfrm>
        </p:spPr>
        <p:txBody>
          <a:bodyPr/>
          <a:lstStyle/>
          <a:p>
            <a:pPr marL="0" indent="0">
              <a:buNone/>
            </a:pPr>
            <a:r>
              <a:rPr lang="lt-LT" dirty="0" smtClean="0"/>
              <a:t>Joniškio Aušros gimnazija:</a:t>
            </a:r>
          </a:p>
          <a:p>
            <a:r>
              <a:rPr lang="lt-LT" dirty="0" err="1" smtClean="0"/>
              <a:t>ArcGIS</a:t>
            </a:r>
            <a:r>
              <a:rPr lang="lt-LT" dirty="0" smtClean="0"/>
              <a:t> sistemos naudotojai nuo 2014 m.</a:t>
            </a:r>
          </a:p>
          <a:p>
            <a:r>
              <a:rPr lang="lt-LT" dirty="0" smtClean="0"/>
              <a:t>Aktyvi geografijos mokytoja</a:t>
            </a:r>
          </a:p>
          <a:p>
            <a:r>
              <a:rPr lang="lt-LT" dirty="0" smtClean="0"/>
              <a:t>Administracijos palaikymas</a:t>
            </a:r>
          </a:p>
          <a:p>
            <a:r>
              <a:rPr lang="lt-LT" dirty="0" smtClean="0"/>
              <a:t>Mokinių įtraukimas į projektus</a:t>
            </a:r>
          </a:p>
          <a:p>
            <a:r>
              <a:rPr lang="lt-LT" dirty="0" smtClean="0"/>
              <a:t>Mokinių motyvacija</a:t>
            </a:r>
          </a:p>
          <a:p>
            <a:endParaRPr lang="lt-LT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87794" y="360577"/>
            <a:ext cx="7472464" cy="1325563"/>
          </a:xfrm>
        </p:spPr>
        <p:txBody>
          <a:bodyPr/>
          <a:lstStyle/>
          <a:p>
            <a:r>
              <a:rPr lang="lt-LT" dirty="0" smtClean="0"/>
              <a:t>Sėkmės istorijos</a:t>
            </a:r>
            <a:endParaRPr lang="lt-LT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9904" y="1825625"/>
            <a:ext cx="3458167" cy="25401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6937" y="3336693"/>
            <a:ext cx="4491134" cy="33740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458" y="2797325"/>
            <a:ext cx="4662350" cy="33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1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298973" y="1794629"/>
            <a:ext cx="3627333" cy="435133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78789" y="1996106"/>
            <a:ext cx="5885481" cy="4351338"/>
          </a:xfrm>
        </p:spPr>
        <p:txBody>
          <a:bodyPr/>
          <a:lstStyle/>
          <a:p>
            <a:pPr marL="0" indent="0">
              <a:buNone/>
            </a:pPr>
            <a:r>
              <a:rPr lang="lt-LT" dirty="0" smtClean="0"/>
              <a:t>Šalčininkų Lietuvos Tūkstantmečio gimnazija:</a:t>
            </a:r>
          </a:p>
          <a:p>
            <a:r>
              <a:rPr lang="lt-LT" dirty="0" smtClean="0"/>
              <a:t>Mokytoja ieškanti </a:t>
            </a:r>
            <a:r>
              <a:rPr lang="lt-LT" dirty="0" err="1" smtClean="0"/>
              <a:t>geomentoriaus</a:t>
            </a:r>
            <a:endParaRPr lang="lt-LT" dirty="0" smtClean="0"/>
          </a:p>
          <a:p>
            <a:r>
              <a:rPr lang="lt-LT" dirty="0" smtClean="0"/>
              <a:t>Mokinių prizai žemėlapių konkursuose</a:t>
            </a:r>
          </a:p>
          <a:p>
            <a:r>
              <a:rPr lang="lt-LT" dirty="0" smtClean="0"/>
              <a:t>IT pamokos panaudojant GIS</a:t>
            </a:r>
          </a:p>
          <a:p>
            <a:r>
              <a:rPr lang="lt-LT" dirty="0" smtClean="0"/>
              <a:t>Dienos stovykla „GIS ir aš“</a:t>
            </a:r>
          </a:p>
          <a:p>
            <a:r>
              <a:rPr lang="lt-LT" dirty="0" err="1" smtClean="0"/>
              <a:t>Geomentorė</a:t>
            </a:r>
            <a:endParaRPr lang="lt-LT" dirty="0" smtClean="0"/>
          </a:p>
          <a:p>
            <a:endParaRPr lang="lt-LT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87794" y="360577"/>
            <a:ext cx="7472464" cy="1325563"/>
          </a:xfrm>
        </p:spPr>
        <p:txBody>
          <a:bodyPr/>
          <a:lstStyle/>
          <a:p>
            <a:r>
              <a:rPr lang="lt-LT" dirty="0" smtClean="0"/>
              <a:t>Sėkmės istorijos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869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78789" y="1996106"/>
            <a:ext cx="5885481" cy="4351338"/>
          </a:xfrm>
        </p:spPr>
        <p:txBody>
          <a:bodyPr/>
          <a:lstStyle/>
          <a:p>
            <a:pPr marL="0" indent="0">
              <a:buNone/>
            </a:pPr>
            <a:r>
              <a:rPr lang="lt-LT" dirty="0" smtClean="0"/>
              <a:t>Mokinių žemėlapių konkursas „Kuriu žemėlapį Lietuvai“:</a:t>
            </a:r>
          </a:p>
          <a:p>
            <a:r>
              <a:rPr lang="lt-LT" dirty="0" smtClean="0"/>
              <a:t>Trečią kartą,</a:t>
            </a:r>
          </a:p>
          <a:p>
            <a:r>
              <a:rPr lang="lt-LT" dirty="0" smtClean="0"/>
              <a:t>Žemėlapių pasakojimas, </a:t>
            </a:r>
          </a:p>
          <a:p>
            <a:r>
              <a:rPr lang="lt-LT" dirty="0" smtClean="0"/>
              <a:t>Pernai virš 80 darbų,</a:t>
            </a:r>
          </a:p>
          <a:p>
            <a:r>
              <a:rPr lang="lt-LT" dirty="0" smtClean="0"/>
              <a:t>Baigiamoji konferencija su 200 dalyvių,</a:t>
            </a:r>
          </a:p>
          <a:p>
            <a:r>
              <a:rPr lang="lt-LT" dirty="0" smtClean="0"/>
              <a:t>Prizai.</a:t>
            </a:r>
          </a:p>
          <a:p>
            <a:endParaRPr lang="lt-LT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87794" y="360577"/>
            <a:ext cx="7472464" cy="1325563"/>
          </a:xfrm>
        </p:spPr>
        <p:txBody>
          <a:bodyPr/>
          <a:lstStyle/>
          <a:p>
            <a:r>
              <a:rPr lang="lt-LT" dirty="0" smtClean="0"/>
              <a:t>Sėkmės istorijos</a:t>
            </a:r>
            <a:endParaRPr lang="lt-L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576" y="1686140"/>
            <a:ext cx="4763655" cy="5193503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7212" y="4434381"/>
            <a:ext cx="4793148" cy="222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87794" y="360577"/>
            <a:ext cx="7472464" cy="1325563"/>
          </a:xfrm>
        </p:spPr>
        <p:txBody>
          <a:bodyPr/>
          <a:lstStyle/>
          <a:p>
            <a:r>
              <a:rPr lang="lt-LT" dirty="0" smtClean="0"/>
              <a:t>Mokinių darbai</a:t>
            </a:r>
            <a:endParaRPr lang="lt-LT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905" y="1686140"/>
            <a:ext cx="6642838" cy="3137483"/>
          </a:xfrm>
          <a:prstGeom prst="rect">
            <a:avLst/>
          </a:prstGeom>
        </p:spPr>
      </p:pic>
      <p:pic>
        <p:nvPicPr>
          <p:cNvPr id="8" name="Picture 7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4407" y="3560415"/>
            <a:ext cx="6767593" cy="329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9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Ačiū ir gero laiko su GIS</a:t>
            </a:r>
            <a:r>
              <a:rPr lang="en-US" dirty="0" smtClean="0"/>
              <a:t>!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01768"/>
            <a:ext cx="9144000" cy="1655762"/>
          </a:xfrm>
        </p:spPr>
        <p:txBody>
          <a:bodyPr/>
          <a:lstStyle/>
          <a:p>
            <a:r>
              <a:rPr lang="lt-LT" dirty="0" smtClean="0"/>
              <a:t>Dr. Jurgita Rimkuvienė</a:t>
            </a:r>
          </a:p>
          <a:p>
            <a:r>
              <a:rPr lang="lt-LT" dirty="0" smtClean="0"/>
              <a:t>UAB „</a:t>
            </a:r>
            <a:r>
              <a:rPr lang="lt-LT" dirty="0" err="1" smtClean="0"/>
              <a:t>Hnit</a:t>
            </a:r>
            <a:r>
              <a:rPr lang="lt-LT" dirty="0" smtClean="0"/>
              <a:t>-Baltic“</a:t>
            </a:r>
          </a:p>
          <a:p>
            <a:r>
              <a:rPr lang="lt-LT" dirty="0" smtClean="0">
                <a:hlinkClick r:id="rId2"/>
              </a:rPr>
              <a:t>gismokykla@hnit-baltic.lt</a:t>
            </a:r>
            <a:r>
              <a:rPr lang="en-US" dirty="0" smtClean="0"/>
              <a:t>         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facebook.com/gismokykla</a:t>
            </a:r>
            <a:r>
              <a:rPr lang="en-US" dirty="0" smtClean="0"/>
              <a:t> </a:t>
            </a:r>
            <a:r>
              <a:rPr lang="lt-LT" dirty="0" smtClean="0"/>
              <a:t> </a:t>
            </a:r>
            <a:endParaRPr lang="lt-L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6959" y="4971571"/>
            <a:ext cx="479684" cy="47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06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GIS kasdienybėje</a:t>
            </a:r>
            <a:endParaRPr lang="lt-LT" dirty="0"/>
          </a:p>
        </p:txBody>
      </p:sp>
      <p:pic>
        <p:nvPicPr>
          <p:cNvPr id="3" name="Picture 10" descr="https://activecaptain.com/articles/mobilePhones/intro/iPhone_Google_Ma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122" y="4624646"/>
            <a:ext cx="1099003" cy="188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159" y="4817514"/>
            <a:ext cx="1224292" cy="20404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www.hardwarezone.com.sg/files/img/2013/04/Screenshot_2013-05-15_at_12_38_58_A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73" y="5004479"/>
            <a:ext cx="2387199" cy="13318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09" y="3487011"/>
            <a:ext cx="2592288" cy="16328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944" y="4111755"/>
            <a:ext cx="2473850" cy="15587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4" descr="http://androidzona.lt/wp-content/uploads/2012/06/Screenshot_2012-06-03-16-21-3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527" y="2095873"/>
            <a:ext cx="2664296" cy="15999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gs.delfi.lt/images/pix/google-navigacija-6105960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533" y="1755014"/>
            <a:ext cx="2272446" cy="15159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27"/>
          <p:cNvSpPr txBox="1">
            <a:spLocks noChangeArrowheads="1"/>
          </p:cNvSpPr>
          <p:nvPr/>
        </p:nvSpPr>
        <p:spPr bwMode="auto">
          <a:xfrm>
            <a:off x="2378642" y="6378293"/>
            <a:ext cx="2643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lt-LT" sz="1400" dirty="0">
                <a:latin typeface="Myriad Pro"/>
              </a:rPr>
              <a:t>Internetiniai žemėlapiai</a:t>
            </a:r>
          </a:p>
        </p:txBody>
      </p:sp>
      <p:sp>
        <p:nvSpPr>
          <p:cNvPr id="11" name="TextBox 27"/>
          <p:cNvSpPr txBox="1">
            <a:spLocks noChangeArrowheads="1"/>
          </p:cNvSpPr>
          <p:nvPr/>
        </p:nvSpPr>
        <p:spPr bwMode="auto">
          <a:xfrm>
            <a:off x="6115814" y="1656978"/>
            <a:ext cx="2643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lt-LT" sz="1400" dirty="0">
                <a:latin typeface="Myriad Pro"/>
              </a:rPr>
              <a:t>Navigaciniai įrenginiai</a:t>
            </a:r>
          </a:p>
        </p:txBody>
      </p:sp>
      <p:pic>
        <p:nvPicPr>
          <p:cNvPr id="12" name="Picture 5" descr="C:\Users\adotas\Documents\My Dropbox\band\2012-09-28_23-06-1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925" y="4002793"/>
            <a:ext cx="1553114" cy="23380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27"/>
          <p:cNvSpPr txBox="1">
            <a:spLocks noChangeArrowheads="1"/>
          </p:cNvSpPr>
          <p:nvPr/>
        </p:nvSpPr>
        <p:spPr bwMode="auto">
          <a:xfrm>
            <a:off x="6648223" y="4207091"/>
            <a:ext cx="2643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lt-LT" sz="1400" dirty="0">
                <a:latin typeface="Myriad Pro"/>
              </a:rPr>
              <a:t>Žemėlapiai telefone</a:t>
            </a:r>
          </a:p>
        </p:txBody>
      </p:sp>
    </p:spTree>
    <p:extLst>
      <p:ext uri="{BB962C8B-B14F-4D97-AF65-F5344CB8AC3E}">
        <p14:creationId xmlns:p14="http://schemas.microsoft.com/office/powerpoint/2010/main" val="536956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765" y="457417"/>
            <a:ext cx="6906596" cy="1143000"/>
          </a:xfrm>
        </p:spPr>
        <p:txBody>
          <a:bodyPr>
            <a:normAutofit fontScale="90000"/>
          </a:bodyPr>
          <a:lstStyle/>
          <a:p>
            <a:r>
              <a:rPr lang="lt-LT" dirty="0"/>
              <a:t>Geografinė </a:t>
            </a:r>
            <a:r>
              <a:rPr lang="lt-LT" dirty="0" smtClean="0"/>
              <a:t>informacijos sistema</a:t>
            </a:r>
            <a:endParaRPr lang="lt-LT" dirty="0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176476" y="4167043"/>
            <a:ext cx="20684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lt-LT" altLang="en-US" sz="1600" dirty="0">
                <a:solidFill>
                  <a:schemeClr val="tx1"/>
                </a:solidFill>
                <a:cs typeface="Arial" panose="020B0604020202020204" pitchFamily="34" charset="0"/>
              </a:rPr>
              <a:t>Duomenų sluoksniai</a:t>
            </a:r>
            <a:endParaRPr lang="en-US" altLang="en-US" sz="16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4642" y="2552943"/>
            <a:ext cx="939020" cy="790441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9742" y="3219692"/>
            <a:ext cx="910408" cy="749748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8845" y="1971084"/>
            <a:ext cx="1019175" cy="6667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704522" y="2691572"/>
            <a:ext cx="1159631" cy="2880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eaLnBrk="0" hangingPunct="0">
              <a:lnSpc>
                <a:spcPts val="1800"/>
              </a:lnSpc>
            </a:pPr>
            <a:r>
              <a:rPr lang="lt-LT" sz="1400" dirty="0"/>
              <a:t>Taškai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87245" y="3448961"/>
            <a:ext cx="608457" cy="340831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eaLnBrk="0" hangingPunct="0">
              <a:lnSpc>
                <a:spcPts val="1800"/>
              </a:lnSpc>
            </a:pPr>
            <a:r>
              <a:rPr lang="lt-LT" sz="1400" dirty="0"/>
              <a:t>Plotai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30396" y="2106534"/>
            <a:ext cx="1104188" cy="44640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eaLnBrk="0" hangingPunct="0">
              <a:lnSpc>
                <a:spcPts val="1800"/>
              </a:lnSpc>
            </a:pPr>
            <a:r>
              <a:rPr lang="lt-LT" sz="1400" dirty="0"/>
              <a:t>Linijos</a:t>
            </a:r>
          </a:p>
        </p:txBody>
      </p:sp>
      <p:sp>
        <p:nvSpPr>
          <p:cNvPr id="16" name="Rectangle 84"/>
          <p:cNvSpPr>
            <a:spLocks noChangeArrowheads="1"/>
          </p:cNvSpPr>
          <p:nvPr/>
        </p:nvSpPr>
        <p:spPr bwMode="auto">
          <a:xfrm>
            <a:off x="4272933" y="2125388"/>
            <a:ext cx="1148452" cy="171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50" tIns="26988" rIns="19050" bIns="26988"/>
          <a:lstStyle/>
          <a:p>
            <a:pPr>
              <a:tabLst>
                <a:tab pos="457200" algn="l"/>
                <a:tab pos="914400" algn="l"/>
                <a:tab pos="1371600" algn="l"/>
              </a:tabLst>
            </a:pPr>
            <a:endParaRPr lang="lt-LT" sz="1200" dirty="0">
              <a:latin typeface="Arial" charset="0"/>
            </a:endParaRPr>
          </a:p>
          <a:p>
            <a:pPr>
              <a:tabLst>
                <a:tab pos="457200" algn="l"/>
                <a:tab pos="914400" algn="l"/>
                <a:tab pos="1371600" algn="l"/>
              </a:tabLst>
            </a:pPr>
            <a:r>
              <a:rPr lang="lt-LT" sz="1200" dirty="0">
                <a:latin typeface="Arial" charset="0"/>
              </a:rPr>
              <a:t>Paminklai</a:t>
            </a:r>
          </a:p>
          <a:p>
            <a:pPr>
              <a:tabLst>
                <a:tab pos="457200" algn="l"/>
                <a:tab pos="914400" algn="l"/>
                <a:tab pos="1371600" algn="l"/>
              </a:tabLst>
            </a:pPr>
            <a:r>
              <a:rPr lang="lt-LT" sz="1200" dirty="0">
                <a:latin typeface="Arial" charset="0"/>
              </a:rPr>
              <a:t>Medžiai</a:t>
            </a:r>
          </a:p>
          <a:p>
            <a:pPr>
              <a:tabLst>
                <a:tab pos="457200" algn="l"/>
                <a:tab pos="914400" algn="l"/>
                <a:tab pos="1371600" algn="l"/>
              </a:tabLst>
            </a:pPr>
            <a:r>
              <a:rPr lang="lt-LT" sz="1200" dirty="0">
                <a:latin typeface="Arial" charset="0"/>
              </a:rPr>
              <a:t>Keliai</a:t>
            </a:r>
          </a:p>
          <a:p>
            <a:pPr>
              <a:tabLst>
                <a:tab pos="457200" algn="l"/>
                <a:tab pos="914400" algn="l"/>
                <a:tab pos="1371600" algn="l"/>
              </a:tabLst>
            </a:pPr>
            <a:r>
              <a:rPr lang="lt-LT" sz="1200" dirty="0">
                <a:latin typeface="Arial" charset="0"/>
              </a:rPr>
              <a:t>Upės</a:t>
            </a:r>
          </a:p>
          <a:p>
            <a:pPr>
              <a:tabLst>
                <a:tab pos="457200" algn="l"/>
                <a:tab pos="914400" algn="l"/>
                <a:tab pos="1371600" algn="l"/>
              </a:tabLst>
            </a:pPr>
            <a:r>
              <a:rPr lang="lt-LT" sz="1200" dirty="0">
                <a:latin typeface="Arial" charset="0"/>
              </a:rPr>
              <a:t>Pastatai</a:t>
            </a:r>
          </a:p>
          <a:p>
            <a:pPr>
              <a:tabLst>
                <a:tab pos="457200" algn="l"/>
                <a:tab pos="914400" algn="l"/>
                <a:tab pos="1371600" algn="l"/>
              </a:tabLst>
            </a:pPr>
            <a:r>
              <a:rPr lang="lt-LT" sz="1200" dirty="0">
                <a:latin typeface="Arial" charset="0"/>
              </a:rPr>
              <a:t>Žemės danga</a:t>
            </a:r>
          </a:p>
          <a:p>
            <a:pPr>
              <a:tabLst>
                <a:tab pos="457200" algn="l"/>
                <a:tab pos="914400" algn="l"/>
                <a:tab pos="1371600" algn="l"/>
              </a:tabLst>
            </a:pPr>
            <a:r>
              <a:rPr lang="lt-LT" sz="1200" dirty="0">
                <a:latin typeface="Arial" charset="0"/>
              </a:rPr>
              <a:t>...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043855" y="1682180"/>
            <a:ext cx="3309782" cy="2933580"/>
            <a:chOff x="5486658" y="1456041"/>
            <a:chExt cx="3689184" cy="446449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22711" y="1806375"/>
              <a:ext cx="3188043" cy="349843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>
              <a:off x="5486658" y="1456041"/>
              <a:ext cx="3476797" cy="4464495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lt-LT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9" name="TextBox 4"/>
            <p:cNvSpPr txBox="1">
              <a:spLocks noChangeArrowheads="1"/>
            </p:cNvSpPr>
            <p:nvPr/>
          </p:nvSpPr>
          <p:spPr bwMode="auto">
            <a:xfrm>
              <a:off x="7473116" y="1794299"/>
              <a:ext cx="1258431" cy="515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lt-LT" altLang="en-US" sz="16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Žemėlapis</a:t>
              </a:r>
              <a:endParaRPr lang="en-US" altLang="en-US" sz="16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endParaRPr>
            </a:p>
          </p:txBody>
        </p:sp>
        <p:sp>
          <p:nvSpPr>
            <p:cNvPr id="19" name="Line 7"/>
            <p:cNvSpPr>
              <a:spLocks noChangeShapeType="1"/>
            </p:cNvSpPr>
            <p:nvPr/>
          </p:nvSpPr>
          <p:spPr bwMode="auto">
            <a:xfrm flipH="1">
              <a:off x="6737393" y="3309691"/>
              <a:ext cx="288032" cy="1242694"/>
            </a:xfrm>
            <a:prstGeom prst="line">
              <a:avLst/>
            </a:prstGeom>
            <a:noFill/>
            <a:ln w="50800">
              <a:solidFill>
                <a:schemeClr val="bg2">
                  <a:lumMod val="50000"/>
                </a:schemeClr>
              </a:solidFill>
              <a:round/>
              <a:headEnd type="triangle" w="med" len="med"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45904" y="5297705"/>
              <a:ext cx="3229938" cy="504056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noAutofit/>
            </a:bodyPr>
            <a:lstStyle/>
            <a:p>
              <a:pPr algn="ctr" eaLnBrk="0" hangingPunct="0">
                <a:lnSpc>
                  <a:spcPts val="1800"/>
                </a:lnSpc>
              </a:pPr>
              <a:r>
                <a:rPr lang="lt-LT" sz="1200" dirty="0"/>
                <a:t>Duomenų sluoksnio elementų</a:t>
              </a:r>
            </a:p>
            <a:p>
              <a:pPr algn="ctr" eaLnBrk="0" hangingPunct="0">
                <a:lnSpc>
                  <a:spcPts val="1800"/>
                </a:lnSpc>
              </a:pPr>
              <a:r>
                <a:rPr lang="lt-LT" sz="1200" dirty="0"/>
                <a:t> atributiniai duomenys</a:t>
              </a:r>
            </a:p>
          </p:txBody>
        </p:sp>
      </p:grpSp>
      <p:sp>
        <p:nvSpPr>
          <p:cNvPr id="25" name="Rectangle 24"/>
          <p:cNvSpPr/>
          <p:nvPr/>
        </p:nvSpPr>
        <p:spPr bwMode="auto">
          <a:xfrm>
            <a:off x="1541083" y="1743820"/>
            <a:ext cx="2376264" cy="2707720"/>
          </a:xfrm>
          <a:prstGeom prst="rect">
            <a:avLst/>
          </a:prstGeom>
          <a:noFill/>
          <a:ln w="190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lt-LT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548524" y="4678525"/>
            <a:ext cx="4786483" cy="2106877"/>
          </a:xfrm>
          <a:prstGeom prst="rect">
            <a:avLst/>
          </a:prstGeom>
          <a:noFill/>
          <a:ln w="190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lt-LT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4410" y="4091456"/>
            <a:ext cx="2275200" cy="3330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lt-LT" sz="1200" dirty="0"/>
              <a:t>Objektai žemėlapyje</a:t>
            </a:r>
          </a:p>
        </p:txBody>
      </p:sp>
      <p:graphicFrame>
        <p:nvGraphicFramePr>
          <p:cNvPr id="29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77193114"/>
              </p:ext>
            </p:extLst>
          </p:nvPr>
        </p:nvGraphicFramePr>
        <p:xfrm>
          <a:off x="1173829" y="4537631"/>
          <a:ext cx="5148903" cy="2247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0" name="Oval 29"/>
          <p:cNvSpPr/>
          <p:nvPr/>
        </p:nvSpPr>
        <p:spPr>
          <a:xfrm>
            <a:off x="3230551" y="4966923"/>
            <a:ext cx="1341896" cy="126060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lt-LT" sz="4050" b="1" dirty="0">
                <a:solidFill>
                  <a:prstClr val="white"/>
                </a:solidFill>
              </a:rPr>
              <a:t>GIS</a:t>
            </a:r>
            <a:endParaRPr lang="en-US" sz="4050" b="1" dirty="0">
              <a:solidFill>
                <a:prstClr val="white"/>
              </a:solidFill>
            </a:endParaRPr>
          </a:p>
        </p:txBody>
      </p:sp>
      <p:grpSp>
        <p:nvGrpSpPr>
          <p:cNvPr id="24" name="Group 31"/>
          <p:cNvGrpSpPr>
            <a:grpSpLocks noChangeAspect="1"/>
          </p:cNvGrpSpPr>
          <p:nvPr/>
        </p:nvGrpSpPr>
        <p:grpSpPr bwMode="auto">
          <a:xfrm>
            <a:off x="5218888" y="2247161"/>
            <a:ext cx="1168525" cy="1938140"/>
            <a:chOff x="1824" y="982"/>
            <a:chExt cx="2022" cy="3194"/>
          </a:xfrm>
        </p:grpSpPr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" y="1067"/>
              <a:ext cx="1630" cy="18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Oval 33"/>
            <p:cNvSpPr>
              <a:spLocks noChangeAspect="1" noChangeArrowheads="1"/>
            </p:cNvSpPr>
            <p:nvPr/>
          </p:nvSpPr>
          <p:spPr bwMode="auto">
            <a:xfrm>
              <a:off x="2730" y="1145"/>
              <a:ext cx="109" cy="4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32" name="Oval 34"/>
            <p:cNvSpPr>
              <a:spLocks noChangeAspect="1" noChangeArrowheads="1"/>
            </p:cNvSpPr>
            <p:nvPr/>
          </p:nvSpPr>
          <p:spPr bwMode="auto">
            <a:xfrm>
              <a:off x="2867" y="1178"/>
              <a:ext cx="102" cy="49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33" name="Oval 35"/>
            <p:cNvSpPr>
              <a:spLocks noChangeAspect="1" noChangeArrowheads="1"/>
            </p:cNvSpPr>
            <p:nvPr/>
          </p:nvSpPr>
          <p:spPr bwMode="auto">
            <a:xfrm>
              <a:off x="3041" y="1161"/>
              <a:ext cx="109" cy="4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34" name="Oval 36"/>
            <p:cNvSpPr>
              <a:spLocks noChangeAspect="1" noChangeArrowheads="1"/>
            </p:cNvSpPr>
            <p:nvPr/>
          </p:nvSpPr>
          <p:spPr bwMode="auto">
            <a:xfrm>
              <a:off x="2962" y="1088"/>
              <a:ext cx="109" cy="49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35" name="Oval 37"/>
            <p:cNvSpPr>
              <a:spLocks noChangeAspect="1" noChangeArrowheads="1"/>
            </p:cNvSpPr>
            <p:nvPr/>
          </p:nvSpPr>
          <p:spPr bwMode="auto">
            <a:xfrm>
              <a:off x="3019" y="1259"/>
              <a:ext cx="102" cy="4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36" name="Oval 38"/>
            <p:cNvSpPr>
              <a:spLocks noChangeAspect="1" noChangeArrowheads="1"/>
            </p:cNvSpPr>
            <p:nvPr/>
          </p:nvSpPr>
          <p:spPr bwMode="auto">
            <a:xfrm>
              <a:off x="2695" y="1210"/>
              <a:ext cx="107" cy="49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37" name="Oval 39"/>
            <p:cNvSpPr>
              <a:spLocks noChangeAspect="1" noChangeArrowheads="1"/>
            </p:cNvSpPr>
            <p:nvPr/>
          </p:nvSpPr>
          <p:spPr bwMode="auto">
            <a:xfrm>
              <a:off x="2825" y="1243"/>
              <a:ext cx="108" cy="4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38" name="Oval 40"/>
            <p:cNvSpPr>
              <a:spLocks noChangeAspect="1" noChangeArrowheads="1"/>
            </p:cNvSpPr>
            <p:nvPr/>
          </p:nvSpPr>
          <p:spPr bwMode="auto">
            <a:xfrm>
              <a:off x="3098" y="1218"/>
              <a:ext cx="103" cy="4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39" name="Oval 41"/>
            <p:cNvSpPr>
              <a:spLocks noChangeAspect="1" noChangeArrowheads="1"/>
            </p:cNvSpPr>
            <p:nvPr/>
          </p:nvSpPr>
          <p:spPr bwMode="auto">
            <a:xfrm>
              <a:off x="3151" y="1275"/>
              <a:ext cx="99" cy="49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40" name="Oval 42"/>
            <p:cNvSpPr>
              <a:spLocks noChangeAspect="1" noChangeArrowheads="1"/>
            </p:cNvSpPr>
            <p:nvPr/>
          </p:nvSpPr>
          <p:spPr bwMode="auto">
            <a:xfrm>
              <a:off x="2506" y="1096"/>
              <a:ext cx="109" cy="49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41" name="Oval 43"/>
            <p:cNvSpPr>
              <a:spLocks noChangeAspect="1" noChangeArrowheads="1"/>
            </p:cNvSpPr>
            <p:nvPr/>
          </p:nvSpPr>
          <p:spPr bwMode="auto">
            <a:xfrm>
              <a:off x="2442" y="1178"/>
              <a:ext cx="108" cy="4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42" name="Line 44"/>
            <p:cNvSpPr>
              <a:spLocks noChangeAspect="1" noChangeShapeType="1"/>
            </p:cNvSpPr>
            <p:nvPr/>
          </p:nvSpPr>
          <p:spPr bwMode="auto">
            <a:xfrm>
              <a:off x="2098" y="1906"/>
              <a:ext cx="1359" cy="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45"/>
            <p:cNvSpPr>
              <a:spLocks noChangeAspect="1" noChangeShapeType="1"/>
            </p:cNvSpPr>
            <p:nvPr/>
          </p:nvSpPr>
          <p:spPr bwMode="auto">
            <a:xfrm flipV="1">
              <a:off x="2351" y="1694"/>
              <a:ext cx="145" cy="22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46"/>
            <p:cNvSpPr>
              <a:spLocks noChangeAspect="1" noChangeShapeType="1"/>
            </p:cNvSpPr>
            <p:nvPr/>
          </p:nvSpPr>
          <p:spPr bwMode="auto">
            <a:xfrm>
              <a:off x="2416" y="1841"/>
              <a:ext cx="954" cy="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47"/>
            <p:cNvSpPr>
              <a:spLocks noChangeAspect="1" noChangeShapeType="1"/>
            </p:cNvSpPr>
            <p:nvPr/>
          </p:nvSpPr>
          <p:spPr bwMode="auto">
            <a:xfrm flipH="1" flipV="1">
              <a:off x="2842" y="1703"/>
              <a:ext cx="65" cy="219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48"/>
            <p:cNvSpPr>
              <a:spLocks noChangeAspect="1" noChangeShapeType="1"/>
            </p:cNvSpPr>
            <p:nvPr/>
          </p:nvSpPr>
          <p:spPr bwMode="auto">
            <a:xfrm>
              <a:off x="2271" y="1784"/>
              <a:ext cx="152" cy="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49"/>
            <p:cNvSpPr>
              <a:spLocks noChangeAspect="1" noChangeShapeType="1"/>
            </p:cNvSpPr>
            <p:nvPr/>
          </p:nvSpPr>
          <p:spPr bwMode="auto">
            <a:xfrm>
              <a:off x="2886" y="1800"/>
              <a:ext cx="153" cy="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50"/>
            <p:cNvSpPr>
              <a:spLocks noChangeAspect="1" noChangeShapeType="1"/>
            </p:cNvSpPr>
            <p:nvPr/>
          </p:nvSpPr>
          <p:spPr bwMode="auto">
            <a:xfrm>
              <a:off x="2784" y="1759"/>
              <a:ext cx="66" cy="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51"/>
            <p:cNvSpPr>
              <a:spLocks noChangeAspect="1" noChangeShapeType="1"/>
            </p:cNvSpPr>
            <p:nvPr/>
          </p:nvSpPr>
          <p:spPr bwMode="auto">
            <a:xfrm flipH="1" flipV="1">
              <a:off x="3139" y="1776"/>
              <a:ext cx="64" cy="73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52"/>
            <p:cNvSpPr>
              <a:spLocks noChangeAspect="1" noChangeShapeType="1"/>
            </p:cNvSpPr>
            <p:nvPr/>
          </p:nvSpPr>
          <p:spPr bwMode="auto">
            <a:xfrm>
              <a:off x="3342" y="1922"/>
              <a:ext cx="28" cy="17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53"/>
            <p:cNvSpPr>
              <a:spLocks noChangeAspect="1" noChangeShapeType="1"/>
            </p:cNvSpPr>
            <p:nvPr/>
          </p:nvSpPr>
          <p:spPr bwMode="auto">
            <a:xfrm>
              <a:off x="3131" y="1922"/>
              <a:ext cx="8" cy="25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54"/>
            <p:cNvSpPr>
              <a:spLocks noChangeAspect="1" noChangeShapeType="1"/>
            </p:cNvSpPr>
            <p:nvPr/>
          </p:nvSpPr>
          <p:spPr bwMode="auto">
            <a:xfrm>
              <a:off x="2482" y="1751"/>
              <a:ext cx="86" cy="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55"/>
            <p:cNvSpPr>
              <a:spLocks noChangeAspect="1" noChangeShapeType="1"/>
            </p:cNvSpPr>
            <p:nvPr/>
          </p:nvSpPr>
          <p:spPr bwMode="auto">
            <a:xfrm flipH="1">
              <a:off x="2272" y="1849"/>
              <a:ext cx="71" cy="49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56"/>
            <p:cNvSpPr>
              <a:spLocks noChangeAspect="1" noChangeShapeType="1"/>
            </p:cNvSpPr>
            <p:nvPr/>
          </p:nvSpPr>
          <p:spPr bwMode="auto">
            <a:xfrm flipH="1">
              <a:off x="2120" y="1922"/>
              <a:ext cx="72" cy="41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57"/>
            <p:cNvSpPr>
              <a:spLocks noChangeAspect="1" noChangeShapeType="1"/>
            </p:cNvSpPr>
            <p:nvPr/>
          </p:nvSpPr>
          <p:spPr bwMode="auto">
            <a:xfrm flipH="1">
              <a:off x="2598" y="1914"/>
              <a:ext cx="20" cy="41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58"/>
            <p:cNvSpPr>
              <a:spLocks noChangeAspect="1" noChangeShapeType="1"/>
            </p:cNvSpPr>
            <p:nvPr/>
          </p:nvSpPr>
          <p:spPr bwMode="auto">
            <a:xfrm flipV="1">
              <a:off x="2567" y="1760"/>
              <a:ext cx="31" cy="89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59"/>
            <p:cNvSpPr>
              <a:spLocks noChangeAspect="1" noChangeShapeType="1"/>
            </p:cNvSpPr>
            <p:nvPr/>
          </p:nvSpPr>
          <p:spPr bwMode="auto">
            <a:xfrm flipV="1">
              <a:off x="2712" y="1760"/>
              <a:ext cx="7" cy="89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8" name="Picture 60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3055"/>
              <a:ext cx="2022" cy="11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Freeform 61"/>
            <p:cNvSpPr>
              <a:spLocks noChangeAspect="1"/>
            </p:cNvSpPr>
            <p:nvPr/>
          </p:nvSpPr>
          <p:spPr bwMode="auto">
            <a:xfrm>
              <a:off x="2466" y="2915"/>
              <a:ext cx="645" cy="505"/>
            </a:xfrm>
            <a:custGeom>
              <a:avLst/>
              <a:gdLst>
                <a:gd name="T0" fmla="*/ 236 w 725"/>
                <a:gd name="T1" fmla="*/ 0 h 505"/>
                <a:gd name="T2" fmla="*/ 52 w 725"/>
                <a:gd name="T3" fmla="*/ 0 h 505"/>
                <a:gd name="T4" fmla="*/ 52 w 725"/>
                <a:gd name="T5" fmla="*/ 285 h 505"/>
                <a:gd name="T6" fmla="*/ 0 w 725"/>
                <a:gd name="T7" fmla="*/ 285 h 505"/>
                <a:gd name="T8" fmla="*/ 144 w 725"/>
                <a:gd name="T9" fmla="*/ 504 h 505"/>
                <a:gd name="T10" fmla="*/ 284 w 725"/>
                <a:gd name="T11" fmla="*/ 285 h 505"/>
                <a:gd name="T12" fmla="*/ 240 w 725"/>
                <a:gd name="T13" fmla="*/ 285 h 505"/>
                <a:gd name="T14" fmla="*/ 240 w 725"/>
                <a:gd name="T15" fmla="*/ 0 h 50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5"/>
                <a:gd name="T25" fmla="*/ 0 h 505"/>
                <a:gd name="T26" fmla="*/ 725 w 725"/>
                <a:gd name="T27" fmla="*/ 505 h 50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5" h="505">
                  <a:moveTo>
                    <a:pt x="602" y="0"/>
                  </a:moveTo>
                  <a:lnTo>
                    <a:pt x="130" y="0"/>
                  </a:lnTo>
                  <a:lnTo>
                    <a:pt x="130" y="285"/>
                  </a:lnTo>
                  <a:lnTo>
                    <a:pt x="0" y="285"/>
                  </a:lnTo>
                  <a:lnTo>
                    <a:pt x="366" y="504"/>
                  </a:lnTo>
                  <a:lnTo>
                    <a:pt x="724" y="285"/>
                  </a:lnTo>
                  <a:lnTo>
                    <a:pt x="610" y="285"/>
                  </a:lnTo>
                  <a:lnTo>
                    <a:pt x="610" y="0"/>
                  </a:lnTo>
                </a:path>
              </a:pathLst>
            </a:custGeom>
            <a:gradFill rotWithShape="0">
              <a:gsLst>
                <a:gs pos="0">
                  <a:srgbClr val="4C4C00"/>
                </a:gs>
                <a:gs pos="50000">
                  <a:srgbClr val="FFFF00"/>
                </a:gs>
                <a:gs pos="100000">
                  <a:srgbClr val="4C4C00"/>
                </a:gs>
              </a:gsLst>
              <a:lin ang="0" scaled="1"/>
            </a:gra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Rectangle 62"/>
            <p:cNvSpPr>
              <a:spLocks noChangeAspect="1" noChangeArrowheads="1"/>
            </p:cNvSpPr>
            <p:nvPr/>
          </p:nvSpPr>
          <p:spPr bwMode="auto">
            <a:xfrm>
              <a:off x="2586" y="2618"/>
              <a:ext cx="427" cy="98"/>
            </a:xfrm>
            <a:prstGeom prst="rect">
              <a:avLst/>
            </a:prstGeom>
            <a:gradFill rotWithShape="0">
              <a:gsLst>
                <a:gs pos="0">
                  <a:srgbClr val="4C4C00"/>
                </a:gs>
                <a:gs pos="50000">
                  <a:srgbClr val="FFFF00"/>
                </a:gs>
                <a:gs pos="100000">
                  <a:srgbClr val="4C4C00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61" name="Rectangle 63"/>
            <p:cNvSpPr>
              <a:spLocks noChangeAspect="1" noChangeArrowheads="1"/>
            </p:cNvSpPr>
            <p:nvPr/>
          </p:nvSpPr>
          <p:spPr bwMode="auto">
            <a:xfrm>
              <a:off x="2586" y="2310"/>
              <a:ext cx="427" cy="98"/>
            </a:xfrm>
            <a:prstGeom prst="rect">
              <a:avLst/>
            </a:prstGeom>
            <a:gradFill rotWithShape="0">
              <a:gsLst>
                <a:gs pos="0">
                  <a:srgbClr val="4C4C00"/>
                </a:gs>
                <a:gs pos="50000">
                  <a:srgbClr val="FFFF00"/>
                </a:gs>
                <a:gs pos="100000">
                  <a:srgbClr val="4C4C00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62" name="Rectangle 64"/>
            <p:cNvSpPr>
              <a:spLocks noChangeAspect="1" noChangeArrowheads="1"/>
            </p:cNvSpPr>
            <p:nvPr/>
          </p:nvSpPr>
          <p:spPr bwMode="auto">
            <a:xfrm>
              <a:off x="2586" y="2009"/>
              <a:ext cx="427" cy="98"/>
            </a:xfrm>
            <a:prstGeom prst="rect">
              <a:avLst/>
            </a:prstGeom>
            <a:gradFill rotWithShape="0">
              <a:gsLst>
                <a:gs pos="0">
                  <a:srgbClr val="4C4C00"/>
                </a:gs>
                <a:gs pos="50000">
                  <a:srgbClr val="FFFF00"/>
                </a:gs>
                <a:gs pos="100000">
                  <a:srgbClr val="4C4C00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63" name="Rectangle 65"/>
            <p:cNvSpPr>
              <a:spLocks noChangeAspect="1" noChangeArrowheads="1"/>
            </p:cNvSpPr>
            <p:nvPr/>
          </p:nvSpPr>
          <p:spPr bwMode="auto">
            <a:xfrm>
              <a:off x="2586" y="1698"/>
              <a:ext cx="427" cy="98"/>
            </a:xfrm>
            <a:prstGeom prst="rect">
              <a:avLst/>
            </a:prstGeom>
            <a:gradFill rotWithShape="0">
              <a:gsLst>
                <a:gs pos="0">
                  <a:srgbClr val="4C4C00"/>
                </a:gs>
                <a:gs pos="50000">
                  <a:srgbClr val="FFFF00"/>
                </a:gs>
                <a:gs pos="100000">
                  <a:srgbClr val="4C4C00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64" name="Rectangle 66"/>
            <p:cNvSpPr>
              <a:spLocks noChangeAspect="1" noChangeArrowheads="1"/>
            </p:cNvSpPr>
            <p:nvPr/>
          </p:nvSpPr>
          <p:spPr bwMode="auto">
            <a:xfrm>
              <a:off x="2586" y="1397"/>
              <a:ext cx="427" cy="98"/>
            </a:xfrm>
            <a:prstGeom prst="rect">
              <a:avLst/>
            </a:prstGeom>
            <a:gradFill rotWithShape="0">
              <a:gsLst>
                <a:gs pos="0">
                  <a:srgbClr val="4C4C00"/>
                </a:gs>
                <a:gs pos="50000">
                  <a:srgbClr val="FFFF00"/>
                </a:gs>
                <a:gs pos="100000">
                  <a:srgbClr val="4C4C00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  <p:sp>
          <p:nvSpPr>
            <p:cNvPr id="65" name="Rectangle 67"/>
            <p:cNvSpPr>
              <a:spLocks noChangeAspect="1" noChangeArrowheads="1"/>
            </p:cNvSpPr>
            <p:nvPr/>
          </p:nvSpPr>
          <p:spPr bwMode="auto">
            <a:xfrm>
              <a:off x="2586" y="982"/>
              <a:ext cx="427" cy="203"/>
            </a:xfrm>
            <a:prstGeom prst="rect">
              <a:avLst/>
            </a:prstGeom>
            <a:gradFill rotWithShape="0">
              <a:gsLst>
                <a:gs pos="0">
                  <a:srgbClr val="4C4C00"/>
                </a:gs>
                <a:gs pos="50000">
                  <a:srgbClr val="FFFF00"/>
                </a:gs>
                <a:gs pos="100000">
                  <a:srgbClr val="4C4C00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rgbClr val="00668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rgbClr val="00668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rgbClr val="00668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006684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684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lt-LT" altLang="en-US" sz="825"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97427" y="4805241"/>
            <a:ext cx="3435017" cy="185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0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lt-LT" dirty="0" smtClean="0"/>
              <a:t>GIS technologijos yra skirtos geografiniam tyrimui, kuris savo prigimtimi primena problemos sprendimo eigą (</a:t>
            </a:r>
            <a:r>
              <a:rPr lang="lt-LT" i="1" dirty="0" err="1" smtClean="0"/>
              <a:t>Ask</a:t>
            </a:r>
            <a:r>
              <a:rPr lang="lt-LT" i="1" dirty="0" smtClean="0"/>
              <a:t> &gt;&gt; </a:t>
            </a:r>
            <a:r>
              <a:rPr lang="lt-LT" i="1" dirty="0" err="1" smtClean="0"/>
              <a:t>Acquire</a:t>
            </a:r>
            <a:r>
              <a:rPr lang="lt-LT" i="1" dirty="0" smtClean="0"/>
              <a:t>&gt;&gt; </a:t>
            </a:r>
            <a:r>
              <a:rPr lang="lt-LT" i="1" dirty="0" err="1" smtClean="0"/>
              <a:t>Explore</a:t>
            </a:r>
            <a:r>
              <a:rPr lang="lt-LT" i="1" dirty="0" smtClean="0"/>
              <a:t>&gt;&gt; </a:t>
            </a:r>
            <a:r>
              <a:rPr lang="lt-LT" i="1" dirty="0" err="1" smtClean="0"/>
              <a:t>Analyze</a:t>
            </a:r>
            <a:r>
              <a:rPr lang="lt-LT" i="1" dirty="0" smtClean="0"/>
              <a:t>&gt;&gt; </a:t>
            </a:r>
            <a:r>
              <a:rPr lang="lt-LT" i="1" dirty="0" err="1" smtClean="0"/>
              <a:t>Act</a:t>
            </a:r>
            <a:r>
              <a:rPr lang="lt-LT" dirty="0" smtClean="0"/>
              <a:t>).</a:t>
            </a:r>
          </a:p>
          <a:p>
            <a:r>
              <a:rPr lang="lt-LT" dirty="0" smtClean="0"/>
              <a:t>GIS technologijų naudojimas visuomenėje ir švietimo srityje auga. Objekto padėties žinojimas, interaktyvaus žemėlapio naudojimas suteikia naujos informacijos, įžvalgų.</a:t>
            </a:r>
          </a:p>
          <a:p>
            <a:r>
              <a:rPr lang="lt-LT" dirty="0" smtClean="0"/>
              <a:t>GIS įrankiai, duomenys, programos yra pasiekiami  internetu, su išmaniaisiais įrenginiais.</a:t>
            </a:r>
          </a:p>
          <a:p>
            <a:r>
              <a:rPr lang="lt-LT" dirty="0" smtClean="0"/>
              <a:t> Naudodami GIS pamokose, mokome dalyko su GIS, išnaudojami GIS paaiškinti mokiniams temą, įtraukti juos į veiklą, o ne technologijų ar GIS mokslo.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81336" y="365125"/>
            <a:ext cx="7819884" cy="1325563"/>
          </a:xfrm>
        </p:spPr>
        <p:txBody>
          <a:bodyPr>
            <a:normAutofit/>
          </a:bodyPr>
          <a:lstStyle/>
          <a:p>
            <a:r>
              <a:rPr lang="lt-LT" sz="4000" dirty="0" smtClean="0"/>
              <a:t>Geografinė informacijos sistema</a:t>
            </a:r>
            <a:endParaRPr lang="lt-LT" sz="4000" dirty="0"/>
          </a:p>
        </p:txBody>
      </p:sp>
    </p:spTree>
    <p:extLst>
      <p:ext uri="{BB962C8B-B14F-4D97-AF65-F5344CB8AC3E}">
        <p14:creationId xmlns:p14="http://schemas.microsoft.com/office/powerpoint/2010/main" val="337921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GIS pradžia</a:t>
            </a:r>
            <a:endParaRPr lang="lt-LT" dirty="0"/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42" y="1785336"/>
            <a:ext cx="6113625" cy="3294439"/>
          </a:xfrm>
          <a:prstGeom prst="rect">
            <a:avLst/>
          </a:prstGeom>
        </p:spPr>
      </p:pic>
      <p:pic>
        <p:nvPicPr>
          <p:cNvPr id="4" name="Picture 3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3367" y="3696606"/>
            <a:ext cx="5958633" cy="31301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2776" y="1784402"/>
            <a:ext cx="55998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/>
              <a:t>Tyrinėkite Lietuvos reljefo žemėlapį sukurtą moderniomis technologijomis,</a:t>
            </a:r>
          </a:p>
          <a:p>
            <a:r>
              <a:rPr lang="lt-LT" sz="2000" dirty="0"/>
              <a:t>3D Lietuva - aplinkos tyrimas </a:t>
            </a:r>
            <a:r>
              <a:rPr lang="lt-LT" sz="2000" dirty="0" err="1"/>
              <a:t>kameralinėmis</a:t>
            </a:r>
            <a:r>
              <a:rPr lang="lt-LT" sz="2000" dirty="0"/>
              <a:t> sąlygomis.</a:t>
            </a:r>
          </a:p>
        </p:txBody>
      </p:sp>
    </p:spTree>
    <p:extLst>
      <p:ext uri="{BB962C8B-B14F-4D97-AF65-F5344CB8AC3E}">
        <p14:creationId xmlns:p14="http://schemas.microsoft.com/office/powerpoint/2010/main" val="21097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9016" y="1803458"/>
            <a:ext cx="11362984" cy="4351338"/>
          </a:xfrm>
        </p:spPr>
        <p:txBody>
          <a:bodyPr>
            <a:normAutofit/>
          </a:bodyPr>
          <a:lstStyle/>
          <a:p>
            <a:r>
              <a:rPr lang="lt-LT" dirty="0" smtClean="0"/>
              <a:t>5 lygmenų mokymo su GIS sistema, kai geografinis tyrimas pradedamas nuo klausimo  / problemos formuluotės ir baigiamas gautų žinių pristatymu:</a:t>
            </a:r>
          </a:p>
          <a:p>
            <a:pPr lvl="1"/>
            <a:r>
              <a:rPr lang="lt-LT" dirty="0" err="1" smtClean="0"/>
              <a:t>Pr</a:t>
            </a:r>
            <a:r>
              <a:rPr lang="en-US" dirty="0" err="1" smtClean="0"/>
              <a:t>istatymas</a:t>
            </a:r>
            <a:r>
              <a:rPr lang="lt-LT" dirty="0" smtClean="0"/>
              <a:t> </a:t>
            </a:r>
            <a:r>
              <a:rPr lang="lt-LT" dirty="0"/>
              <a:t>/ demonstravimas (</a:t>
            </a:r>
            <a:r>
              <a:rPr lang="lt-LT" sz="1400" i="1" dirty="0">
                <a:hlinkClick r:id="rId3"/>
              </a:rPr>
              <a:t>http://www.gismokykla.lt/gis-tyrimo-pavyzdziai-geografijos-pamokoms</a:t>
            </a:r>
            <a:r>
              <a:rPr lang="lt-LT" sz="1400" i="1" dirty="0" smtClean="0">
                <a:hlinkClick r:id="rId3"/>
              </a:rPr>
              <a:t>/</a:t>
            </a:r>
            <a:r>
              <a:rPr lang="lt-LT" sz="1400" i="1" dirty="0" smtClean="0"/>
              <a:t> </a:t>
            </a:r>
            <a:r>
              <a:rPr lang="lt-LT" i="1" dirty="0" smtClean="0"/>
              <a:t>)</a:t>
            </a:r>
            <a:r>
              <a:rPr lang="lt-LT" dirty="0" smtClean="0"/>
              <a:t>. </a:t>
            </a:r>
          </a:p>
          <a:p>
            <a:pPr lvl="1"/>
            <a:r>
              <a:rPr lang="lt-LT" dirty="0" smtClean="0"/>
              <a:t>Darbas </a:t>
            </a:r>
            <a:r>
              <a:rPr lang="lt-LT" dirty="0"/>
              <a:t>pagal instrukcijas </a:t>
            </a:r>
            <a:r>
              <a:rPr lang="lt-LT" i="1" dirty="0"/>
              <a:t>(</a:t>
            </a:r>
            <a:r>
              <a:rPr lang="lt-LT" sz="1400" i="1" dirty="0">
                <a:hlinkClick r:id="rId4"/>
              </a:rPr>
              <a:t>http://www.gismokykla.lt/geografijos-pamokos-su-gis</a:t>
            </a:r>
            <a:r>
              <a:rPr lang="lt-LT" sz="1400" i="1" dirty="0" smtClean="0">
                <a:hlinkClick r:id="rId4"/>
              </a:rPr>
              <a:t>/</a:t>
            </a:r>
            <a:r>
              <a:rPr lang="lt-LT" sz="1400" i="1" dirty="0" smtClean="0"/>
              <a:t> </a:t>
            </a:r>
            <a:r>
              <a:rPr lang="lt-LT" i="1" dirty="0" smtClean="0"/>
              <a:t>). </a:t>
            </a:r>
          </a:p>
          <a:p>
            <a:pPr lvl="1"/>
            <a:r>
              <a:rPr lang="lt-LT" dirty="0" smtClean="0"/>
              <a:t>Išplėstas darbas pagal instrukcijas. </a:t>
            </a:r>
          </a:p>
          <a:p>
            <a:pPr lvl="1"/>
            <a:r>
              <a:rPr lang="lt-LT" dirty="0" smtClean="0"/>
              <a:t>Projektas valdomas mokytojo </a:t>
            </a:r>
            <a:r>
              <a:rPr lang="lt-LT" i="1" dirty="0" smtClean="0"/>
              <a:t>(dalyvavimas žemėlapių konkurse)</a:t>
            </a:r>
            <a:r>
              <a:rPr lang="lt-LT" dirty="0" smtClean="0"/>
              <a:t>.</a:t>
            </a:r>
          </a:p>
          <a:p>
            <a:pPr lvl="1"/>
            <a:r>
              <a:rPr lang="lt-LT" dirty="0" smtClean="0"/>
              <a:t>Mokinio valdomas GIS naudojimo projektas</a:t>
            </a:r>
          </a:p>
          <a:p>
            <a:pPr marL="0" indent="0">
              <a:buNone/>
            </a:pPr>
            <a:r>
              <a:rPr lang="lt-LT" dirty="0" smtClean="0"/>
              <a:t>Lygmenys nėra susiję su konkrečios programinės įrangos naudojimu ar taikymu atitinkamai amžiaus grupei.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Mokymas su GIS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25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Sistema mokymui</a:t>
            </a:r>
            <a:endParaRPr lang="lt-LT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926" y="1690687"/>
            <a:ext cx="6421338" cy="516731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lt-LT" dirty="0" err="1" smtClean="0"/>
              <a:t>ArcGIS</a:t>
            </a:r>
            <a:r>
              <a:rPr lang="lt-LT" dirty="0"/>
              <a:t> žemėlapių kūrimo, erdvinių duomenų valdymo ir analizės </a:t>
            </a:r>
            <a:r>
              <a:rPr lang="lt-LT" dirty="0" smtClean="0"/>
              <a:t>sistema:</a:t>
            </a:r>
          </a:p>
          <a:p>
            <a:pPr lvl="1"/>
            <a:r>
              <a:rPr lang="lt-LT" dirty="0"/>
              <a:t>debesų </a:t>
            </a:r>
            <a:r>
              <a:rPr lang="lt-LT" dirty="0" smtClean="0"/>
              <a:t>technologija</a:t>
            </a:r>
            <a:r>
              <a:rPr lang="en-US" dirty="0" smtClean="0"/>
              <a:t>,</a:t>
            </a:r>
            <a:endParaRPr lang="lt-LT" dirty="0" smtClean="0"/>
          </a:p>
          <a:p>
            <a:pPr lvl="1"/>
            <a:r>
              <a:rPr lang="en-US" dirty="0" smtClean="0"/>
              <a:t>g</a:t>
            </a:r>
            <a:r>
              <a:rPr lang="lt-LT" dirty="0" err="1" smtClean="0"/>
              <a:t>eografijos</a:t>
            </a:r>
            <a:r>
              <a:rPr lang="lt-LT" dirty="0"/>
              <a:t>, istorijos, biologijos, IT žinių praktinis </a:t>
            </a:r>
            <a:r>
              <a:rPr lang="lt-LT" dirty="0" smtClean="0"/>
              <a:t>pritaikymas</a:t>
            </a:r>
            <a:r>
              <a:rPr lang="lt-LT" dirty="0"/>
              <a:t>,</a:t>
            </a:r>
          </a:p>
          <a:p>
            <a:pPr lvl="1"/>
            <a:r>
              <a:rPr lang="lt-LT" dirty="0" smtClean="0"/>
              <a:t>nemokamų žemėlapių, duomenų, kitos erdvinės informacijos naudojimas,</a:t>
            </a:r>
          </a:p>
          <a:p>
            <a:pPr lvl="1"/>
            <a:r>
              <a:rPr lang="en-US" dirty="0" smtClean="0"/>
              <a:t>a</a:t>
            </a:r>
            <a:r>
              <a:rPr lang="lt-LT" dirty="0" err="1" smtClean="0"/>
              <a:t>smeninė</a:t>
            </a:r>
            <a:r>
              <a:rPr lang="lt-LT" dirty="0" smtClean="0"/>
              <a:t> prieiga mokiniui ir mokytojui,</a:t>
            </a:r>
          </a:p>
          <a:p>
            <a:pPr lvl="1"/>
            <a:r>
              <a:rPr lang="lt-LT" dirty="0"/>
              <a:t>ž</a:t>
            </a:r>
            <a:r>
              <a:rPr lang="lt-LT" dirty="0" smtClean="0"/>
              <a:t>emėlapių </a:t>
            </a:r>
            <a:r>
              <a:rPr lang="lt-LT" dirty="0"/>
              <a:t>kūrimas organizuojant grupinį projektinį </a:t>
            </a:r>
            <a:r>
              <a:rPr lang="lt-LT" dirty="0" smtClean="0"/>
              <a:t>darbą,</a:t>
            </a:r>
            <a:endParaRPr lang="lt-LT" dirty="0"/>
          </a:p>
          <a:p>
            <a:pPr lvl="1"/>
            <a:r>
              <a:rPr lang="lt-LT" dirty="0" smtClean="0"/>
              <a:t>interneto ir mobilių </a:t>
            </a:r>
            <a:r>
              <a:rPr lang="lt-LT" dirty="0" err="1" smtClean="0"/>
              <a:t>geo</a:t>
            </a:r>
            <a:r>
              <a:rPr lang="lt-LT" dirty="0" smtClean="0"/>
              <a:t> programėlių naudojimas ir kūrimas,</a:t>
            </a:r>
          </a:p>
          <a:p>
            <a:pPr lvl="1"/>
            <a:r>
              <a:rPr lang="lt-LT" dirty="0" smtClean="0"/>
              <a:t>Dalinimasis sukurtu turiniu.</a:t>
            </a:r>
          </a:p>
          <a:p>
            <a:pPr lvl="1"/>
            <a:endParaRPr lang="lt-LT" dirty="0" smtClean="0"/>
          </a:p>
          <a:p>
            <a:pPr lvl="1"/>
            <a:endParaRPr lang="lt-LT" dirty="0" smtClean="0"/>
          </a:p>
          <a:p>
            <a:pPr lvl="1"/>
            <a:endParaRPr lang="lt-LT" dirty="0" smtClean="0"/>
          </a:p>
          <a:p>
            <a:pPr marL="457200" lvl="1" indent="0">
              <a:buNone/>
            </a:pPr>
            <a:endParaRPr lang="lt-LT" dirty="0" smtClean="0"/>
          </a:p>
          <a:p>
            <a:pPr marL="457200" lvl="1" indent="0">
              <a:buNone/>
            </a:pPr>
            <a:endParaRPr lang="lt-LT" dirty="0" smtClean="0"/>
          </a:p>
          <a:p>
            <a:pPr lvl="1"/>
            <a:endParaRPr lang="lt-L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427" y="1690688"/>
            <a:ext cx="7491729" cy="23904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010" y="3816719"/>
            <a:ext cx="5011487" cy="330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43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Sistema mokymui</a:t>
            </a:r>
            <a:endParaRPr lang="lt-LT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926" y="1690688"/>
            <a:ext cx="5173495" cy="1455468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lt-LT" dirty="0" smtClean="0"/>
              <a:t>Žemėlapiai, erdviniai duomenys:</a:t>
            </a:r>
          </a:p>
          <a:p>
            <a:pPr marL="457200" lvl="1" indent="0">
              <a:buNone/>
            </a:pPr>
            <a:r>
              <a:rPr lang="lt-LT" dirty="0" smtClean="0">
                <a:hlinkClick r:id="rId3"/>
              </a:rPr>
              <a:t>www.maps.lt/rekomenduoja</a:t>
            </a:r>
            <a:endParaRPr lang="lt-LT" dirty="0" smtClean="0"/>
          </a:p>
          <a:p>
            <a:pPr marL="457200" lvl="1" indent="0">
              <a:buNone/>
            </a:pPr>
            <a:r>
              <a:rPr lang="lt-LT" dirty="0" smtClean="0">
                <a:hlinkClick r:id="rId4"/>
              </a:rPr>
              <a:t>www.maps.lt/3DLietuva</a:t>
            </a:r>
            <a:r>
              <a:rPr lang="lt-LT" dirty="0" smtClean="0"/>
              <a:t> </a:t>
            </a:r>
          </a:p>
          <a:p>
            <a:pPr marL="457200" lvl="1" indent="0">
              <a:buNone/>
            </a:pPr>
            <a:r>
              <a:rPr lang="lt-LT" dirty="0" smtClean="0">
                <a:hlinkClick r:id="rId5"/>
              </a:rPr>
              <a:t>Gyvasis pasaulio atlasas</a:t>
            </a:r>
            <a:endParaRPr lang="lt-LT" dirty="0" smtClean="0"/>
          </a:p>
          <a:p>
            <a:pPr marL="457200" lvl="1" indent="0">
              <a:buNone/>
            </a:pPr>
            <a:endParaRPr lang="lt-LT" dirty="0" smtClean="0"/>
          </a:p>
          <a:p>
            <a:pPr marL="457200" lvl="1" indent="0">
              <a:buNone/>
            </a:pPr>
            <a:endParaRPr lang="lt-LT" dirty="0" smtClean="0"/>
          </a:p>
          <a:p>
            <a:pPr lvl="1"/>
            <a:endParaRPr lang="lt-LT" dirty="0"/>
          </a:p>
        </p:txBody>
      </p:sp>
      <p:pic>
        <p:nvPicPr>
          <p:cNvPr id="5" name="Picture 4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1238" y="1690688"/>
            <a:ext cx="5532239" cy="14743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311237"/>
            <a:ext cx="5142337" cy="33915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0567" y="3164991"/>
            <a:ext cx="4006574" cy="37065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16666" y="3336925"/>
            <a:ext cx="4875334" cy="352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Sistema mokymui</a:t>
            </a:r>
            <a:endParaRPr lang="lt-LT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926" y="1690688"/>
            <a:ext cx="5173495" cy="1455468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lt-LT" dirty="0" smtClean="0"/>
              <a:t>Savarankiško mokymosi šaltiniai:</a:t>
            </a:r>
          </a:p>
          <a:p>
            <a:pPr lvl="1"/>
            <a:r>
              <a:rPr lang="lt-LT" dirty="0" err="1" smtClean="0"/>
              <a:t>ArcGIS</a:t>
            </a:r>
            <a:r>
              <a:rPr lang="lt-LT" dirty="0" smtClean="0"/>
              <a:t> naudojimo instrukcijos</a:t>
            </a:r>
          </a:p>
          <a:p>
            <a:pPr lvl="1"/>
            <a:r>
              <a:rPr lang="lt-LT" dirty="0" err="1" smtClean="0"/>
              <a:t>Video</a:t>
            </a:r>
            <a:r>
              <a:rPr lang="lt-LT" dirty="0" smtClean="0"/>
              <a:t> filmukai</a:t>
            </a:r>
          </a:p>
          <a:p>
            <a:pPr lvl="1"/>
            <a:r>
              <a:rPr lang="lt-LT" dirty="0" err="1" smtClean="0"/>
              <a:t>Esri</a:t>
            </a:r>
            <a:r>
              <a:rPr lang="lt-LT" dirty="0" smtClean="0"/>
              <a:t> mokymosi platforma</a:t>
            </a:r>
          </a:p>
          <a:p>
            <a:pPr marL="457200" lvl="1" indent="0">
              <a:buNone/>
            </a:pPr>
            <a:endParaRPr lang="lt-LT" dirty="0" smtClean="0"/>
          </a:p>
          <a:p>
            <a:pPr marL="457200" lvl="1" indent="0">
              <a:buNone/>
            </a:pPr>
            <a:endParaRPr lang="lt-LT" dirty="0" smtClean="0"/>
          </a:p>
          <a:p>
            <a:pPr marL="457200" lvl="1" indent="0">
              <a:buNone/>
            </a:pPr>
            <a:endParaRPr lang="lt-LT" dirty="0" smtClean="0"/>
          </a:p>
          <a:p>
            <a:pPr lvl="1"/>
            <a:endParaRPr lang="lt-LT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421" y="1690688"/>
            <a:ext cx="6280818" cy="3200650"/>
          </a:xfrm>
          <a:prstGeom prst="rect">
            <a:avLst/>
          </a:prstGeom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3111" y="4057989"/>
            <a:ext cx="5820689" cy="2800011"/>
          </a:xfrm>
          <a:prstGeom prst="rect">
            <a:avLst/>
          </a:prstGeom>
        </p:spPr>
      </p:pic>
      <p:pic>
        <p:nvPicPr>
          <p:cNvPr id="7" name="Picture 6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926" y="3510005"/>
            <a:ext cx="5677420" cy="334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19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ntoring_LT.potx" id="{A31CC974-8BB4-4571-9F32-3755A7907F1F}" vid="{7172668A-1466-4616-8F53-B07DEE0B51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Geomentoring_LT</Template>
  <TotalTime>3356</TotalTime>
  <Words>863</Words>
  <Application>Microsoft Office PowerPoint</Application>
  <PresentationFormat>Widescreen</PresentationFormat>
  <Paragraphs>139</Paragraphs>
  <Slides>17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ＭＳ Ｐゴシック</vt:lpstr>
      <vt:lpstr>Arial</vt:lpstr>
      <vt:lpstr>Calibri</vt:lpstr>
      <vt:lpstr>Myriad Pro</vt:lpstr>
      <vt:lpstr>Times New Roman</vt:lpstr>
      <vt:lpstr>Office Theme</vt:lpstr>
      <vt:lpstr>GIS pamokoje ir popamokinėse veiklose</vt:lpstr>
      <vt:lpstr>GIS kasdienybėje</vt:lpstr>
      <vt:lpstr>Geografinė informacijos sistema</vt:lpstr>
      <vt:lpstr>Geografinė informacijos sistema</vt:lpstr>
      <vt:lpstr>GIS pradžia</vt:lpstr>
      <vt:lpstr>Mokymas su GIS</vt:lpstr>
      <vt:lpstr>Sistema mokymui</vt:lpstr>
      <vt:lpstr>Sistema mokymui</vt:lpstr>
      <vt:lpstr>Sistema mokymui</vt:lpstr>
      <vt:lpstr>Apklausa su GIS</vt:lpstr>
      <vt:lpstr>Apklausa su GIS</vt:lpstr>
      <vt:lpstr>Popamokinės veiklos</vt:lpstr>
      <vt:lpstr>Sėkmės istorijos</vt:lpstr>
      <vt:lpstr>Sėkmės istorijos</vt:lpstr>
      <vt:lpstr>Sėkmės istorijos</vt:lpstr>
      <vt:lpstr>Mokinių darbai</vt:lpstr>
      <vt:lpstr>Ačiū ir gero laiko su GIS!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 Mentor program in Lithuania</dc:title>
  <dc:creator>Jurgita Rimkuviene</dc:creator>
  <cp:lastModifiedBy>Jurgita Rimkuviene</cp:lastModifiedBy>
  <cp:revision>39</cp:revision>
  <dcterms:created xsi:type="dcterms:W3CDTF">2017-10-11T07:35:50Z</dcterms:created>
  <dcterms:modified xsi:type="dcterms:W3CDTF">2017-11-10T08:57:49Z</dcterms:modified>
</cp:coreProperties>
</file>