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3" r:id="rId3"/>
    <p:sldId id="257" r:id="rId4"/>
    <p:sldId id="261" r:id="rId5"/>
    <p:sldId id="262" r:id="rId6"/>
    <p:sldId id="259" r:id="rId7"/>
    <p:sldId id="260" r:id="rId8"/>
    <p:sldId id="264" r:id="rId9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3C03E-410A-4A66-8537-57933C6D34B5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2CF43-240C-4B91-9F9F-1A7FFBEF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3643" y="8684826"/>
            <a:ext cx="2972724" cy="45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8" rIns="91435" bIns="45718" anchor="b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CDEC773-315A-46D3-86F8-CB07B4617137}" type="slidenum">
              <a:rPr lang="en-US" altLang="en-US" sz="1200">
                <a:solidFill>
                  <a:srgbClr val="000000"/>
                </a:solidFill>
              </a:rPr>
              <a:pPr algn="r"/>
              <a:t>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lt-LT" altLang="en-US" smtClean="0"/>
          </a:p>
        </p:txBody>
      </p:sp>
    </p:spTree>
    <p:extLst>
      <p:ext uri="{BB962C8B-B14F-4D97-AF65-F5344CB8AC3E}">
        <p14:creationId xmlns:p14="http://schemas.microsoft.com/office/powerpoint/2010/main" val="2429755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DDDC4-DD48-4308-A7E0-98165D63D553}" type="datetimeFigureOut">
              <a:rPr lang="lt-LT" smtClean="0"/>
              <a:pPr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13EFE-0A69-4DDC-BC41-23C766984008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rth Atlantic Treaty Organization (orthographic projection)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00042"/>
            <a:ext cx="6072230" cy="6072230"/>
          </a:xfrm>
          <a:prstGeom prst="rect">
            <a:avLst/>
          </a:prstGeom>
          <a:noFill/>
        </p:spPr>
      </p:pic>
      <p:pic>
        <p:nvPicPr>
          <p:cNvPr id="1028" name="Picture 4" descr="NATO vÄlia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071942"/>
            <a:ext cx="1643074" cy="1232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9961" t="22500" r="12695" b="5312"/>
          <a:stretch>
            <a:fillRect/>
          </a:stretch>
        </p:blipFill>
        <p:spPr bwMode="auto">
          <a:xfrm>
            <a:off x="214314" y="928670"/>
            <a:ext cx="881746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lt-LT" b="1" dirty="0" smtClean="0"/>
              <a:t>NATO istorija</a:t>
            </a:r>
            <a:endParaRPr lang="en-US" b="1" dirty="0"/>
          </a:p>
        </p:txBody>
      </p:sp>
      <p:pic>
        <p:nvPicPr>
          <p:cNvPr id="4" name="Picture 4" descr="NATO vÄlia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/>
          <a:lstStyle/>
          <a:p>
            <a:r>
              <a:rPr lang="lt-LT" b="1" dirty="0" smtClean="0"/>
              <a:t>Valstybės – NATO narės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BELGIJA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KANADA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DANIJA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PRANCŪZIJA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ISLANDIJA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ITALIJA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LIUKSEMBURGAS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NYDERLANDAI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NORVEGIJA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PORTUGALIJA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JUNGTINĖ KARALYSTĖ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JUNGTINĖS VALSTIJOS (1949)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GRAIKIJA (1952)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TURKIJA (1952)</a:t>
            </a:r>
            <a:endParaRPr lang="lt-LT" b="1" cap="all" dirty="0" smtClean="0"/>
          </a:p>
          <a:p>
            <a:pPr marL="514350" indent="-514350" fontAlgn="base">
              <a:buFont typeface="+mj-lt"/>
              <a:buAutoNum type="arabicPeriod"/>
            </a:pPr>
            <a:r>
              <a:rPr lang="en-US" b="1" cap="all" dirty="0" smtClean="0"/>
              <a:t>VOKIETIJA (1955)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ISPANIJA (1982)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ČEKIJOS RESPUBLIKA (1999)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VENGRIJA (1999)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LENKIJA (1999)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BULGARIJA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ESTIJA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LATVIJA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LIETUVA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RUMUNIJA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SLOVAKIJA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SLOVĖNIJA (2004)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ALBANIJA (2009)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KROATIJA (2009)</a:t>
            </a:r>
          </a:p>
          <a:p>
            <a:pPr marL="514350" indent="-514350" fontAlgn="base">
              <a:buFont typeface="+mj-lt"/>
              <a:buAutoNum type="arabicPeriod" startAt="16"/>
            </a:pPr>
            <a:r>
              <a:rPr lang="en-US" b="1" cap="all" dirty="0" smtClean="0"/>
              <a:t>JUODKALNIJA (2017</a:t>
            </a:r>
            <a:r>
              <a:rPr lang="lt-LT" b="1" cap="all" dirty="0" smtClean="0"/>
              <a:t>)</a:t>
            </a:r>
            <a:endParaRPr lang="en-US" b="1" cap="all" dirty="0" smtClean="0"/>
          </a:p>
          <a:p>
            <a:endParaRPr lang="en-US" dirty="0"/>
          </a:p>
        </p:txBody>
      </p:sp>
      <p:pic>
        <p:nvPicPr>
          <p:cNvPr id="6" name="Picture 4" descr="NATO vÄli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2" y="142852"/>
            <a:ext cx="9095788" cy="660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084" y="500042"/>
            <a:ext cx="8765634" cy="54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 smtClean="0"/>
              <a:t>Sutarties preambulė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t-LT" dirty="0" smtClean="0"/>
              <a:t>Šios Sutarties šalys patvirtina savo ištikimybę Jungtinių Tautų Įstatų tikslams ir principams bei </a:t>
            </a:r>
            <a:r>
              <a:rPr lang="lt-LT" dirty="0" smtClean="0">
                <a:solidFill>
                  <a:srgbClr val="0070C0"/>
                </a:solidFill>
              </a:rPr>
              <a:t>troškimą </a:t>
            </a:r>
            <a:r>
              <a:rPr lang="lt-LT" b="1" dirty="0" smtClean="0">
                <a:solidFill>
                  <a:srgbClr val="0070C0"/>
                </a:solidFill>
              </a:rPr>
              <a:t>taikiai sugyventi </a:t>
            </a:r>
            <a:r>
              <a:rPr lang="lt-LT" dirty="0" smtClean="0">
                <a:solidFill>
                  <a:srgbClr val="0070C0"/>
                </a:solidFill>
              </a:rPr>
              <a:t>su visomis tautomis ir visomis vyriausybėmis.</a:t>
            </a:r>
            <a:r>
              <a:rPr lang="lt-LT" dirty="0" smtClean="0"/>
              <a:t> Jos yra įsipareigojusios </a:t>
            </a:r>
            <a:r>
              <a:rPr lang="lt-LT" b="1" dirty="0" smtClean="0">
                <a:solidFill>
                  <a:srgbClr val="0070C0"/>
                </a:solidFill>
              </a:rPr>
              <a:t>saugoti </a:t>
            </a:r>
            <a:r>
              <a:rPr lang="lt-LT" b="1" u="sng" dirty="0" smtClean="0">
                <a:solidFill>
                  <a:srgbClr val="0070C0"/>
                </a:solidFill>
              </a:rPr>
              <a:t>laisvę, bendrą paveldą ir savo tautų civilizaciją</a:t>
            </a:r>
            <a:r>
              <a:rPr lang="lt-LT" dirty="0" smtClean="0"/>
              <a:t>, įtvirtintus </a:t>
            </a:r>
            <a:r>
              <a:rPr lang="lt-LT" dirty="0" smtClean="0">
                <a:solidFill>
                  <a:srgbClr val="0070C0"/>
                </a:solidFill>
              </a:rPr>
              <a:t>remiantis </a:t>
            </a:r>
            <a:r>
              <a:rPr lang="lt-LT" b="1" dirty="0" smtClean="0">
                <a:solidFill>
                  <a:srgbClr val="0070C0"/>
                </a:solidFill>
              </a:rPr>
              <a:t>demokratijos, asmeninės laisvės</a:t>
            </a:r>
            <a:r>
              <a:rPr lang="lt-LT" dirty="0" smtClean="0">
                <a:solidFill>
                  <a:srgbClr val="0070C0"/>
                </a:solidFill>
              </a:rPr>
              <a:t> bei </a:t>
            </a:r>
            <a:r>
              <a:rPr lang="lt-LT" b="1" dirty="0" smtClean="0">
                <a:solidFill>
                  <a:srgbClr val="0070C0"/>
                </a:solidFill>
              </a:rPr>
              <a:t>įstatymo viršenybės </a:t>
            </a:r>
            <a:r>
              <a:rPr lang="lt-LT" dirty="0" smtClean="0">
                <a:solidFill>
                  <a:srgbClr val="0070C0"/>
                </a:solidFill>
              </a:rPr>
              <a:t>principais</a:t>
            </a:r>
            <a:r>
              <a:rPr lang="lt-LT" dirty="0" smtClean="0"/>
              <a:t>. Jos siekia plėtoti </a:t>
            </a:r>
            <a:r>
              <a:rPr lang="lt-LT" dirty="0" smtClean="0">
                <a:solidFill>
                  <a:srgbClr val="0070C0"/>
                </a:solidFill>
              </a:rPr>
              <a:t>stabilumą ir gerovę </a:t>
            </a:r>
            <a:r>
              <a:rPr lang="lt-LT" dirty="0" smtClean="0"/>
              <a:t>Šiaurės Atlanto regione. Jos nusprendė </a:t>
            </a:r>
            <a:r>
              <a:rPr lang="lt-LT" b="1" dirty="0" smtClean="0">
                <a:solidFill>
                  <a:srgbClr val="0070C0"/>
                </a:solidFill>
              </a:rPr>
              <a:t>suvienyti savo pastangas</a:t>
            </a:r>
            <a:r>
              <a:rPr lang="lt-LT" dirty="0" smtClean="0">
                <a:solidFill>
                  <a:srgbClr val="0070C0"/>
                </a:solidFill>
              </a:rPr>
              <a:t> kolektyvinės gynybos bei taikos ir saugumo išsaugojimo tikslais.</a:t>
            </a:r>
            <a:endParaRPr lang="lt-LT" dirty="0">
              <a:solidFill>
                <a:srgbClr val="0070C0"/>
              </a:solidFill>
            </a:endParaRPr>
          </a:p>
        </p:txBody>
      </p:sp>
      <p:pic>
        <p:nvPicPr>
          <p:cNvPr id="4" name="Picture 4" descr="NATO vÄli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 smtClean="0"/>
              <a:t>5 straipsnis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77500" lnSpcReduction="20000"/>
          </a:bodyPr>
          <a:lstStyle/>
          <a:p>
            <a:r>
              <a:rPr lang="lt-LT" dirty="0" smtClean="0"/>
              <a:t>Šalys susitarė, kad </a:t>
            </a:r>
            <a:r>
              <a:rPr lang="lt-LT" dirty="0" smtClean="0">
                <a:solidFill>
                  <a:srgbClr val="0070C0"/>
                </a:solidFill>
              </a:rPr>
              <a:t>vienos ar kelių </a:t>
            </a:r>
            <a:r>
              <a:rPr lang="lt-LT" dirty="0" smtClean="0"/>
              <a:t>iš jų </a:t>
            </a:r>
            <a:r>
              <a:rPr lang="lt-LT" dirty="0" smtClean="0">
                <a:solidFill>
                  <a:srgbClr val="FF0000"/>
                </a:solidFill>
              </a:rPr>
              <a:t>ginkluotas užpuolimas </a:t>
            </a:r>
            <a:r>
              <a:rPr lang="lt-LT" dirty="0" smtClean="0"/>
              <a:t>Europoje ar Šiaurės Amerikoje </a:t>
            </a:r>
            <a:r>
              <a:rPr lang="lt-LT" dirty="0" smtClean="0">
                <a:solidFill>
                  <a:srgbClr val="FF0000"/>
                </a:solidFill>
              </a:rPr>
              <a:t>bus laikomas jų visų užpuolimu</a:t>
            </a:r>
            <a:r>
              <a:rPr lang="lt-LT" dirty="0" smtClean="0"/>
              <a:t>, ir todėl susitarė, kad, tokio </a:t>
            </a:r>
            <a:r>
              <a:rPr lang="lt-LT" dirty="0" smtClean="0">
                <a:solidFill>
                  <a:srgbClr val="0070C0"/>
                </a:solidFill>
              </a:rPr>
              <a:t>užpuolimo atveju, kiekviena iš jų</a:t>
            </a:r>
            <a:r>
              <a:rPr lang="lt-LT" dirty="0" smtClean="0"/>
              <a:t>, įgyvendindama individualios ar kolektyvinės savigynos teisę, pripažintą Jungtinių Tautų Įstatų 51 straipsniu, </a:t>
            </a:r>
            <a:r>
              <a:rPr lang="lt-LT" b="1" dirty="0" smtClean="0">
                <a:solidFill>
                  <a:srgbClr val="0070C0"/>
                </a:solidFill>
              </a:rPr>
              <a:t>nedelsiant</a:t>
            </a:r>
            <a:r>
              <a:rPr lang="lt-LT" dirty="0" smtClean="0">
                <a:solidFill>
                  <a:srgbClr val="0070C0"/>
                </a:solidFill>
              </a:rPr>
              <a:t> suteiks paramą užpultai ar užpultoms Šalims, </a:t>
            </a:r>
            <a:r>
              <a:rPr lang="lt-LT" b="1" dirty="0" smtClean="0">
                <a:solidFill>
                  <a:srgbClr val="0070C0"/>
                </a:solidFill>
              </a:rPr>
              <a:t>individualiai ir kartu</a:t>
            </a:r>
            <a:r>
              <a:rPr lang="lt-LT" dirty="0" smtClean="0">
                <a:solidFill>
                  <a:srgbClr val="0070C0"/>
                </a:solidFill>
              </a:rPr>
              <a:t> su kitomis Šalimis, ir imsis </a:t>
            </a:r>
            <a:r>
              <a:rPr lang="lt-LT" b="1" dirty="0" smtClean="0">
                <a:solidFill>
                  <a:srgbClr val="0070C0"/>
                </a:solidFill>
              </a:rPr>
              <a:t>tokių veiksmų, kokie atrodys būtini</a:t>
            </a:r>
            <a:r>
              <a:rPr lang="lt-LT" dirty="0" smtClean="0">
                <a:solidFill>
                  <a:srgbClr val="0070C0"/>
                </a:solidFill>
              </a:rPr>
              <a:t>, įskaitant </a:t>
            </a:r>
            <a:r>
              <a:rPr lang="lt-LT" b="1" dirty="0" smtClean="0">
                <a:solidFill>
                  <a:srgbClr val="0070C0"/>
                </a:solidFill>
              </a:rPr>
              <a:t>ginkluotųjų pajėgų panaudojimą</a:t>
            </a:r>
            <a:r>
              <a:rPr lang="lt-LT" dirty="0" smtClean="0"/>
              <a:t>, siekiant atkurti ir palaikyti saugumą Šiaurės Atlanto regione. Apie kiekvieną tokią ginkluotą užpuolimą bei visas priemones, kurių buvo imtasi užpuolimo atveju, turi būti nedelsiant pranešama Saugumo Tarybai. Tos priemonės turi būti nutrauktos po to, kai Saugumo Taryba imasi priemonių, būtinų atkurti ir palaikyti tarptautinę taiką ir saugumą. </a:t>
            </a:r>
            <a:endParaRPr lang="lt-LT" dirty="0"/>
          </a:p>
        </p:txBody>
      </p:sp>
      <p:pic>
        <p:nvPicPr>
          <p:cNvPr id="4" name="Picture 4" descr="NATO vÄli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80963"/>
            <a:ext cx="134620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Text Box 30"/>
          <p:cNvSpPr txBox="1">
            <a:spLocks noChangeArrowheads="1"/>
          </p:cNvSpPr>
          <p:nvPr/>
        </p:nvSpPr>
        <p:spPr bwMode="auto">
          <a:xfrm>
            <a:off x="-36513" y="1641475"/>
            <a:ext cx="3743326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lt-LT" altLang="en-US" b="1" dirty="0" smtClean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KLAUSIMAI</a:t>
            </a:r>
            <a:r>
              <a:rPr lang="en-US" altLang="en-US" b="1" dirty="0" smtClean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altLang="en-US" sz="5400" b="1" dirty="0" smtClean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lt-LT" altLang="en-US" sz="5400" b="1" dirty="0" smtClean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-28575"/>
            <a:ext cx="5595938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9550"/>
            <a:ext cx="5903913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0927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338</Words>
  <Application>Microsoft Office PowerPoint</Application>
  <PresentationFormat>On-screen Show (4:3)</PresentationFormat>
  <Paragraphs>37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Aharoni</vt:lpstr>
      <vt:lpstr>Arial</vt:lpstr>
      <vt:lpstr>Calibri</vt:lpstr>
      <vt:lpstr>Office tema</vt:lpstr>
      <vt:lpstr>PowerPoint Presentation</vt:lpstr>
      <vt:lpstr>NATO istorija</vt:lpstr>
      <vt:lpstr>Valstybės – NATO narės</vt:lpstr>
      <vt:lpstr>PowerPoint Presentation</vt:lpstr>
      <vt:lpstr>PowerPoint Presentation</vt:lpstr>
      <vt:lpstr>Sutarties preambulė</vt:lpstr>
      <vt:lpstr>5 straipsnis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NATO ir Lietuva</dc:title>
  <dc:creator>User</dc:creator>
  <cp:lastModifiedBy>Salomėja Bitlieriūtė</cp:lastModifiedBy>
  <cp:revision>32</cp:revision>
  <dcterms:created xsi:type="dcterms:W3CDTF">2018-08-19T16:21:54Z</dcterms:created>
  <dcterms:modified xsi:type="dcterms:W3CDTF">2018-08-24T07:49:10Z</dcterms:modified>
</cp:coreProperties>
</file>