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85" r:id="rId4"/>
    <p:sldId id="291" r:id="rId5"/>
    <p:sldId id="290" r:id="rId6"/>
    <p:sldId id="289" r:id="rId7"/>
    <p:sldId id="268" r:id="rId8"/>
    <p:sldId id="302" r:id="rId9"/>
    <p:sldId id="264" r:id="rId10"/>
    <p:sldId id="299" r:id="rId11"/>
    <p:sldId id="300" r:id="rId12"/>
    <p:sldId id="301" r:id="rId13"/>
    <p:sldId id="266" r:id="rId14"/>
    <p:sldId id="287" r:id="rId15"/>
    <p:sldId id="288" r:id="rId16"/>
    <p:sldId id="294" r:id="rId17"/>
    <p:sldId id="297" r:id="rId18"/>
    <p:sldId id="295" r:id="rId19"/>
    <p:sldId id="283" r:id="rId20"/>
    <p:sldId id="280" r:id="rId21"/>
    <p:sldId id="298" r:id="rId22"/>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02"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bg>
      <p:bgRef idx="1003">
        <a:schemeClr val="bg1"/>
      </p:bgRef>
    </p:bg>
    <p:spTree>
      <p:nvGrpSpPr>
        <p:cNvPr id="1" name=""/>
        <p:cNvGrpSpPr/>
        <p:nvPr/>
      </p:nvGrpSpPr>
      <p:grpSpPr>
        <a:xfrm>
          <a:off x="0" y="0"/>
          <a:ext cx="0" cy="0"/>
          <a:chOff x="0" y="0"/>
          <a:chExt cx="0" cy="0"/>
        </a:xfrm>
      </p:grpSpPr>
      <p:sp>
        <p:nvSpPr>
          <p:cNvPr id="12" name="Stačiakampis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Suapvalintas stačiakamp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Antrinis pavadinimas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lt-LT" smtClean="0"/>
              <a:t>Spustelėję redag. ruoš. paantrš. stilių</a:t>
            </a:r>
            <a:endParaRPr kumimoji="0" lang="en-US"/>
          </a:p>
        </p:txBody>
      </p:sp>
      <p:sp>
        <p:nvSpPr>
          <p:cNvPr id="28" name="Datos vietos rezervavimo ženklas 27"/>
          <p:cNvSpPr>
            <a:spLocks noGrp="1"/>
          </p:cNvSpPr>
          <p:nvPr>
            <p:ph type="dt" sz="half" idx="10"/>
          </p:nvPr>
        </p:nvSpPr>
        <p:spPr/>
        <p:txBody>
          <a:bodyPr/>
          <a:lstStyle/>
          <a:p>
            <a:fld id="{AAF36774-6D73-4EE9-BB41-10701C7E0212}" type="datetimeFigureOut">
              <a:rPr lang="lt-LT" smtClean="0"/>
              <a:t>2019-06-26</a:t>
            </a:fld>
            <a:endParaRPr lang="lt-LT"/>
          </a:p>
        </p:txBody>
      </p:sp>
      <p:sp>
        <p:nvSpPr>
          <p:cNvPr id="17" name="Poraštės vietos rezervavimo ženklas 16"/>
          <p:cNvSpPr>
            <a:spLocks noGrp="1"/>
          </p:cNvSpPr>
          <p:nvPr>
            <p:ph type="ftr" sz="quarter" idx="11"/>
          </p:nvPr>
        </p:nvSpPr>
        <p:spPr/>
        <p:txBody>
          <a:bodyPr/>
          <a:lstStyle/>
          <a:p>
            <a:endParaRPr lang="lt-LT"/>
          </a:p>
        </p:txBody>
      </p:sp>
      <p:sp>
        <p:nvSpPr>
          <p:cNvPr id="29" name="Skaidrės numerio vietos rezervavimo ženklas 28"/>
          <p:cNvSpPr>
            <a:spLocks noGrp="1"/>
          </p:cNvSpPr>
          <p:nvPr>
            <p:ph type="sldNum" sz="quarter" idx="12"/>
          </p:nvPr>
        </p:nvSpPr>
        <p:spPr/>
        <p:txBody>
          <a:bodyPr lIns="0" tIns="0" rIns="0" bIns="0">
            <a:noAutofit/>
          </a:bodyPr>
          <a:lstStyle>
            <a:lvl1pPr>
              <a:defRPr sz="1400">
                <a:solidFill>
                  <a:srgbClr val="FFFFFF"/>
                </a:solidFill>
              </a:defRPr>
            </a:lvl1pPr>
          </a:lstStyle>
          <a:p>
            <a:fld id="{29DBE778-0D9F-4162-BFE6-7C34B0BFB9E4}" type="slidenum">
              <a:rPr lang="lt-LT" smtClean="0"/>
              <a:t>‹#›</a:t>
            </a:fld>
            <a:endParaRPr lang="lt-LT"/>
          </a:p>
        </p:txBody>
      </p:sp>
      <p:sp>
        <p:nvSpPr>
          <p:cNvPr id="7" name="Stačiakampis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ačiakampis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ačiakampis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Antraštė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lt-LT" smtClean="0"/>
              <a:t>Spustelėję redag. ruoš. pavad. stilių</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p:txBody>
          <a:bodyPr vert="eaVer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AAF36774-6D73-4EE9-BB41-10701C7E0212}" type="datetimeFigureOut">
              <a:rPr lang="lt-LT" smtClean="0"/>
              <a:t>2019-06-26</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9DBE778-0D9F-4162-BFE6-7C34B0BFB9E4}"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41"/>
            <a:ext cx="2011680" cy="5851525"/>
          </a:xfrm>
        </p:spPr>
        <p:txBody>
          <a:bodyPr vert="eaVert"/>
          <a:lstStyle/>
          <a:p>
            <a:r>
              <a:rPr kumimoji="0" lang="lt-LT" smtClean="0"/>
              <a:t>Spustelėję redag. ruoš. pavad. stilių</a:t>
            </a:r>
            <a:endParaRPr kumimoji="0" lang="en-US"/>
          </a:p>
        </p:txBody>
      </p:sp>
      <p:sp>
        <p:nvSpPr>
          <p:cNvPr id="3" name="Vertikalaus teksto vietos rezervavimo ženklas 2"/>
          <p:cNvSpPr>
            <a:spLocks noGrp="1"/>
          </p:cNvSpPr>
          <p:nvPr>
            <p:ph type="body" orient="vert" idx="1"/>
          </p:nvPr>
        </p:nvSpPr>
        <p:spPr>
          <a:xfrm>
            <a:off x="914400" y="274640"/>
            <a:ext cx="5562600" cy="5851525"/>
          </a:xfrm>
        </p:spPr>
        <p:txBody>
          <a:bodyPr vert="eaVert"/>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AAF36774-6D73-4EE9-BB41-10701C7E0212}" type="datetimeFigureOut">
              <a:rPr lang="lt-LT" smtClean="0"/>
              <a:t>2019-06-26</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9DBE778-0D9F-4162-BFE6-7C34B0BFB9E4}"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4" name="Datos vietos rezervavimo ženklas 3"/>
          <p:cNvSpPr>
            <a:spLocks noGrp="1"/>
          </p:cNvSpPr>
          <p:nvPr>
            <p:ph type="dt" sz="half" idx="10"/>
          </p:nvPr>
        </p:nvSpPr>
        <p:spPr/>
        <p:txBody>
          <a:bodyPr/>
          <a:lstStyle/>
          <a:p>
            <a:fld id="{AAF36774-6D73-4EE9-BB41-10701C7E0212}" type="datetimeFigureOut">
              <a:rPr lang="lt-LT" smtClean="0"/>
              <a:t>2019-06-26</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9DBE778-0D9F-4162-BFE6-7C34B0BFB9E4}" type="slidenum">
              <a:rPr lang="lt-LT" smtClean="0"/>
              <a:t>‹#›</a:t>
            </a:fld>
            <a:endParaRPr lang="lt-LT"/>
          </a:p>
        </p:txBody>
      </p:sp>
      <p:sp>
        <p:nvSpPr>
          <p:cNvPr id="8" name="Turinio vietos rezervavimo ženklas 7"/>
          <p:cNvSpPr>
            <a:spLocks noGrp="1"/>
          </p:cNvSpPr>
          <p:nvPr>
            <p:ph sz="quarter" idx="1"/>
          </p:nvPr>
        </p:nvSpPr>
        <p:spPr>
          <a:xfrm>
            <a:off x="914400" y="1447800"/>
            <a:ext cx="7772400" cy="45720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bg>
      <p:bgRef idx="1003">
        <a:schemeClr val="bg1"/>
      </p:bgRef>
    </p:bg>
    <p:spTree>
      <p:nvGrpSpPr>
        <p:cNvPr id="1" name=""/>
        <p:cNvGrpSpPr/>
        <p:nvPr/>
      </p:nvGrpSpPr>
      <p:grpSpPr>
        <a:xfrm>
          <a:off x="0" y="0"/>
          <a:ext cx="0" cy="0"/>
          <a:chOff x="0" y="0"/>
          <a:chExt cx="0" cy="0"/>
        </a:xfrm>
      </p:grpSpPr>
      <p:sp>
        <p:nvSpPr>
          <p:cNvPr id="11" name="Stačiakampis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Suapvalintas stačiakamp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Antraštė 1"/>
          <p:cNvSpPr>
            <a:spLocks noGrp="1"/>
          </p:cNvSpPr>
          <p:nvPr>
            <p:ph type="title"/>
          </p:nvPr>
        </p:nvSpPr>
        <p:spPr>
          <a:xfrm>
            <a:off x="722313" y="952500"/>
            <a:ext cx="7772400" cy="1362075"/>
          </a:xfrm>
        </p:spPr>
        <p:txBody>
          <a:bodyPr anchor="b" anchorCtr="0"/>
          <a:lstStyle>
            <a:lvl1pPr algn="l">
              <a:buNone/>
              <a:defRPr sz="4000" b="0" cap="none"/>
            </a:lvl1pPr>
          </a:lstStyle>
          <a:p>
            <a:r>
              <a:rPr kumimoji="0" lang="lt-LT" smtClean="0"/>
              <a:t>Spustelėję redag. ruoš. pavad. stilių</a:t>
            </a:r>
            <a:endParaRPr kumimoji="0" lang="en-US"/>
          </a:p>
        </p:txBody>
      </p:sp>
      <p:sp>
        <p:nvSpPr>
          <p:cNvPr id="3" name="Teksto vietos rezervavimo ženklas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lt-LT" smtClean="0"/>
              <a:t>Spustelėję redag. ruoš. teksto stilių</a:t>
            </a:r>
          </a:p>
        </p:txBody>
      </p:sp>
      <p:sp>
        <p:nvSpPr>
          <p:cNvPr id="4" name="Datos vietos rezervavimo ženklas 3"/>
          <p:cNvSpPr>
            <a:spLocks noGrp="1"/>
          </p:cNvSpPr>
          <p:nvPr>
            <p:ph type="dt" sz="half" idx="10"/>
          </p:nvPr>
        </p:nvSpPr>
        <p:spPr/>
        <p:txBody>
          <a:bodyPr/>
          <a:lstStyle/>
          <a:p>
            <a:fld id="{AAF36774-6D73-4EE9-BB41-10701C7E0212}" type="datetimeFigureOut">
              <a:rPr lang="lt-LT" smtClean="0"/>
              <a:t>2019-06-26</a:t>
            </a:fld>
            <a:endParaRPr lang="lt-LT"/>
          </a:p>
        </p:txBody>
      </p:sp>
      <p:sp>
        <p:nvSpPr>
          <p:cNvPr id="5" name="Poraštės vietos rezervavimo ženklas 4"/>
          <p:cNvSpPr>
            <a:spLocks noGrp="1"/>
          </p:cNvSpPr>
          <p:nvPr>
            <p:ph type="ftr" sz="quarter" idx="11"/>
          </p:nvPr>
        </p:nvSpPr>
        <p:spPr>
          <a:xfrm>
            <a:off x="800100" y="6172200"/>
            <a:ext cx="4000500" cy="457200"/>
          </a:xfrm>
        </p:spPr>
        <p:txBody>
          <a:bodyPr/>
          <a:lstStyle/>
          <a:p>
            <a:endParaRPr lang="lt-LT"/>
          </a:p>
        </p:txBody>
      </p:sp>
      <p:sp>
        <p:nvSpPr>
          <p:cNvPr id="7" name="Stačiakampis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Stačiakampis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ačiakampis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kaidrės numerio vietos rezervavimo ženklas 5"/>
          <p:cNvSpPr>
            <a:spLocks noGrp="1"/>
          </p:cNvSpPr>
          <p:nvPr>
            <p:ph type="sldNum" sz="quarter" idx="12"/>
          </p:nvPr>
        </p:nvSpPr>
        <p:spPr>
          <a:xfrm>
            <a:off x="146304" y="6208776"/>
            <a:ext cx="457200" cy="457200"/>
          </a:xfrm>
        </p:spPr>
        <p:txBody>
          <a:bodyPr/>
          <a:lstStyle/>
          <a:p>
            <a:fld id="{29DBE778-0D9F-4162-BFE6-7C34B0BFB9E4}" type="slidenum">
              <a:rPr lang="lt-LT" smtClean="0"/>
              <a:t>‹#›</a:t>
            </a:fld>
            <a:endParaRPr lang="lt-L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5" name="Datos vietos rezervavimo ženklas 4"/>
          <p:cNvSpPr>
            <a:spLocks noGrp="1"/>
          </p:cNvSpPr>
          <p:nvPr>
            <p:ph type="dt" sz="half" idx="10"/>
          </p:nvPr>
        </p:nvSpPr>
        <p:spPr/>
        <p:txBody>
          <a:bodyPr/>
          <a:lstStyle/>
          <a:p>
            <a:fld id="{AAF36774-6D73-4EE9-BB41-10701C7E0212}" type="datetimeFigureOut">
              <a:rPr lang="lt-LT" smtClean="0"/>
              <a:t>2019-06-26</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9DBE778-0D9F-4162-BFE6-7C34B0BFB9E4}" type="slidenum">
              <a:rPr lang="lt-LT" smtClean="0"/>
              <a:t>‹#›</a:t>
            </a:fld>
            <a:endParaRPr lang="lt-LT"/>
          </a:p>
        </p:txBody>
      </p:sp>
      <p:sp>
        <p:nvSpPr>
          <p:cNvPr id="9" name="Turinio vietos rezervavimo ženklas 8"/>
          <p:cNvSpPr>
            <a:spLocks noGrp="1"/>
          </p:cNvSpPr>
          <p:nvPr>
            <p:ph sz="quarter" idx="1"/>
          </p:nvPr>
        </p:nvSpPr>
        <p:spPr>
          <a:xfrm>
            <a:off x="914400" y="1447800"/>
            <a:ext cx="3749040" cy="45720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1" name="Turinio vietos rezervavimo ženklas 10"/>
          <p:cNvSpPr>
            <a:spLocks noGrp="1"/>
          </p:cNvSpPr>
          <p:nvPr>
            <p:ph sz="quarter" idx="2"/>
          </p:nvPr>
        </p:nvSpPr>
        <p:spPr>
          <a:xfrm>
            <a:off x="4933950" y="1447800"/>
            <a:ext cx="3749040" cy="45720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3050"/>
            <a:ext cx="7772400" cy="1143000"/>
          </a:xfrm>
        </p:spPr>
        <p:txBody>
          <a:bodyPr anchor="b" anchorCtr="0"/>
          <a:lstStyle>
            <a:lvl1pPr>
              <a:defRPr/>
            </a:lvl1pPr>
          </a:lstStyle>
          <a:p>
            <a:r>
              <a:rPr kumimoji="0" lang="lt-LT" smtClean="0"/>
              <a:t>Spustelėję redag. ruoš. pavad. stilių</a:t>
            </a:r>
            <a:endParaRPr kumimoji="0" lang="en-US"/>
          </a:p>
        </p:txBody>
      </p:sp>
      <p:sp>
        <p:nvSpPr>
          <p:cNvPr id="3" name="Teksto vietos rezervavimo ženklas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lt-LT" smtClean="0"/>
              <a:t>Spustelėję redag. ruoš. teksto stilių</a:t>
            </a:r>
          </a:p>
        </p:txBody>
      </p:sp>
      <p:sp>
        <p:nvSpPr>
          <p:cNvPr id="4" name="Teksto vietos rezervavimo ženklas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lt-LT" smtClean="0"/>
              <a:t>Spustelėję redag. ruoš. teksto stilių</a:t>
            </a:r>
          </a:p>
        </p:txBody>
      </p:sp>
      <p:sp>
        <p:nvSpPr>
          <p:cNvPr id="7" name="Datos vietos rezervavimo ženklas 6"/>
          <p:cNvSpPr>
            <a:spLocks noGrp="1"/>
          </p:cNvSpPr>
          <p:nvPr>
            <p:ph type="dt" sz="half" idx="10"/>
          </p:nvPr>
        </p:nvSpPr>
        <p:spPr/>
        <p:txBody>
          <a:bodyPr/>
          <a:lstStyle/>
          <a:p>
            <a:fld id="{AAF36774-6D73-4EE9-BB41-10701C7E0212}" type="datetimeFigureOut">
              <a:rPr lang="lt-LT" smtClean="0"/>
              <a:t>2019-06-26</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29DBE778-0D9F-4162-BFE6-7C34B0BFB9E4}" type="slidenum">
              <a:rPr lang="lt-LT" smtClean="0"/>
              <a:t>‹#›</a:t>
            </a:fld>
            <a:endParaRPr lang="lt-LT"/>
          </a:p>
        </p:txBody>
      </p:sp>
      <p:sp>
        <p:nvSpPr>
          <p:cNvPr id="11" name="Turinio vietos rezervavimo ženklas 10"/>
          <p:cNvSpPr>
            <a:spLocks noGrp="1"/>
          </p:cNvSpPr>
          <p:nvPr>
            <p:ph sz="half" idx="2"/>
          </p:nvPr>
        </p:nvSpPr>
        <p:spPr>
          <a:xfrm>
            <a:off x="914400" y="2247900"/>
            <a:ext cx="3733800" cy="38862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3" name="Turinio vietos rezervavimo ženklas 12"/>
          <p:cNvSpPr>
            <a:spLocks noGrp="1"/>
          </p:cNvSpPr>
          <p:nvPr>
            <p:ph sz="half" idx="4"/>
          </p:nvPr>
        </p:nvSpPr>
        <p:spPr>
          <a:xfrm>
            <a:off x="4953000" y="2247900"/>
            <a:ext cx="3733800" cy="38862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Spustelėję redag. ruoš. pavad. stilių</a:t>
            </a:r>
            <a:endParaRPr kumimoji="0" lang="en-US"/>
          </a:p>
        </p:txBody>
      </p:sp>
      <p:sp>
        <p:nvSpPr>
          <p:cNvPr id="3" name="Datos vietos rezervavimo ženklas 2"/>
          <p:cNvSpPr>
            <a:spLocks noGrp="1"/>
          </p:cNvSpPr>
          <p:nvPr>
            <p:ph type="dt" sz="half" idx="10"/>
          </p:nvPr>
        </p:nvSpPr>
        <p:spPr/>
        <p:txBody>
          <a:bodyPr/>
          <a:lstStyle/>
          <a:p>
            <a:fld id="{AAF36774-6D73-4EE9-BB41-10701C7E0212}" type="datetimeFigureOut">
              <a:rPr lang="lt-LT" smtClean="0"/>
              <a:t>2019-06-26</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29DBE778-0D9F-4162-BFE6-7C34B0BFB9E4}"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AAF36774-6D73-4EE9-BB41-10701C7E0212}" type="datetimeFigureOut">
              <a:rPr lang="lt-LT" smtClean="0"/>
              <a:t>2019-06-26</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29DBE778-0D9F-4162-BFE6-7C34B0BFB9E4}"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8" name="Stačiakampis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Suapvalintas stačiakamp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Antraštė 1"/>
          <p:cNvSpPr>
            <a:spLocks noGrp="1"/>
          </p:cNvSpPr>
          <p:nvPr>
            <p:ph type="title"/>
          </p:nvPr>
        </p:nvSpPr>
        <p:spPr>
          <a:xfrm>
            <a:off x="914400" y="273050"/>
            <a:ext cx="7772400" cy="1143000"/>
          </a:xfrm>
        </p:spPr>
        <p:txBody>
          <a:bodyPr anchor="b" anchorCtr="0"/>
          <a:lstStyle>
            <a:lvl1pPr algn="l">
              <a:buNone/>
              <a:defRPr sz="4000" b="0"/>
            </a:lvl1pPr>
          </a:lstStyle>
          <a:p>
            <a:r>
              <a:rPr kumimoji="0" lang="lt-LT" smtClean="0"/>
              <a:t>Spustelėję redag. ruoš. pavad. stilių</a:t>
            </a:r>
            <a:endParaRPr kumimoji="0" lang="en-US"/>
          </a:p>
        </p:txBody>
      </p:sp>
      <p:sp>
        <p:nvSpPr>
          <p:cNvPr id="3" name="Teksto vietos rezervavimo ženklas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lt-LT" smtClean="0"/>
              <a:t>Spustelėję redag. ruoš. teksto stilių</a:t>
            </a:r>
          </a:p>
        </p:txBody>
      </p:sp>
      <p:sp>
        <p:nvSpPr>
          <p:cNvPr id="5" name="Datos vietos rezervavimo ženklas 4"/>
          <p:cNvSpPr>
            <a:spLocks noGrp="1"/>
          </p:cNvSpPr>
          <p:nvPr>
            <p:ph type="dt" sz="half" idx="10"/>
          </p:nvPr>
        </p:nvSpPr>
        <p:spPr/>
        <p:txBody>
          <a:bodyPr/>
          <a:lstStyle/>
          <a:p>
            <a:fld id="{AAF36774-6D73-4EE9-BB41-10701C7E0212}" type="datetimeFigureOut">
              <a:rPr lang="lt-LT" smtClean="0"/>
              <a:t>2019-06-26</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9DBE778-0D9F-4162-BFE6-7C34B0BFB9E4}" type="slidenum">
              <a:rPr lang="lt-LT" smtClean="0"/>
              <a:t>‹#›</a:t>
            </a:fld>
            <a:endParaRPr lang="lt-LT"/>
          </a:p>
        </p:txBody>
      </p:sp>
      <p:sp>
        <p:nvSpPr>
          <p:cNvPr id="11" name="Turinio vietos rezervavimo ženklas 10"/>
          <p:cNvSpPr>
            <a:spLocks noGrp="1"/>
          </p:cNvSpPr>
          <p:nvPr>
            <p:ph sz="quarter" idx="1"/>
          </p:nvPr>
        </p:nvSpPr>
        <p:spPr>
          <a:xfrm>
            <a:off x="2971800" y="1600200"/>
            <a:ext cx="5715000" cy="4495800"/>
          </a:xfrm>
        </p:spPr>
        <p:txBody>
          <a:bodyPr vert="horz"/>
          <a:lstStyle/>
          <a:p>
            <a:pPr lvl="0" eaLnBrk="1" latinLnBrk="0" hangingPunct="1"/>
            <a:r>
              <a:rPr lang="lt-LT" smtClean="0"/>
              <a:t>Spustelėję redag. ruoš. teksto stilių</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lt-LT" smtClean="0"/>
              <a:t>Spustelėję redag. ruoš. pavad. stilių</a:t>
            </a:r>
            <a:endParaRPr kumimoji="0" lang="en-US"/>
          </a:p>
        </p:txBody>
      </p:sp>
      <p:sp>
        <p:nvSpPr>
          <p:cNvPr id="4" name="Teksto vietos rezervavimo ženklas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lt-LT" smtClean="0"/>
              <a:t>Spustelėję redag. ruoš. teksto stilių</a:t>
            </a:r>
          </a:p>
        </p:txBody>
      </p:sp>
      <p:sp>
        <p:nvSpPr>
          <p:cNvPr id="5" name="Datos vietos rezervavimo ženklas 4"/>
          <p:cNvSpPr>
            <a:spLocks noGrp="1"/>
          </p:cNvSpPr>
          <p:nvPr>
            <p:ph type="dt" sz="half" idx="10"/>
          </p:nvPr>
        </p:nvSpPr>
        <p:spPr/>
        <p:txBody>
          <a:bodyPr/>
          <a:lstStyle/>
          <a:p>
            <a:fld id="{AAF36774-6D73-4EE9-BB41-10701C7E0212}" type="datetimeFigureOut">
              <a:rPr lang="lt-LT" smtClean="0"/>
              <a:t>2019-06-26</a:t>
            </a:fld>
            <a:endParaRPr lang="lt-LT"/>
          </a:p>
        </p:txBody>
      </p:sp>
      <p:sp>
        <p:nvSpPr>
          <p:cNvPr id="6" name="Poraštės vietos rezervavimo ženklas 5"/>
          <p:cNvSpPr>
            <a:spLocks noGrp="1"/>
          </p:cNvSpPr>
          <p:nvPr>
            <p:ph type="ftr" sz="quarter" idx="11"/>
          </p:nvPr>
        </p:nvSpPr>
        <p:spPr>
          <a:xfrm>
            <a:off x="914400" y="6172200"/>
            <a:ext cx="3886200" cy="457200"/>
          </a:xfrm>
        </p:spPr>
        <p:txBody>
          <a:bodyPr/>
          <a:lstStyle/>
          <a:p>
            <a:endParaRPr lang="lt-LT"/>
          </a:p>
        </p:txBody>
      </p:sp>
      <p:sp>
        <p:nvSpPr>
          <p:cNvPr id="7" name="Skaidrės numerio vietos rezervavimo ženklas 6"/>
          <p:cNvSpPr>
            <a:spLocks noGrp="1"/>
          </p:cNvSpPr>
          <p:nvPr>
            <p:ph type="sldNum" sz="quarter" idx="12"/>
          </p:nvPr>
        </p:nvSpPr>
        <p:spPr>
          <a:xfrm>
            <a:off x="146304" y="6208776"/>
            <a:ext cx="457200" cy="457200"/>
          </a:xfrm>
        </p:spPr>
        <p:txBody>
          <a:bodyPr/>
          <a:lstStyle/>
          <a:p>
            <a:fld id="{29DBE778-0D9F-4162-BFE6-7C34B0BFB9E4}" type="slidenum">
              <a:rPr lang="lt-LT" smtClean="0"/>
              <a:t>‹#›</a:t>
            </a:fld>
            <a:endParaRPr lang="lt-LT"/>
          </a:p>
        </p:txBody>
      </p:sp>
      <p:sp>
        <p:nvSpPr>
          <p:cNvPr id="11" name="Stačiakampis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ačiakampis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ačiakampis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aveikslėlio vietos rezervavimo ženklas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lt-LT" smtClean="0"/>
              <a:t>Spustelėkite piktogr. norėdami įtraukti pav.</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Stačiakampis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Suapvalintas stačiakamp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Pavadinimo vietos rezervavimo ženklas 21"/>
          <p:cNvSpPr>
            <a:spLocks noGrp="1"/>
          </p:cNvSpPr>
          <p:nvPr>
            <p:ph type="title"/>
          </p:nvPr>
        </p:nvSpPr>
        <p:spPr>
          <a:xfrm>
            <a:off x="914400" y="274638"/>
            <a:ext cx="7772400" cy="1143000"/>
          </a:xfrm>
          <a:prstGeom prst="rect">
            <a:avLst/>
          </a:prstGeom>
        </p:spPr>
        <p:txBody>
          <a:bodyPr bIns="91440" anchor="b" anchorCtr="0">
            <a:normAutofit/>
          </a:bodyPr>
          <a:lstStyle/>
          <a:p>
            <a:r>
              <a:rPr kumimoji="0" lang="lt-LT" smtClean="0"/>
              <a:t>Spustelėję redag. ruoš. pavad. stilių</a:t>
            </a:r>
            <a:endParaRPr kumimoji="0" lang="en-US"/>
          </a:p>
        </p:txBody>
      </p:sp>
      <p:sp>
        <p:nvSpPr>
          <p:cNvPr id="13" name="Teksto vietos rezervavimo ženklas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lt-LT" smtClean="0"/>
              <a:t>Spustelėję redag. ruoš. teksto stilių</a:t>
            </a:r>
          </a:p>
          <a:p>
            <a:pPr lvl="1" eaLnBrk="1" latinLnBrk="0" hangingPunct="1"/>
            <a:r>
              <a:rPr kumimoji="0" lang="lt-LT" smtClean="0"/>
              <a:t>Antras lygmuo</a:t>
            </a:r>
          </a:p>
          <a:p>
            <a:pPr lvl="2" eaLnBrk="1" latinLnBrk="0" hangingPunct="1"/>
            <a:r>
              <a:rPr kumimoji="0" lang="lt-LT" smtClean="0"/>
              <a:t>Trečias lygmuo</a:t>
            </a:r>
          </a:p>
          <a:p>
            <a:pPr lvl="3" eaLnBrk="1" latinLnBrk="0" hangingPunct="1"/>
            <a:r>
              <a:rPr kumimoji="0" lang="lt-LT" smtClean="0"/>
              <a:t>Ketvirtas lygmuo</a:t>
            </a:r>
          </a:p>
          <a:p>
            <a:pPr lvl="4" eaLnBrk="1" latinLnBrk="0" hangingPunct="1"/>
            <a:r>
              <a:rPr kumimoji="0" lang="lt-LT" smtClean="0"/>
              <a:t>Penktas lygmuo</a:t>
            </a:r>
            <a:endParaRPr kumimoji="0" lang="en-US"/>
          </a:p>
        </p:txBody>
      </p:sp>
      <p:sp>
        <p:nvSpPr>
          <p:cNvPr id="14" name="Datos vietos rezervavimo ženklas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AF36774-6D73-4EE9-BB41-10701C7E0212}" type="datetimeFigureOut">
              <a:rPr lang="lt-LT" smtClean="0"/>
              <a:t>2019-06-26</a:t>
            </a:fld>
            <a:endParaRPr lang="lt-LT"/>
          </a:p>
        </p:txBody>
      </p:sp>
      <p:sp>
        <p:nvSpPr>
          <p:cNvPr id="3" name="Poraštės vietos rezervavimo ženklas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lt-LT"/>
          </a:p>
        </p:txBody>
      </p:sp>
      <p:sp>
        <p:nvSpPr>
          <p:cNvPr id="23" name="Skaidrės numerio vietos rezervavimo ženklas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9DBE778-0D9F-4162-BFE6-7C34B0BFB9E4}" type="slidenum">
              <a:rPr lang="lt-LT" smtClean="0"/>
              <a:t>‹#›</a:t>
            </a:fld>
            <a:endParaRPr lang="lt-L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Antrinis pavadinimas 2"/>
          <p:cNvSpPr>
            <a:spLocks noGrp="1"/>
          </p:cNvSpPr>
          <p:nvPr>
            <p:ph type="subTitle" idx="1"/>
          </p:nvPr>
        </p:nvSpPr>
        <p:spPr>
          <a:xfrm>
            <a:off x="1295400" y="2492896"/>
            <a:ext cx="6400800" cy="3456384"/>
          </a:xfrm>
        </p:spPr>
        <p:txBody>
          <a:bodyPr>
            <a:normAutofit fontScale="55000" lnSpcReduction="20000"/>
          </a:bodyPr>
          <a:lstStyle/>
          <a:p>
            <a:r>
              <a:rPr lang="lt-LT" sz="5100" b="1" dirty="0" smtClean="0">
                <a:latin typeface="Times New Roman" panose="02020603050405020304" pitchFamily="18" charset="0"/>
                <a:cs typeface="Times New Roman" panose="02020603050405020304" pitchFamily="18" charset="0"/>
              </a:rPr>
              <a:t>Sveika ar serganti  asmenybė: galimybė rinktis</a:t>
            </a:r>
          </a:p>
          <a:p>
            <a:endParaRPr lang="lt-LT" sz="3600" b="1" dirty="0" smtClean="0">
              <a:latin typeface="Times New Roman" panose="02020603050405020304" pitchFamily="18" charset="0"/>
              <a:cs typeface="Times New Roman" panose="02020603050405020304" pitchFamily="18" charset="0"/>
            </a:endParaRPr>
          </a:p>
          <a:p>
            <a:endParaRPr lang="lt-LT" sz="3100" i="1" dirty="0" smtClean="0">
              <a:latin typeface="Times New Roman" panose="02020603050405020304" pitchFamily="18" charset="0"/>
              <a:cs typeface="Times New Roman" panose="02020603050405020304" pitchFamily="18" charset="0"/>
            </a:endParaRPr>
          </a:p>
          <a:p>
            <a:endParaRPr lang="lt-LT" sz="3100" i="1" dirty="0">
              <a:latin typeface="Times New Roman" panose="02020603050405020304" pitchFamily="18" charset="0"/>
              <a:cs typeface="Times New Roman" panose="02020603050405020304" pitchFamily="18" charset="0"/>
            </a:endParaRPr>
          </a:p>
          <a:p>
            <a:r>
              <a:rPr lang="lt-LT" sz="3100" i="1" dirty="0" smtClean="0">
                <a:latin typeface="Times New Roman" panose="02020603050405020304" pitchFamily="18" charset="0"/>
                <a:cs typeface="Times New Roman" panose="02020603050405020304" pitchFamily="18" charset="0"/>
              </a:rPr>
              <a:t>Violeta </a:t>
            </a:r>
            <a:r>
              <a:rPr lang="lt-LT" sz="3100" i="1" dirty="0" err="1" smtClean="0">
                <a:latin typeface="Times New Roman" panose="02020603050405020304" pitchFamily="18" charset="0"/>
                <a:cs typeface="Times New Roman" panose="02020603050405020304" pitchFamily="18" charset="0"/>
              </a:rPr>
              <a:t>Čekanauskienė</a:t>
            </a:r>
            <a:r>
              <a:rPr lang="lt-LT" sz="3100" i="1" dirty="0" smtClean="0">
                <a:latin typeface="Times New Roman" panose="02020603050405020304" pitchFamily="18" charset="0"/>
                <a:cs typeface="Times New Roman" panose="02020603050405020304" pitchFamily="18" charset="0"/>
              </a:rPr>
              <a:t>, Kauno ,,Aušros“ gimnazijos neformalaus ugdymo mokytoja, Kauno  visuomenės sveikatos biuro visuomenės sveikatos priežiūros specialistė</a:t>
            </a:r>
          </a:p>
          <a:p>
            <a:endParaRPr lang="lt-LT" b="1" dirty="0">
              <a:latin typeface="Times New Roman" panose="02020603050405020304" pitchFamily="18" charset="0"/>
              <a:cs typeface="Times New Roman" panose="02020603050405020304" pitchFamily="18" charset="0"/>
            </a:endParaRPr>
          </a:p>
          <a:p>
            <a:endParaRPr lang="lt-LT" b="1" dirty="0" smtClean="0">
              <a:latin typeface="Times New Roman" panose="02020603050405020304" pitchFamily="18" charset="0"/>
              <a:cs typeface="Times New Roman" panose="02020603050405020304" pitchFamily="18" charset="0"/>
            </a:endParaRPr>
          </a:p>
          <a:p>
            <a:r>
              <a:rPr lang="lt-LT" sz="1900" b="1" i="1" dirty="0" smtClean="0">
                <a:latin typeface="Times New Roman" panose="02020603050405020304" pitchFamily="18" charset="0"/>
                <a:cs typeface="Times New Roman" panose="02020603050405020304" pitchFamily="18" charset="0"/>
              </a:rPr>
              <a:t>Klaipėda, Panevėžys</a:t>
            </a:r>
          </a:p>
          <a:p>
            <a:r>
              <a:rPr lang="en-US" sz="1900" b="1" i="1" dirty="0" smtClean="0">
                <a:latin typeface="Times New Roman" panose="02020603050405020304" pitchFamily="18" charset="0"/>
                <a:cs typeface="Times New Roman" panose="02020603050405020304" pitchFamily="18" charset="0"/>
              </a:rPr>
              <a:t>2019  06</a:t>
            </a:r>
            <a:r>
              <a:rPr lang="lt-LT" sz="1900" b="1" i="1" dirty="0" smtClean="0">
                <a:latin typeface="Times New Roman" panose="02020603050405020304" pitchFamily="18" charset="0"/>
                <a:cs typeface="Times New Roman" panose="02020603050405020304" pitchFamily="18" charset="0"/>
              </a:rPr>
              <a:t> </a:t>
            </a:r>
            <a:r>
              <a:rPr lang="en-US" sz="1900" b="1" i="1" dirty="0" smtClean="0">
                <a:latin typeface="Times New Roman" panose="02020603050405020304" pitchFamily="18" charset="0"/>
                <a:cs typeface="Times New Roman" panose="02020603050405020304" pitchFamily="18" charset="0"/>
              </a:rPr>
              <a:t>11</a:t>
            </a:r>
            <a:endParaRPr lang="lt-LT" sz="1900" b="1" i="1" dirty="0">
              <a:latin typeface="Times New Roman" panose="02020603050405020304" pitchFamily="18" charset="0"/>
              <a:cs typeface="Times New Roman" panose="02020603050405020304" pitchFamily="18" charset="0"/>
            </a:endParaRPr>
          </a:p>
        </p:txBody>
      </p:sp>
      <p:sp>
        <p:nvSpPr>
          <p:cNvPr id="2" name="Antraštė 1"/>
          <p:cNvSpPr>
            <a:spLocks noGrp="1"/>
          </p:cNvSpPr>
          <p:nvPr>
            <p:ph type="ctrTitle"/>
          </p:nvPr>
        </p:nvSpPr>
        <p:spPr>
          <a:xfrm>
            <a:off x="0" y="476672"/>
            <a:ext cx="9144000" cy="1944216"/>
          </a:xfrm>
          <a:noFill/>
          <a:ln>
            <a:solidFill>
              <a:srgbClr val="92D050"/>
            </a:solidFill>
          </a:ln>
        </p:spPr>
        <p:txBody>
          <a:bodyPr>
            <a:normAutofit fontScale="90000"/>
          </a:bodyPr>
          <a:lstStyle/>
          <a:p>
            <a:pPr hangingPunct="0"/>
            <a:r>
              <a:rPr lang="lt-LT" sz="2700" dirty="0" smtClean="0">
                <a:solidFill>
                  <a:schemeClr val="tx1"/>
                </a:solidFill>
              </a:rPr>
              <a:t/>
            </a:r>
            <a:br>
              <a:rPr lang="lt-LT" sz="2700" dirty="0" smtClean="0">
                <a:solidFill>
                  <a:schemeClr val="tx1"/>
                </a:solidFill>
              </a:rPr>
            </a:br>
            <a:r>
              <a:rPr lang="lt-LT" sz="2700" dirty="0">
                <a:solidFill>
                  <a:schemeClr val="tx1"/>
                </a:solidFill>
              </a:rPr>
              <a:t/>
            </a:r>
            <a:br>
              <a:rPr lang="lt-LT" sz="2700" dirty="0">
                <a:solidFill>
                  <a:schemeClr val="tx1"/>
                </a:solidFill>
              </a:rPr>
            </a:br>
            <a:r>
              <a:rPr lang="lt-LT" sz="2200" i="1" dirty="0" smtClean="0">
                <a:solidFill>
                  <a:schemeClr val="tx1"/>
                </a:solidFill>
              </a:rPr>
              <a:t>Viešoji konsultacija</a:t>
            </a:r>
            <a:r>
              <a:rPr lang="lt-LT" sz="2200" i="1" dirty="0">
                <a:solidFill>
                  <a:schemeClr val="tx1"/>
                </a:solidFill>
              </a:rPr>
              <a:t> </a:t>
            </a:r>
            <a:br>
              <a:rPr lang="lt-LT" sz="2200" i="1" dirty="0">
                <a:solidFill>
                  <a:schemeClr val="tx1"/>
                </a:solidFill>
              </a:rPr>
            </a:br>
            <a:r>
              <a:rPr lang="lt-LT" sz="2200" i="1" dirty="0">
                <a:solidFill>
                  <a:schemeClr val="tx1"/>
                </a:solidFill>
              </a:rPr>
              <a:t>Sveikatos ir lytiškumo ugdymo bei rengimo šeimai bendrosios programos įgyvendinimas mokyklose: kaip formuojamas turinys bendradarbiaujant programą įgyvendinantiems mokytojams su visuomenės sveikatos specialistais</a:t>
            </a:r>
            <a:r>
              <a:rPr lang="lt-LT" dirty="0"/>
              <a:t/>
            </a:r>
            <a:br>
              <a:rPr lang="lt-LT" dirty="0"/>
            </a:br>
            <a:endParaRPr lang="lt-LT" dirty="0"/>
          </a:p>
        </p:txBody>
      </p:sp>
    </p:spTree>
    <p:extLst>
      <p:ext uri="{BB962C8B-B14F-4D97-AF65-F5344CB8AC3E}">
        <p14:creationId xmlns:p14="http://schemas.microsoft.com/office/powerpoint/2010/main" val="3151725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a:xfrm>
            <a:off x="395536" y="274638"/>
            <a:ext cx="8291264" cy="778098"/>
          </a:xfrm>
        </p:spPr>
        <p:txBody>
          <a:bodyPr>
            <a:noAutofit/>
          </a:bodyPr>
          <a:lstStyle/>
          <a:p>
            <a:r>
              <a:rPr lang="lt-LT" sz="3200" b="1" dirty="0"/>
              <a:t>Pagrindiniai SLURŠ </a:t>
            </a:r>
            <a:r>
              <a:rPr lang="lt-LT" sz="3200" b="1" dirty="0" err="1" smtClean="0"/>
              <a:t>principai:įgyvendinimo</a:t>
            </a:r>
            <a:r>
              <a:rPr lang="lt-LT" sz="3200" b="1" dirty="0" smtClean="0"/>
              <a:t> </a:t>
            </a:r>
            <a:r>
              <a:rPr lang="lt-LT" sz="3200" b="1" dirty="0"/>
              <a:t>galimybės</a:t>
            </a:r>
            <a:endParaRPr lang="lt-LT" sz="3200" dirty="0"/>
          </a:p>
        </p:txBody>
      </p:sp>
      <p:sp>
        <p:nvSpPr>
          <p:cNvPr id="8" name="Turinio vietos rezervavimo ženklas 7"/>
          <p:cNvSpPr>
            <a:spLocks noGrp="1"/>
          </p:cNvSpPr>
          <p:nvPr>
            <p:ph sz="quarter" idx="1"/>
          </p:nvPr>
        </p:nvSpPr>
        <p:spPr>
          <a:xfrm>
            <a:off x="914400" y="1447800"/>
            <a:ext cx="7772400" cy="4933528"/>
          </a:xfrm>
        </p:spPr>
        <p:txBody>
          <a:bodyPr>
            <a:normAutofit lnSpcReduction="10000"/>
          </a:bodyPr>
          <a:lstStyle/>
          <a:p>
            <a:pPr marL="0" indent="0">
              <a:buNone/>
            </a:pPr>
            <a:r>
              <a:rPr lang="en-US" b="1" i="1" u="sng" dirty="0" smtClean="0"/>
              <a:t>2. </a:t>
            </a:r>
            <a:r>
              <a:rPr lang="en-US" b="1" i="1" u="sng" dirty="0" err="1" smtClean="0"/>
              <a:t>Prieinamumo</a:t>
            </a:r>
            <a:r>
              <a:rPr lang="en-US" b="1" i="1" u="sng" dirty="0" smtClean="0"/>
              <a:t> </a:t>
            </a:r>
            <a:r>
              <a:rPr lang="en-US" b="1" i="1" u="sng" dirty="0" err="1"/>
              <a:t>principas</a:t>
            </a:r>
            <a:endParaRPr lang="lt-LT" b="1" i="1" u="sng" dirty="0" smtClean="0"/>
          </a:p>
          <a:p>
            <a:r>
              <a:rPr lang="lt-LT" dirty="0" smtClean="0"/>
              <a:t>Žinios ir faktai  - grįsti mokslu;</a:t>
            </a:r>
          </a:p>
          <a:p>
            <a:r>
              <a:rPr lang="lt-LT" dirty="0" smtClean="0"/>
              <a:t>Ugdomi gebėjimai, vertybinės nuostatos turi atitikti amžiaus tarpsnio ypatumus.</a:t>
            </a:r>
          </a:p>
          <a:p>
            <a:pPr marL="0" indent="0">
              <a:buNone/>
            </a:pPr>
            <a:r>
              <a:rPr lang="lt-LT" b="1" i="1" dirty="0" smtClean="0"/>
              <a:t>Pastebėjimas: </a:t>
            </a:r>
            <a:r>
              <a:rPr lang="lt-LT" dirty="0" smtClean="0"/>
              <a:t>atsitiktiniai ugdytojai</a:t>
            </a:r>
          </a:p>
          <a:p>
            <a:pPr marL="0" indent="0">
              <a:buNone/>
            </a:pPr>
            <a:r>
              <a:rPr lang="en-US" b="1" i="1" u="sng" dirty="0" smtClean="0"/>
              <a:t>3. </a:t>
            </a:r>
            <a:r>
              <a:rPr lang="en-US" b="1" i="1" u="sng" dirty="0" err="1" smtClean="0"/>
              <a:t>Personalizavimo</a:t>
            </a:r>
            <a:r>
              <a:rPr lang="en-US" b="1" i="1" u="sng" dirty="0" smtClean="0"/>
              <a:t> </a:t>
            </a:r>
            <a:r>
              <a:rPr lang="en-US" b="1" i="1" u="sng" dirty="0" err="1" smtClean="0"/>
              <a:t>principas</a:t>
            </a:r>
            <a:r>
              <a:rPr lang="en-US" b="1" i="1" u="sng" dirty="0" smtClean="0"/>
              <a:t>:</a:t>
            </a:r>
          </a:p>
          <a:p>
            <a:pPr>
              <a:buFont typeface="Arial" panose="020B0604020202020204" pitchFamily="34" charset="0"/>
              <a:buChar char="•"/>
            </a:pPr>
            <a:r>
              <a:rPr lang="en-US" dirty="0" err="1" smtClean="0"/>
              <a:t>Kiekvienas</a:t>
            </a:r>
            <a:r>
              <a:rPr lang="en-US" dirty="0" smtClean="0"/>
              <a:t> </a:t>
            </a:r>
            <a:r>
              <a:rPr lang="en-US" dirty="0" err="1" smtClean="0"/>
              <a:t>asmuo</a:t>
            </a:r>
            <a:r>
              <a:rPr lang="en-US" dirty="0" smtClean="0"/>
              <a:t> </a:t>
            </a:r>
            <a:r>
              <a:rPr lang="en-US" dirty="0" err="1" smtClean="0"/>
              <a:t>yra</a:t>
            </a:r>
            <a:r>
              <a:rPr lang="en-US" dirty="0" smtClean="0"/>
              <a:t> </a:t>
            </a:r>
            <a:r>
              <a:rPr lang="en-US" dirty="0" err="1" smtClean="0"/>
              <a:t>unikalus</a:t>
            </a:r>
            <a:r>
              <a:rPr lang="en-US" dirty="0" smtClean="0"/>
              <a:t>, </a:t>
            </a:r>
            <a:r>
              <a:rPr lang="en-US" dirty="0" err="1" smtClean="0"/>
              <a:t>vertingas</a:t>
            </a:r>
            <a:r>
              <a:rPr lang="en-US" dirty="0" smtClean="0"/>
              <a:t> </a:t>
            </a:r>
            <a:r>
              <a:rPr lang="en-US" dirty="0" err="1" smtClean="0"/>
              <a:t>ir</a:t>
            </a:r>
            <a:r>
              <a:rPr lang="en-US" dirty="0" smtClean="0"/>
              <a:t> </a:t>
            </a:r>
            <a:r>
              <a:rPr lang="en-US" dirty="0" err="1" smtClean="0"/>
              <a:t>nepakartojamas</a:t>
            </a:r>
            <a:r>
              <a:rPr lang="lt-LT" dirty="0" smtClean="0"/>
              <a:t>;</a:t>
            </a:r>
            <a:endParaRPr lang="en-US" dirty="0" smtClean="0"/>
          </a:p>
          <a:p>
            <a:pPr>
              <a:buFont typeface="Arial" panose="020B0604020202020204" pitchFamily="34" charset="0"/>
              <a:buChar char="•"/>
            </a:pPr>
            <a:r>
              <a:rPr lang="en-US" dirty="0" err="1" smtClean="0"/>
              <a:t>Individualios</a:t>
            </a:r>
            <a:r>
              <a:rPr lang="en-US" dirty="0" smtClean="0"/>
              <a:t> </a:t>
            </a:r>
            <a:r>
              <a:rPr lang="en-US" dirty="0" err="1" smtClean="0"/>
              <a:t>vaiko</a:t>
            </a:r>
            <a:r>
              <a:rPr lang="en-US" dirty="0" smtClean="0"/>
              <a:t> </a:t>
            </a:r>
            <a:r>
              <a:rPr lang="en-US" dirty="0" err="1" smtClean="0"/>
              <a:t>savyb</a:t>
            </a:r>
            <a:r>
              <a:rPr lang="lt-LT" dirty="0" smtClean="0"/>
              <a:t>ės, poreikiai, interesai, patirtis, branda, socialinė kultūrinė aplinka.</a:t>
            </a:r>
          </a:p>
          <a:p>
            <a:pPr marL="0" indent="0">
              <a:buNone/>
            </a:pPr>
            <a:r>
              <a:rPr lang="lt-LT" b="1" i="1" dirty="0" smtClean="0"/>
              <a:t>Pastebėjimas: </a:t>
            </a:r>
            <a:r>
              <a:rPr lang="lt-LT" dirty="0" smtClean="0"/>
              <a:t>sunkiau įgyvendinama dirbant </a:t>
            </a:r>
            <a:r>
              <a:rPr lang="en-US" dirty="0" err="1" smtClean="0"/>
              <a:t>su</a:t>
            </a:r>
            <a:r>
              <a:rPr lang="en-US" dirty="0" smtClean="0"/>
              <a:t> visa </a:t>
            </a:r>
            <a:r>
              <a:rPr lang="en-US" dirty="0" err="1" smtClean="0"/>
              <a:t>klase</a:t>
            </a:r>
            <a:r>
              <a:rPr lang="en-US" dirty="0" smtClean="0"/>
              <a:t>(</a:t>
            </a:r>
            <a:r>
              <a:rPr lang="en-US" dirty="0" err="1" smtClean="0"/>
              <a:t>klas</a:t>
            </a:r>
            <a:r>
              <a:rPr lang="lt-LT" dirty="0" smtClean="0"/>
              <a:t>ė</a:t>
            </a:r>
            <a:r>
              <a:rPr lang="en-US" dirty="0" err="1" smtClean="0"/>
              <a:t>mis</a:t>
            </a:r>
            <a:r>
              <a:rPr lang="en-US" dirty="0" smtClean="0"/>
              <a:t>)</a:t>
            </a:r>
          </a:p>
        </p:txBody>
      </p:sp>
    </p:spTree>
    <p:extLst>
      <p:ext uri="{BB962C8B-B14F-4D97-AF65-F5344CB8AC3E}">
        <p14:creationId xmlns:p14="http://schemas.microsoft.com/office/powerpoint/2010/main" val="3546398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a:bodyPr>
          <a:lstStyle/>
          <a:p>
            <a:r>
              <a:rPr lang="lt-LT" sz="2800" b="1" dirty="0" smtClean="0"/>
              <a:t>Pagrindiniai SLURŠ principai: įgyvendinimo galimybės</a:t>
            </a:r>
            <a:endParaRPr lang="lt-LT" sz="2800" b="1" dirty="0"/>
          </a:p>
        </p:txBody>
      </p:sp>
      <p:sp>
        <p:nvSpPr>
          <p:cNvPr id="3" name="Turinio vietos rezervavimo ženklas 2"/>
          <p:cNvSpPr>
            <a:spLocks noGrp="1"/>
          </p:cNvSpPr>
          <p:nvPr>
            <p:ph sz="quarter" idx="1"/>
          </p:nvPr>
        </p:nvSpPr>
        <p:spPr>
          <a:xfrm>
            <a:off x="914400" y="1447800"/>
            <a:ext cx="7772400" cy="5005536"/>
          </a:xfrm>
        </p:spPr>
        <p:txBody>
          <a:bodyPr>
            <a:normAutofit fontScale="92500" lnSpcReduction="20000"/>
          </a:bodyPr>
          <a:lstStyle/>
          <a:p>
            <a:pPr marL="0" indent="0">
              <a:buNone/>
            </a:pPr>
            <a:r>
              <a:rPr lang="en-US" b="1" dirty="0" smtClean="0"/>
              <a:t>4. </a:t>
            </a:r>
            <a:r>
              <a:rPr lang="en-US" b="1" i="1" u="sng" dirty="0" err="1" smtClean="0"/>
              <a:t>Kontekstualumo</a:t>
            </a:r>
            <a:r>
              <a:rPr lang="en-US" b="1" i="1" u="sng" dirty="0" smtClean="0"/>
              <a:t> </a:t>
            </a:r>
            <a:r>
              <a:rPr lang="en-US" b="1" i="1" u="sng" dirty="0" err="1" smtClean="0"/>
              <a:t>principas</a:t>
            </a:r>
            <a:endParaRPr lang="en-US" b="1" i="1" u="sng" dirty="0" smtClean="0"/>
          </a:p>
          <a:p>
            <a:pPr>
              <a:buFont typeface="Arial" panose="020B0604020202020204" pitchFamily="34" charset="0"/>
              <a:buChar char="•"/>
            </a:pPr>
            <a:r>
              <a:rPr lang="en-US" dirty="0" err="1" smtClean="0"/>
              <a:t>Ugdymas</a:t>
            </a:r>
            <a:r>
              <a:rPr lang="en-US" dirty="0" smtClean="0"/>
              <a:t> </a:t>
            </a:r>
            <a:r>
              <a:rPr lang="en-US" dirty="0" err="1" smtClean="0"/>
              <a:t>glaud</a:t>
            </a:r>
            <a:r>
              <a:rPr lang="lt-LT" dirty="0" err="1" smtClean="0"/>
              <a:t>žiai</a:t>
            </a:r>
            <a:r>
              <a:rPr lang="lt-LT" dirty="0" smtClean="0"/>
              <a:t> </a:t>
            </a:r>
            <a:r>
              <a:rPr lang="en-US" dirty="0" err="1" smtClean="0"/>
              <a:t>siejamas</a:t>
            </a:r>
            <a:r>
              <a:rPr lang="en-US" dirty="0" smtClean="0"/>
              <a:t> </a:t>
            </a:r>
            <a:r>
              <a:rPr lang="en-US" dirty="0" err="1" smtClean="0"/>
              <a:t>su</a:t>
            </a:r>
            <a:r>
              <a:rPr lang="en-US" dirty="0" smtClean="0"/>
              <a:t>  </a:t>
            </a:r>
            <a:r>
              <a:rPr lang="lt-LT" dirty="0" smtClean="0"/>
              <a:t>artimiausia vaiko aplinka, socialiniais kultūriniais jos pokyčiais</a:t>
            </a:r>
          </a:p>
          <a:p>
            <a:pPr>
              <a:buFont typeface="Arial" panose="020B0604020202020204" pitchFamily="34" charset="0"/>
              <a:buChar char="•"/>
            </a:pPr>
            <a:r>
              <a:rPr lang="lt-LT" dirty="0" smtClean="0"/>
              <a:t>Siekiama, kad vaiko patirtys  jam būtų prasmingos ir aktualios</a:t>
            </a:r>
          </a:p>
          <a:p>
            <a:pPr marL="0" indent="0">
              <a:buNone/>
            </a:pPr>
            <a:r>
              <a:rPr lang="lt-LT" b="1" i="1" dirty="0" smtClean="0"/>
              <a:t>Pastebėjimas</a:t>
            </a:r>
            <a:r>
              <a:rPr lang="lt-LT" dirty="0" smtClean="0"/>
              <a:t>: sunkiau įgyvendinti dirbant su visa klase</a:t>
            </a:r>
          </a:p>
          <a:p>
            <a:pPr marL="0" indent="0">
              <a:buNone/>
            </a:pPr>
            <a:r>
              <a:rPr lang="en-US" b="1" i="1" u="sng" dirty="0" smtClean="0"/>
              <a:t>5. </a:t>
            </a:r>
            <a:r>
              <a:rPr lang="en-US" b="1" i="1" u="sng" dirty="0" err="1" smtClean="0"/>
              <a:t>Pagarbos</a:t>
            </a:r>
            <a:r>
              <a:rPr lang="en-US" b="1" i="1" u="sng" dirty="0" smtClean="0"/>
              <a:t> </a:t>
            </a:r>
            <a:r>
              <a:rPr lang="lt-LT" b="1" i="1" u="sng" dirty="0" smtClean="0"/>
              <a:t>žmogui ir lyčių lygiavertiškumo principas</a:t>
            </a:r>
          </a:p>
          <a:p>
            <a:pPr marL="0" indent="0">
              <a:buNone/>
            </a:pPr>
            <a:r>
              <a:rPr lang="lt-LT" dirty="0"/>
              <a:t> </a:t>
            </a:r>
            <a:r>
              <a:rPr lang="lt-LT" dirty="0" smtClean="0"/>
              <a:t> Ugdymas grindžiamas:</a:t>
            </a:r>
          </a:p>
          <a:p>
            <a:pPr>
              <a:buFont typeface="Arial" panose="020B0604020202020204" pitchFamily="34" charset="0"/>
              <a:buChar char="•"/>
            </a:pPr>
            <a:r>
              <a:rPr lang="lt-LT" dirty="0" smtClean="0"/>
              <a:t>Žmogaus teisėmis ir humanistinės vertybės</a:t>
            </a:r>
          </a:p>
          <a:p>
            <a:pPr>
              <a:buFont typeface="Arial" panose="020B0604020202020204" pitchFamily="34" charset="0"/>
              <a:buChar char="•"/>
            </a:pPr>
            <a:r>
              <a:rPr lang="lt-LT" dirty="0" smtClean="0"/>
              <a:t>Asmens unikalumo samprata</a:t>
            </a:r>
          </a:p>
          <a:p>
            <a:pPr>
              <a:buFont typeface="Arial" panose="020B0604020202020204" pitchFamily="34" charset="0"/>
              <a:buChar char="•"/>
            </a:pPr>
            <a:r>
              <a:rPr lang="lt-LT" dirty="0" smtClean="0"/>
              <a:t>Pagarba žmogaus gyvybei</a:t>
            </a:r>
          </a:p>
          <a:p>
            <a:pPr marL="0" indent="0">
              <a:buNone/>
            </a:pPr>
            <a:r>
              <a:rPr lang="lt-LT" b="1" i="1" dirty="0" smtClean="0"/>
              <a:t>Pastebėjimas: </a:t>
            </a:r>
            <a:r>
              <a:rPr lang="lt-LT" dirty="0" smtClean="0"/>
              <a:t>žmogaus gyvybė prasideda nuo apvaisinimo momento; abi lytys skirtingos, bet vienodai vertingos.</a:t>
            </a:r>
            <a:endParaRPr lang="lt-LT" dirty="0"/>
          </a:p>
        </p:txBody>
      </p:sp>
    </p:spTree>
    <p:extLst>
      <p:ext uri="{BB962C8B-B14F-4D97-AF65-F5344CB8AC3E}">
        <p14:creationId xmlns:p14="http://schemas.microsoft.com/office/powerpoint/2010/main" val="2116748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4638"/>
            <a:ext cx="7772400" cy="850106"/>
          </a:xfrm>
        </p:spPr>
        <p:txBody>
          <a:bodyPr>
            <a:noAutofit/>
          </a:bodyPr>
          <a:lstStyle/>
          <a:p>
            <a:r>
              <a:rPr lang="lt-LT" sz="2800" b="1" dirty="0"/>
              <a:t>Pagrindiniai SLURŠ principai: įgyvendinimo galimybės</a:t>
            </a:r>
            <a:endParaRPr lang="lt-LT" sz="2800" dirty="0"/>
          </a:p>
        </p:txBody>
      </p:sp>
      <p:sp>
        <p:nvSpPr>
          <p:cNvPr id="3" name="Turinio vietos rezervavimo ženklas 2"/>
          <p:cNvSpPr>
            <a:spLocks noGrp="1"/>
          </p:cNvSpPr>
          <p:nvPr>
            <p:ph sz="quarter" idx="1"/>
          </p:nvPr>
        </p:nvSpPr>
        <p:spPr>
          <a:xfrm>
            <a:off x="914400" y="1196752"/>
            <a:ext cx="7772400" cy="5256584"/>
          </a:xfrm>
        </p:spPr>
        <p:txBody>
          <a:bodyPr>
            <a:normAutofit fontScale="92500" lnSpcReduction="20000"/>
          </a:bodyPr>
          <a:lstStyle/>
          <a:p>
            <a:pPr marL="0" indent="0">
              <a:buNone/>
            </a:pPr>
            <a:r>
              <a:rPr lang="en-US" b="1" i="1" u="sng" dirty="0" smtClean="0"/>
              <a:t>6. </a:t>
            </a:r>
            <a:r>
              <a:rPr lang="en-US" b="1" i="1" u="sng" dirty="0" err="1" smtClean="0"/>
              <a:t>Diskreti</a:t>
            </a:r>
            <a:r>
              <a:rPr lang="lt-LT" b="1" i="1" u="sng" dirty="0" err="1" smtClean="0"/>
              <a:t>škumo</a:t>
            </a:r>
            <a:r>
              <a:rPr lang="lt-LT" b="1" i="1" u="sng" dirty="0" smtClean="0"/>
              <a:t> principas:</a:t>
            </a:r>
          </a:p>
          <a:p>
            <a:pPr algn="just">
              <a:buFont typeface="Arial" panose="020B0604020202020204" pitchFamily="34" charset="0"/>
              <a:buChar char="•"/>
            </a:pPr>
            <a:r>
              <a:rPr lang="lt-LT" dirty="0" smtClean="0"/>
              <a:t>Nei  vienas asmuo neturi būti raginamas ir verčiamas daryti tai, kas peržengtų jo drovumo ir privatumo ribas;</a:t>
            </a:r>
          </a:p>
          <a:p>
            <a:pPr algn="just">
              <a:buFont typeface="Arial" panose="020B0604020202020204" pitchFamily="34" charset="0"/>
              <a:buChar char="•"/>
            </a:pPr>
            <a:r>
              <a:rPr lang="lt-LT" dirty="0" smtClean="0"/>
              <a:t>Pagal poreikį atskiros temos aptariamos atskirai su berniukais ir mergaitėmis arba individualiai</a:t>
            </a:r>
          </a:p>
          <a:p>
            <a:pPr marL="0" indent="0" algn="just">
              <a:buNone/>
            </a:pPr>
            <a:r>
              <a:rPr lang="lt-LT" b="1" i="1" dirty="0" smtClean="0"/>
              <a:t>Pastebėjimas: </a:t>
            </a:r>
            <a:r>
              <a:rPr lang="lt-LT" dirty="0" smtClean="0"/>
              <a:t>vaiko sveikatos (fizinę, psichinę, dvasinę ar socialinę) informacijos viešinimas</a:t>
            </a:r>
            <a:endParaRPr lang="en-US" dirty="0"/>
          </a:p>
          <a:p>
            <a:pPr marL="0" indent="0" algn="just">
              <a:buNone/>
            </a:pPr>
            <a:r>
              <a:rPr lang="en-US" b="1" i="1" u="sng" dirty="0" smtClean="0"/>
              <a:t>7. </a:t>
            </a:r>
            <a:r>
              <a:rPr lang="lt-LT" b="1" i="1" u="sng" dirty="0" smtClean="0"/>
              <a:t>Sąveikos principas:</a:t>
            </a:r>
          </a:p>
          <a:p>
            <a:pPr algn="just">
              <a:buFont typeface="Arial" panose="020B0604020202020204" pitchFamily="34" charset="0"/>
              <a:buChar char="•"/>
            </a:pPr>
            <a:r>
              <a:rPr lang="lt-LT" dirty="0" smtClean="0"/>
              <a:t>Vaiko, tėvų, mokytojų ir kitų asmenų, dalyvaujančių ugdyme, sąveika (pasikeitimas informacija, nuomonėmis)</a:t>
            </a:r>
          </a:p>
          <a:p>
            <a:pPr algn="just">
              <a:buFont typeface="Arial" panose="020B0604020202020204" pitchFamily="34" charset="0"/>
              <a:buChar char="•"/>
            </a:pPr>
            <a:r>
              <a:rPr lang="lt-LT" dirty="0" smtClean="0"/>
              <a:t>Tėvų svarbaus vaidmens pripažinimas</a:t>
            </a:r>
          </a:p>
          <a:p>
            <a:pPr marL="0" indent="0" algn="just">
              <a:buNone/>
            </a:pPr>
            <a:r>
              <a:rPr lang="lt-LT" b="1" i="1" dirty="0" err="1" smtClean="0"/>
              <a:t>Pastebėjimas:</a:t>
            </a:r>
            <a:r>
              <a:rPr lang="lt-LT" dirty="0" err="1" smtClean="0"/>
              <a:t>Tėvai-pirmieji</a:t>
            </a:r>
            <a:r>
              <a:rPr lang="lt-LT" dirty="0" smtClean="0"/>
              <a:t> ir svarbiausieji vaiko ugdytojai.</a:t>
            </a:r>
            <a:r>
              <a:rPr lang="lt-LT" b="1" i="1" dirty="0" smtClean="0"/>
              <a:t> </a:t>
            </a:r>
            <a:r>
              <a:rPr lang="lt-LT" sz="2200" dirty="0" smtClean="0"/>
              <a:t>,,</a:t>
            </a:r>
            <a:r>
              <a:rPr lang="lt-LT" sz="2200" dirty="0"/>
              <a:t>Laikas, kad tėvai ir motinos grįžtų iš savo tremties – nes jie patys nusišalino nuo vaikų auklėjimo,- ir iš naujo </a:t>
            </a:r>
            <a:r>
              <a:rPr lang="lt-LT" sz="2200" dirty="0" err="1"/>
              <a:t>pilnatviškai</a:t>
            </a:r>
            <a:r>
              <a:rPr lang="lt-LT" sz="2200" dirty="0"/>
              <a:t> </a:t>
            </a:r>
            <a:r>
              <a:rPr lang="lt-LT" sz="2200" dirty="0" smtClean="0"/>
              <a:t>imtųsi savo auklėjamojo </a:t>
            </a:r>
            <a:r>
              <a:rPr lang="lt-LT" sz="2200" dirty="0" err="1" smtClean="0"/>
              <a:t>vaidmens</a:t>
            </a:r>
            <a:r>
              <a:rPr lang="lt-LT" sz="2200" i="1" dirty="0" err="1"/>
              <a:t>“(Popiežius</a:t>
            </a:r>
            <a:r>
              <a:rPr lang="lt-LT" sz="2200" i="1" dirty="0"/>
              <a:t> Pranciškus).</a:t>
            </a:r>
          </a:p>
          <a:p>
            <a:pPr>
              <a:buFont typeface="Arial" panose="020B0604020202020204" pitchFamily="34" charset="0"/>
              <a:buChar char="•"/>
            </a:pPr>
            <a:endParaRPr lang="lt-LT" dirty="0" smtClean="0"/>
          </a:p>
          <a:p>
            <a:pPr marL="0" indent="0">
              <a:buNone/>
            </a:pPr>
            <a:endParaRPr lang="lt-LT" dirty="0"/>
          </a:p>
        </p:txBody>
      </p:sp>
    </p:spTree>
    <p:extLst>
      <p:ext uri="{BB962C8B-B14F-4D97-AF65-F5344CB8AC3E}">
        <p14:creationId xmlns:p14="http://schemas.microsoft.com/office/powerpoint/2010/main" val="2878733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95536" y="274638"/>
            <a:ext cx="8291264" cy="1143000"/>
          </a:xfrm>
        </p:spPr>
        <p:txBody>
          <a:bodyPr>
            <a:noAutofit/>
          </a:bodyPr>
          <a:lstStyle/>
          <a:p>
            <a:r>
              <a:rPr lang="lt-LT" sz="3600" b="1" dirty="0" smtClean="0"/>
              <a:t>SLURŠ įgyvendinimas </a:t>
            </a:r>
            <a:r>
              <a:rPr lang="lt-LT" sz="3600" b="1" dirty="0" err="1" smtClean="0"/>
              <a:t>neformaliąjame</a:t>
            </a:r>
            <a:r>
              <a:rPr lang="lt-LT" sz="3600" b="1" dirty="0" smtClean="0"/>
              <a:t> ugdyme</a:t>
            </a:r>
            <a:endParaRPr lang="lt-LT" sz="3600" b="1" dirty="0"/>
          </a:p>
        </p:txBody>
      </p:sp>
      <p:sp>
        <p:nvSpPr>
          <p:cNvPr id="3" name="Turinio vietos rezervavimo ženklas 2"/>
          <p:cNvSpPr>
            <a:spLocks noGrp="1"/>
          </p:cNvSpPr>
          <p:nvPr>
            <p:ph sz="quarter" idx="1"/>
          </p:nvPr>
        </p:nvSpPr>
        <p:spPr/>
        <p:txBody>
          <a:bodyPr>
            <a:normAutofit fontScale="92500" lnSpcReduction="10000"/>
          </a:bodyPr>
          <a:lstStyle/>
          <a:p>
            <a:pPr marL="0" indent="0">
              <a:buNone/>
            </a:pPr>
            <a:r>
              <a:rPr lang="lt-LT" dirty="0" smtClean="0"/>
              <a:t>   </a:t>
            </a:r>
            <a:r>
              <a:rPr lang="lt-LT" b="1" i="1" u="sng" dirty="0"/>
              <a:t> Formos:</a:t>
            </a:r>
          </a:p>
          <a:p>
            <a:r>
              <a:rPr lang="lt-LT" dirty="0"/>
              <a:t>Dalyvavimas sveikatą stiprinančiuose </a:t>
            </a:r>
            <a:r>
              <a:rPr lang="lt-LT" dirty="0" smtClean="0"/>
              <a:t>renginiuose</a:t>
            </a:r>
            <a:r>
              <a:rPr lang="en-US" dirty="0" smtClean="0"/>
              <a:t>;</a:t>
            </a:r>
            <a:endParaRPr lang="lt-LT" dirty="0"/>
          </a:p>
          <a:p>
            <a:r>
              <a:rPr lang="lt-LT" dirty="0"/>
              <a:t> Netradicinės erdvės, </a:t>
            </a:r>
            <a:r>
              <a:rPr lang="lt-LT" dirty="0" smtClean="0"/>
              <a:t>susitikimai</a:t>
            </a:r>
            <a:r>
              <a:rPr lang="en-US" dirty="0" smtClean="0"/>
              <a:t>…</a:t>
            </a:r>
            <a:endParaRPr lang="lt-LT" dirty="0" smtClean="0"/>
          </a:p>
          <a:p>
            <a:pPr marL="0" indent="0">
              <a:buNone/>
            </a:pPr>
            <a:endParaRPr lang="lt-LT" dirty="0" smtClean="0"/>
          </a:p>
          <a:p>
            <a:pPr marL="0" indent="0">
              <a:buNone/>
            </a:pPr>
            <a:r>
              <a:rPr lang="lt-LT" dirty="0" smtClean="0"/>
              <a:t>   </a:t>
            </a:r>
            <a:r>
              <a:rPr lang="lt-LT" b="1" i="1" u="sng" dirty="0" smtClean="0"/>
              <a:t>Gairės:</a:t>
            </a:r>
          </a:p>
          <a:p>
            <a:r>
              <a:rPr lang="lt-LT" dirty="0" smtClean="0"/>
              <a:t>Mokyklinio </a:t>
            </a:r>
            <a:r>
              <a:rPr lang="lt-LT" dirty="0"/>
              <a:t>amžiaus vaikų gyvensenos tyrimas (HBSC) </a:t>
            </a:r>
            <a:r>
              <a:rPr lang="lt-LT" dirty="0" smtClean="0"/>
              <a:t>tyrimas;</a:t>
            </a:r>
            <a:endParaRPr lang="lt-LT" dirty="0"/>
          </a:p>
          <a:p>
            <a:r>
              <a:rPr lang="lt-LT" dirty="0" smtClean="0"/>
              <a:t>Tyrimas Kauno </a:t>
            </a:r>
            <a:r>
              <a:rPr lang="lt-LT" dirty="0"/>
              <a:t>m. </a:t>
            </a:r>
            <a:r>
              <a:rPr lang="en-US" dirty="0"/>
              <a:t>18 met</a:t>
            </a:r>
            <a:r>
              <a:rPr lang="lt-LT" dirty="0"/>
              <a:t>ų merginų  požiūris į moters </a:t>
            </a:r>
            <a:r>
              <a:rPr lang="lt-LT" dirty="0" smtClean="0"/>
              <a:t>vaisingumą;</a:t>
            </a:r>
            <a:endParaRPr lang="lt-LT" dirty="0"/>
          </a:p>
          <a:p>
            <a:r>
              <a:rPr lang="lt-LT" dirty="0"/>
              <a:t>Vaikų sveikatos </a:t>
            </a:r>
            <a:r>
              <a:rPr lang="lt-LT" dirty="0" err="1"/>
              <a:t>stebėsenos</a:t>
            </a:r>
            <a:r>
              <a:rPr lang="lt-LT" dirty="0"/>
              <a:t> statistiniai duomenys </a:t>
            </a:r>
            <a:r>
              <a:rPr lang="lt-LT" dirty="0" smtClean="0"/>
              <a:t>(VSSIS).</a:t>
            </a:r>
            <a:endParaRPr lang="lt-LT" dirty="0"/>
          </a:p>
          <a:p>
            <a:pPr marL="0" indent="0">
              <a:buNone/>
            </a:pPr>
            <a:r>
              <a:rPr lang="lt-LT" b="1" i="1" u="sng" dirty="0" smtClean="0"/>
              <a:t>     </a:t>
            </a:r>
            <a:endParaRPr lang="lt-LT" dirty="0"/>
          </a:p>
        </p:txBody>
      </p:sp>
    </p:spTree>
    <p:extLst>
      <p:ext uri="{BB962C8B-B14F-4D97-AF65-F5344CB8AC3E}">
        <p14:creationId xmlns:p14="http://schemas.microsoft.com/office/powerpoint/2010/main" val="29774564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lt-LT" dirty="0" smtClean="0"/>
              <a:t/>
            </a:r>
            <a:br>
              <a:rPr lang="lt-LT" dirty="0" smtClean="0"/>
            </a:br>
            <a:r>
              <a:rPr lang="lt-LT" dirty="0"/>
              <a:t/>
            </a:r>
            <a:br>
              <a:rPr lang="lt-LT" dirty="0"/>
            </a:br>
            <a:r>
              <a:rPr lang="lt-LT" dirty="0" smtClean="0"/>
              <a:t/>
            </a:r>
            <a:br>
              <a:rPr lang="lt-LT" dirty="0" smtClean="0"/>
            </a:br>
            <a:r>
              <a:rPr lang="lt-LT" dirty="0"/>
              <a:t/>
            </a:r>
            <a:br>
              <a:rPr lang="lt-LT" dirty="0"/>
            </a:br>
            <a:r>
              <a:rPr lang="lt-LT" dirty="0" smtClean="0"/>
              <a:t/>
            </a:r>
            <a:br>
              <a:rPr lang="lt-LT" dirty="0" smtClean="0"/>
            </a:br>
            <a:r>
              <a:rPr lang="lt-LT" dirty="0"/>
              <a:t/>
            </a:r>
            <a:br>
              <a:rPr lang="lt-LT" dirty="0"/>
            </a:br>
            <a:r>
              <a:rPr lang="lt-LT" dirty="0" smtClean="0"/>
              <a:t/>
            </a:r>
            <a:br>
              <a:rPr lang="lt-LT" dirty="0" smtClean="0"/>
            </a:br>
            <a:r>
              <a:rPr lang="lt-LT" dirty="0" smtClean="0"/>
              <a:t/>
            </a:r>
            <a:br>
              <a:rPr lang="lt-LT" dirty="0" smtClean="0"/>
            </a:br>
            <a:r>
              <a:rPr lang="lt-LT" dirty="0"/>
              <a:t/>
            </a:r>
            <a:br>
              <a:rPr lang="lt-LT" dirty="0"/>
            </a:br>
            <a:r>
              <a:rPr lang="lt-LT" dirty="0" smtClean="0"/>
              <a:t/>
            </a:r>
            <a:br>
              <a:rPr lang="lt-LT" dirty="0" smtClean="0"/>
            </a:br>
            <a:r>
              <a:rPr lang="lt-LT" dirty="0" smtClean="0"/>
              <a:t/>
            </a:r>
            <a:br>
              <a:rPr lang="lt-LT" dirty="0" smtClean="0"/>
            </a:br>
            <a:r>
              <a:rPr lang="lt-LT" dirty="0"/>
              <a:t/>
            </a:r>
            <a:br>
              <a:rPr lang="lt-LT" dirty="0"/>
            </a:br>
            <a:r>
              <a:rPr lang="lt-LT" sz="2700" dirty="0" smtClean="0"/>
              <a:t/>
            </a:r>
            <a:br>
              <a:rPr lang="lt-LT" sz="2700" dirty="0" smtClean="0"/>
            </a:br>
            <a:r>
              <a:rPr lang="lt-LT" sz="2700" b="1" dirty="0" smtClean="0"/>
              <a:t>Mokyklinio amžiaus vaikų gyvensenos tyrimas (HBSC)</a:t>
            </a:r>
            <a:r>
              <a:rPr lang="lt-LT" dirty="0"/>
              <a:t/>
            </a:r>
            <a:br>
              <a:rPr lang="lt-LT" dirty="0"/>
            </a:br>
            <a:endParaRPr lang="lt-LT" dirty="0"/>
          </a:p>
        </p:txBody>
      </p:sp>
      <p:pic>
        <p:nvPicPr>
          <p:cNvPr id="1026" name="Picture 2" descr="C:\Users\sveikatos kab\Desktop\Screen Shot 2019-06-05 at 14.30.17.pn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340768"/>
            <a:ext cx="8496944"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4079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23528" y="274638"/>
            <a:ext cx="8640960" cy="706090"/>
          </a:xfrm>
        </p:spPr>
        <p:txBody>
          <a:bodyPr>
            <a:normAutofit/>
          </a:bodyPr>
          <a:lstStyle/>
          <a:p>
            <a:r>
              <a:rPr lang="lt-LT" sz="2400" b="1" dirty="0" smtClean="0"/>
              <a:t>Mokyklinio amžiaus vaikų gyvensenos tyrimas (HBSC</a:t>
            </a:r>
            <a:r>
              <a:rPr lang="en-US" sz="2400" b="1" dirty="0" smtClean="0"/>
              <a:t>,2018</a:t>
            </a:r>
            <a:r>
              <a:rPr lang="lt-LT" sz="2400" b="1" dirty="0" smtClean="0"/>
              <a:t>) </a:t>
            </a:r>
            <a:endParaRPr lang="lt-LT" sz="2400" b="1" dirty="0"/>
          </a:p>
        </p:txBody>
      </p:sp>
      <p:pic>
        <p:nvPicPr>
          <p:cNvPr id="2050" name="Picture 2" descr="C:\Users\sveikatos kab\Desktop\Screen Shot 2019-06-05 at 14.31.04.pn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tretch>
            <a:fillRect/>
          </a:stretch>
        </p:blipFill>
        <p:spPr bwMode="auto">
          <a:xfrm>
            <a:off x="539552" y="980728"/>
            <a:ext cx="8132440" cy="5760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95536" y="188640"/>
            <a:ext cx="8424936" cy="1008112"/>
          </a:xfrm>
        </p:spPr>
        <p:txBody>
          <a:bodyPr>
            <a:noAutofit/>
          </a:bodyPr>
          <a:lstStyle/>
          <a:p>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smtClean="0"/>
              <a:t>                                                                                               </a:t>
            </a:r>
            <a:br>
              <a:rPr lang="lt-LT" sz="2800" b="1" dirty="0" smtClean="0"/>
            </a:br>
            <a:r>
              <a:rPr lang="lt-LT" sz="2800" b="1" dirty="0"/>
              <a:t/>
            </a:r>
            <a:br>
              <a:rPr lang="lt-LT" sz="2800" b="1" dirty="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smtClean="0"/>
              <a:t> Tyrimas Kauno </a:t>
            </a:r>
            <a:r>
              <a:rPr lang="lt-LT" sz="2800" b="1" dirty="0"/>
              <a:t>miesto </a:t>
            </a:r>
            <a:r>
              <a:rPr lang="en-US" sz="2800" b="1" dirty="0"/>
              <a:t>18 m. </a:t>
            </a:r>
            <a:r>
              <a:rPr lang="en-US" sz="2800" b="1" dirty="0" err="1"/>
              <a:t>mergin</a:t>
            </a:r>
            <a:r>
              <a:rPr lang="lt-LT" sz="2800" b="1" dirty="0"/>
              <a:t>ų </a:t>
            </a:r>
            <a:r>
              <a:rPr lang="lt-LT" sz="2800" b="1" dirty="0" smtClean="0"/>
              <a:t>požiūris į </a:t>
            </a:r>
            <a:r>
              <a:rPr lang="lt-LT" sz="2800" b="1" dirty="0"/>
              <a:t/>
            </a:r>
            <a:br>
              <a:rPr lang="lt-LT" sz="2800" b="1" dirty="0"/>
            </a:br>
            <a:r>
              <a:rPr lang="lt-LT" sz="2800" b="1" dirty="0"/>
              <a:t>moters vaisingumą </a:t>
            </a:r>
            <a:r>
              <a:rPr lang="lt-LT" sz="2000" i="1" dirty="0"/>
              <a:t>(</a:t>
            </a:r>
            <a:r>
              <a:rPr lang="lt-LT" sz="2000" i="1" dirty="0" err="1"/>
              <a:t>Čekanauskienė</a:t>
            </a:r>
            <a:r>
              <a:rPr lang="lt-LT" sz="2000" i="1" dirty="0"/>
              <a:t>, V., </a:t>
            </a:r>
            <a:r>
              <a:rPr lang="en-US" sz="2000" i="1" dirty="0" smtClean="0"/>
              <a:t>2019</a:t>
            </a:r>
            <a:r>
              <a:rPr lang="lt-LT" sz="2000" i="1" dirty="0" smtClean="0"/>
              <a:t>)</a:t>
            </a:r>
            <a:r>
              <a:rPr lang="en-US" sz="2000" i="1" dirty="0" smtClean="0"/>
              <a:t> </a:t>
            </a:r>
            <a:endParaRPr lang="lt-LT" sz="2000" dirty="0"/>
          </a:p>
        </p:txBody>
      </p:sp>
      <p:pic>
        <p:nvPicPr>
          <p:cNvPr id="4" name="Picture 2" descr="C:\Users\sveikatos kab\Desktop\Screen Shot 2019-01-09 at 23.03.29.pn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755576" y="1340768"/>
            <a:ext cx="7978761" cy="51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38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4638"/>
            <a:ext cx="7772400" cy="922114"/>
          </a:xfrm>
        </p:spPr>
        <p:txBody>
          <a:bodyPr>
            <a:noAutofit/>
          </a:bodyPr>
          <a:lstStyle/>
          <a:p>
            <a:r>
              <a:rPr lang="lt-LT" sz="2800" b="1" dirty="0" smtClean="0"/>
              <a:t> Tyrimas Kauno </a:t>
            </a:r>
            <a:r>
              <a:rPr lang="lt-LT" sz="2800" b="1" dirty="0"/>
              <a:t>m. </a:t>
            </a:r>
            <a:r>
              <a:rPr lang="en-US" sz="2800" b="1" dirty="0"/>
              <a:t>18 m. </a:t>
            </a:r>
            <a:r>
              <a:rPr lang="en-US" sz="2800" b="1" dirty="0" err="1"/>
              <a:t>mergin</a:t>
            </a:r>
            <a:r>
              <a:rPr lang="lt-LT" sz="2800" b="1" dirty="0"/>
              <a:t>ų požiūris į moters </a:t>
            </a:r>
            <a:r>
              <a:rPr lang="lt-LT" sz="2800" b="1" dirty="0" smtClean="0"/>
              <a:t>vaisingumą </a:t>
            </a:r>
            <a:r>
              <a:rPr lang="lt-LT" sz="2000" i="1" dirty="0" smtClean="0"/>
              <a:t>(</a:t>
            </a:r>
            <a:r>
              <a:rPr lang="lt-LT" sz="2000" i="1" dirty="0" err="1"/>
              <a:t>Čekanauskienė</a:t>
            </a:r>
            <a:r>
              <a:rPr lang="lt-LT" sz="2000" i="1" dirty="0"/>
              <a:t>, V., </a:t>
            </a:r>
            <a:r>
              <a:rPr lang="en-US" sz="2000" i="1" dirty="0" smtClean="0"/>
              <a:t>2019</a:t>
            </a:r>
            <a:r>
              <a:rPr lang="lt-LT" sz="2000" i="1" dirty="0"/>
              <a:t>)</a:t>
            </a:r>
            <a:endParaRPr lang="lt-LT" sz="2000" dirty="0"/>
          </a:p>
        </p:txBody>
      </p:sp>
      <p:sp>
        <p:nvSpPr>
          <p:cNvPr id="3" name="Turinio vietos rezervavimo ženklas 2"/>
          <p:cNvSpPr>
            <a:spLocks noGrp="1"/>
          </p:cNvSpPr>
          <p:nvPr>
            <p:ph sz="quarter" idx="1"/>
          </p:nvPr>
        </p:nvSpPr>
        <p:spPr>
          <a:xfrm>
            <a:off x="914400" y="1052736"/>
            <a:ext cx="7772400" cy="5544616"/>
          </a:xfrm>
        </p:spPr>
        <p:txBody>
          <a:bodyPr>
            <a:normAutofit/>
          </a:bodyPr>
          <a:lstStyle/>
          <a:p>
            <a:pPr marL="0" indent="0">
              <a:buNone/>
            </a:pPr>
            <a:r>
              <a:rPr lang="lt-LT" sz="2400" b="1" i="1" u="sng" dirty="0" smtClean="0"/>
              <a:t>Vertybės</a:t>
            </a:r>
          </a:p>
          <a:p>
            <a:pPr algn="just">
              <a:buFont typeface="Arial" panose="020B0604020202020204" pitchFamily="34" charset="0"/>
              <a:buChar char="•"/>
            </a:pPr>
            <a:r>
              <a:rPr lang="lt-LT" sz="2400" dirty="0" smtClean="0"/>
              <a:t> </a:t>
            </a:r>
            <a:r>
              <a:rPr lang="lt-LT" sz="2400" b="1" dirty="0" smtClean="0"/>
              <a:t>Meilė. </a:t>
            </a:r>
            <a:r>
              <a:rPr lang="lt-LT" sz="2400" dirty="0" smtClean="0"/>
              <a:t>Meilę, kaip fizinį potraukį supranta  daugiau nei pusė ( </a:t>
            </a:r>
            <a:r>
              <a:rPr lang="en-US" sz="2400" dirty="0" smtClean="0"/>
              <a:t>59 proc.) </a:t>
            </a:r>
            <a:r>
              <a:rPr lang="en-US" sz="2400" dirty="0" err="1" smtClean="0"/>
              <a:t>mergin</a:t>
            </a:r>
            <a:r>
              <a:rPr lang="lt-LT" sz="2400" dirty="0" smtClean="0"/>
              <a:t>ų, </a:t>
            </a:r>
            <a:r>
              <a:rPr lang="en-US" sz="2400" dirty="0" smtClean="0"/>
              <a:t>17 proc. </a:t>
            </a:r>
            <a:r>
              <a:rPr lang="lt-LT" sz="2400" dirty="0" smtClean="0"/>
              <a:t> mano, kad meilė – lytinio potraukio patenkinimas. </a:t>
            </a:r>
            <a:endParaRPr lang="en-US" sz="2400" dirty="0" smtClean="0"/>
          </a:p>
          <a:p>
            <a:pPr algn="just">
              <a:buFont typeface="Arial" panose="020B0604020202020204" pitchFamily="34" charset="0"/>
              <a:buChar char="•"/>
            </a:pPr>
            <a:r>
              <a:rPr lang="lt-LT" sz="2400" b="1" dirty="0" smtClean="0"/>
              <a:t>Lytiniai santykiai. </a:t>
            </a:r>
            <a:r>
              <a:rPr lang="en-US" sz="2400" dirty="0" err="1" smtClean="0"/>
              <a:t>Daugiau</a:t>
            </a:r>
            <a:r>
              <a:rPr lang="en-US" sz="2400" dirty="0" smtClean="0"/>
              <a:t> </a:t>
            </a:r>
            <a:r>
              <a:rPr lang="en-US" sz="2400" dirty="0" err="1" smtClean="0"/>
              <a:t>nei</a:t>
            </a:r>
            <a:r>
              <a:rPr lang="en-US" sz="2400" dirty="0" smtClean="0"/>
              <a:t> pus</a:t>
            </a:r>
            <a:r>
              <a:rPr lang="lt-LT" sz="2400" dirty="0" smtClean="0"/>
              <a:t>ė (</a:t>
            </a:r>
            <a:r>
              <a:rPr lang="en-US" sz="2400" dirty="0" smtClean="0"/>
              <a:t>57 proc.) </a:t>
            </a:r>
            <a:r>
              <a:rPr lang="en-US" sz="2400" dirty="0"/>
              <a:t>m</a:t>
            </a:r>
            <a:r>
              <a:rPr lang="lt-LT" sz="2400" dirty="0" err="1" smtClean="0"/>
              <a:t>erginų</a:t>
            </a:r>
            <a:r>
              <a:rPr lang="lt-LT" sz="2400" dirty="0" smtClean="0"/>
              <a:t> pritaria nesantuokiniams lytiniams santykiams, išreikšdamos tai nuomone </a:t>
            </a:r>
            <a:r>
              <a:rPr lang="lt-LT" sz="2400" i="1" dirty="0" smtClean="0"/>
              <a:t>,,normalu, jog mano amžiaus vaikinai ir merginos turi lytinius santykius tik malonumui patirti“.</a:t>
            </a:r>
          </a:p>
          <a:p>
            <a:pPr marL="0" indent="0" algn="just">
              <a:buNone/>
            </a:pPr>
            <a:r>
              <a:rPr lang="lt-LT" sz="2400" dirty="0" smtClean="0"/>
              <a:t>    Daugiau nei trečdalio (</a:t>
            </a:r>
            <a:r>
              <a:rPr lang="en-US" sz="2400" dirty="0" smtClean="0"/>
              <a:t>36proc.) </a:t>
            </a:r>
            <a:r>
              <a:rPr lang="en-US" sz="2400" dirty="0" err="1" smtClean="0"/>
              <a:t>mergin</a:t>
            </a:r>
            <a:r>
              <a:rPr lang="lt-LT" sz="2400" dirty="0" smtClean="0"/>
              <a:t>ų </a:t>
            </a:r>
            <a:r>
              <a:rPr lang="en-US" sz="2400" dirty="0" err="1" smtClean="0"/>
              <a:t>nuomone</a:t>
            </a:r>
            <a:r>
              <a:rPr lang="lt-LT" sz="2400" dirty="0" smtClean="0"/>
              <a:t>,</a:t>
            </a:r>
            <a:r>
              <a:rPr lang="lt-LT" sz="2400" i="1" dirty="0" smtClean="0"/>
              <a:t> ,,lytiniai santykiai – instinktas, kurio tikslas mėgautis“.</a:t>
            </a:r>
          </a:p>
          <a:p>
            <a:pPr>
              <a:buFont typeface="Arial" panose="020B0604020202020204" pitchFamily="34" charset="0"/>
              <a:buChar char="•"/>
            </a:pPr>
            <a:r>
              <a:rPr lang="lt-LT" sz="2400" b="1" dirty="0" smtClean="0"/>
              <a:t>Šeima. </a:t>
            </a:r>
            <a:r>
              <a:rPr lang="lt-LT" sz="2400" dirty="0" smtClean="0"/>
              <a:t>Didesnė dalis (</a:t>
            </a:r>
            <a:r>
              <a:rPr lang="en-US" sz="2400" dirty="0" smtClean="0"/>
              <a:t>67 proc.) </a:t>
            </a:r>
            <a:r>
              <a:rPr lang="en-US" sz="2400" dirty="0" err="1" smtClean="0"/>
              <a:t>responden</a:t>
            </a:r>
            <a:r>
              <a:rPr lang="lt-LT" sz="2400" dirty="0" err="1"/>
              <a:t>č</a:t>
            </a:r>
            <a:r>
              <a:rPr lang="lt-LT" sz="2400" dirty="0" err="1" smtClean="0"/>
              <a:t>ių</a:t>
            </a:r>
            <a:r>
              <a:rPr lang="en-US" sz="2400" dirty="0" smtClean="0"/>
              <a:t> </a:t>
            </a:r>
            <a:r>
              <a:rPr lang="en-US" sz="2400" dirty="0" err="1" smtClean="0"/>
              <a:t>sutinka</a:t>
            </a:r>
            <a:r>
              <a:rPr lang="lt-LT" sz="2400" dirty="0" smtClean="0"/>
              <a:t>, kad </a:t>
            </a:r>
            <a:r>
              <a:rPr lang="lt-LT" sz="2400" i="1" dirty="0" smtClean="0"/>
              <a:t>,,šeima, sukurta vyro ir moters santuokos pagrindu, tinkamiausia vieta gimti vaikui“.</a:t>
            </a:r>
          </a:p>
          <a:p>
            <a:pPr marL="0" indent="0">
              <a:buNone/>
            </a:pPr>
            <a:endParaRPr lang="lt-LT" dirty="0"/>
          </a:p>
        </p:txBody>
      </p:sp>
    </p:spTree>
    <p:extLst>
      <p:ext uri="{BB962C8B-B14F-4D97-AF65-F5344CB8AC3E}">
        <p14:creationId xmlns:p14="http://schemas.microsoft.com/office/powerpoint/2010/main" val="261816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a:bodyPr>
          <a:lstStyle/>
          <a:p>
            <a:r>
              <a:rPr lang="lt-LT" sz="2800" b="1" dirty="0" smtClean="0"/>
              <a:t>Tyrimas Kauno miesto </a:t>
            </a:r>
            <a:r>
              <a:rPr lang="en-US" sz="2800" b="1" dirty="0"/>
              <a:t>18 m. </a:t>
            </a:r>
            <a:r>
              <a:rPr lang="en-US" sz="2800" b="1" dirty="0" err="1"/>
              <a:t>mergin</a:t>
            </a:r>
            <a:r>
              <a:rPr lang="lt-LT" sz="2800" b="1" dirty="0"/>
              <a:t>ų </a:t>
            </a:r>
            <a:r>
              <a:rPr lang="lt-LT" sz="2800" b="1" dirty="0" smtClean="0"/>
              <a:t>požiūris į </a:t>
            </a:r>
            <a:r>
              <a:rPr lang="lt-LT" sz="2800" b="1" dirty="0"/>
              <a:t>moters </a:t>
            </a:r>
            <a:r>
              <a:rPr lang="lt-LT" sz="2800" b="1" dirty="0" smtClean="0"/>
              <a:t>vaisingumą </a:t>
            </a:r>
            <a:r>
              <a:rPr lang="lt-LT" sz="2000" i="1" dirty="0" smtClean="0"/>
              <a:t>(</a:t>
            </a:r>
            <a:r>
              <a:rPr lang="lt-LT" sz="2000" i="1" dirty="0" err="1"/>
              <a:t>Čekanauskienė</a:t>
            </a:r>
            <a:r>
              <a:rPr lang="lt-LT" sz="2000" i="1" dirty="0"/>
              <a:t>, V., </a:t>
            </a:r>
            <a:r>
              <a:rPr lang="en-US" sz="2000" i="1" dirty="0" smtClean="0"/>
              <a:t>2019</a:t>
            </a:r>
            <a:r>
              <a:rPr lang="lt-LT" sz="2000" i="1" dirty="0"/>
              <a:t>)</a:t>
            </a:r>
            <a:endParaRPr lang="lt-LT" sz="2000" dirty="0"/>
          </a:p>
        </p:txBody>
      </p:sp>
      <p:sp>
        <p:nvSpPr>
          <p:cNvPr id="3" name="Turinio vietos rezervavimo ženklas 2"/>
          <p:cNvSpPr>
            <a:spLocks noGrp="1"/>
          </p:cNvSpPr>
          <p:nvPr>
            <p:ph sz="quarter" idx="1"/>
          </p:nvPr>
        </p:nvSpPr>
        <p:spPr/>
        <p:txBody>
          <a:bodyPr>
            <a:normAutofit/>
          </a:bodyPr>
          <a:lstStyle/>
          <a:p>
            <a:pPr marL="0" indent="0">
              <a:buNone/>
            </a:pPr>
            <a:endParaRPr lang="lt-LT" sz="2400" b="1" i="1" u="sng" dirty="0" smtClean="0"/>
          </a:p>
          <a:p>
            <a:r>
              <a:rPr lang="lt-LT" sz="2400" dirty="0" smtClean="0"/>
              <a:t>Lytinių santykių patirtį turi</a:t>
            </a:r>
            <a:r>
              <a:rPr lang="en-US" sz="2400" dirty="0" smtClean="0"/>
              <a:t> 42 proc. 18 m. </a:t>
            </a:r>
            <a:r>
              <a:rPr lang="en-US" sz="2400" dirty="0" err="1" smtClean="0"/>
              <a:t>mergin</a:t>
            </a:r>
            <a:r>
              <a:rPr lang="lt-LT" sz="2400" dirty="0" smtClean="0"/>
              <a:t>ų. Dažniausias lytinių santykių debiuto amžius – </a:t>
            </a:r>
            <a:r>
              <a:rPr lang="en-US" sz="2400" dirty="0" smtClean="0"/>
              <a:t>17 met</a:t>
            </a:r>
            <a:r>
              <a:rPr lang="lt-LT" sz="2400" dirty="0" smtClean="0"/>
              <a:t>ų.</a:t>
            </a:r>
          </a:p>
          <a:p>
            <a:r>
              <a:rPr lang="lt-LT" sz="2400" dirty="0" smtClean="0"/>
              <a:t>Merginos, kurios nebuvo patenkintos santykiais su mama, labiau buvo linkusios į ankstyvus lytinius santykius </a:t>
            </a:r>
          </a:p>
          <a:p>
            <a:r>
              <a:rPr lang="lt-LT" sz="2400" dirty="0" smtClean="0"/>
              <a:t>Merginos, užaugusios pilnoje šeimoje, su susituokusiais biologiniais tėvais,  mažiau linkusios į ankstyvus lytinius santykius.</a:t>
            </a:r>
          </a:p>
          <a:p>
            <a:r>
              <a:rPr lang="en-US" sz="2400" b="1" dirty="0" smtClean="0"/>
              <a:t>11 proc. 18 m</a:t>
            </a:r>
            <a:r>
              <a:rPr lang="lt-LT" sz="2400" b="1" dirty="0" smtClean="0"/>
              <a:t>.</a:t>
            </a:r>
            <a:r>
              <a:rPr lang="en-US" sz="2400" b="1" dirty="0" smtClean="0"/>
              <a:t> </a:t>
            </a:r>
            <a:r>
              <a:rPr lang="lt-LT" sz="2400" b="1" dirty="0" smtClean="0"/>
              <a:t>merginų neplanuoja kada nors turėti vaikų.</a:t>
            </a:r>
            <a:endParaRPr lang="lt-LT" sz="2400" b="1" dirty="0"/>
          </a:p>
        </p:txBody>
      </p:sp>
    </p:spTree>
    <p:extLst>
      <p:ext uri="{BB962C8B-B14F-4D97-AF65-F5344CB8AC3E}">
        <p14:creationId xmlns:p14="http://schemas.microsoft.com/office/powerpoint/2010/main" val="1643688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4638"/>
            <a:ext cx="7772400" cy="634082"/>
          </a:xfrm>
        </p:spPr>
        <p:txBody>
          <a:bodyPr>
            <a:normAutofit/>
          </a:bodyPr>
          <a:lstStyle/>
          <a:p>
            <a:r>
              <a:rPr lang="lt-LT" sz="3200" b="1" dirty="0" smtClean="0"/>
              <a:t>Įžvalgos/rekomendacijos</a:t>
            </a:r>
            <a:endParaRPr lang="lt-LT" sz="3200" b="1" dirty="0"/>
          </a:p>
        </p:txBody>
      </p:sp>
      <p:sp>
        <p:nvSpPr>
          <p:cNvPr id="3" name="Turinio vietos rezervavimo ženklas 2"/>
          <p:cNvSpPr>
            <a:spLocks noGrp="1"/>
          </p:cNvSpPr>
          <p:nvPr>
            <p:ph sz="quarter" idx="1"/>
          </p:nvPr>
        </p:nvSpPr>
        <p:spPr>
          <a:xfrm>
            <a:off x="914400" y="908720"/>
            <a:ext cx="7772400" cy="5111080"/>
          </a:xfrm>
        </p:spPr>
        <p:txBody>
          <a:bodyPr>
            <a:normAutofit/>
          </a:bodyPr>
          <a:lstStyle/>
          <a:p>
            <a:pPr marL="0" indent="0">
              <a:buNone/>
            </a:pPr>
            <a:r>
              <a:rPr lang="lt-LT" b="1" dirty="0" smtClean="0"/>
              <a:t>Tėvams / pedagogams</a:t>
            </a:r>
          </a:p>
          <a:p>
            <a:r>
              <a:rPr lang="lt-LT" dirty="0"/>
              <a:t>Asmeninis </a:t>
            </a:r>
            <a:r>
              <a:rPr lang="lt-LT" dirty="0" smtClean="0"/>
              <a:t>pavyzdys</a:t>
            </a:r>
            <a:endParaRPr lang="lt-LT" dirty="0"/>
          </a:p>
          <a:p>
            <a:pPr marL="0" indent="0">
              <a:buNone/>
            </a:pPr>
            <a:r>
              <a:rPr lang="lt-LT" dirty="0"/>
              <a:t> </a:t>
            </a:r>
            <a:r>
              <a:rPr lang="lt-LT" i="1" dirty="0"/>
              <a:t>Kas turi didesnę jėgą žmogui: žodis ar pavyzdys</a:t>
            </a:r>
            <a:r>
              <a:rPr lang="lt-LT" i="1" dirty="0" smtClean="0"/>
              <a:t>?</a:t>
            </a:r>
          </a:p>
          <a:p>
            <a:pPr marL="0" indent="0">
              <a:buNone/>
            </a:pPr>
            <a:endParaRPr lang="lt-LT" b="1" i="1" dirty="0"/>
          </a:p>
          <a:p>
            <a:pPr marL="0" indent="0">
              <a:buNone/>
            </a:pPr>
            <a:endParaRPr lang="lt-LT" b="1" i="1" dirty="0" smtClean="0"/>
          </a:p>
          <a:p>
            <a:pPr marL="0" indent="0">
              <a:buNone/>
            </a:pPr>
            <a:endParaRPr lang="lt-LT" b="1" dirty="0"/>
          </a:p>
          <a:p>
            <a:endParaRPr lang="lt-LT" dirty="0" smtClean="0"/>
          </a:p>
          <a:p>
            <a:endParaRPr lang="lt-LT" dirty="0"/>
          </a:p>
          <a:p>
            <a:r>
              <a:rPr lang="lt-LT" sz="2400" dirty="0" smtClean="0"/>
              <a:t>Kalbėti</a:t>
            </a:r>
            <a:r>
              <a:rPr lang="lt-LT" sz="2400" dirty="0"/>
              <a:t>s</a:t>
            </a:r>
            <a:r>
              <a:rPr lang="lt-LT" sz="2400" dirty="0" smtClean="0"/>
              <a:t>...</a:t>
            </a:r>
            <a:endParaRPr lang="lt-LT" sz="2400" dirty="0"/>
          </a:p>
          <a:p>
            <a:r>
              <a:rPr lang="lt-LT" sz="2400" dirty="0"/>
              <a:t>Mylėti</a:t>
            </a:r>
            <a:r>
              <a:rPr lang="lt-LT" sz="2400" dirty="0" smtClean="0"/>
              <a:t>...</a:t>
            </a:r>
          </a:p>
        </p:txBody>
      </p:sp>
      <p:pic>
        <p:nvPicPr>
          <p:cNvPr id="4" name="Picture 2" descr="C:\Users\sveikatos kab\Desktop\paveikslėliai\thumbnail.jpg"/>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564904"/>
            <a:ext cx="3585592" cy="201622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sveikatos kab\Desktop\IMG_64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7" y="3317267"/>
            <a:ext cx="3888432" cy="2992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6839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ntraštė 7"/>
          <p:cNvSpPr>
            <a:spLocks noGrp="1"/>
          </p:cNvSpPr>
          <p:nvPr>
            <p:ph type="title"/>
          </p:nvPr>
        </p:nvSpPr>
        <p:spPr/>
        <p:txBody>
          <a:bodyPr/>
          <a:lstStyle/>
          <a:p>
            <a:r>
              <a:rPr lang="lt-LT" b="1" dirty="0" smtClean="0"/>
              <a:t>Paradoksas I</a:t>
            </a:r>
            <a:endParaRPr lang="lt-LT" b="1" dirty="0"/>
          </a:p>
        </p:txBody>
      </p:sp>
      <p:pic>
        <p:nvPicPr>
          <p:cNvPr id="1026" name="Picture 2" descr="C:\Users\sveikatos kab\Desktop\i.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a:xfrm>
            <a:off x="827584" y="1628800"/>
            <a:ext cx="2705100" cy="1695450"/>
          </a:xfrm>
        </p:spPr>
      </p:pic>
      <p:sp>
        <p:nvSpPr>
          <p:cNvPr id="9" name="Turinio vietos rezervavimo ženklas 8"/>
          <p:cNvSpPr>
            <a:spLocks noGrp="1"/>
          </p:cNvSpPr>
          <p:nvPr>
            <p:ph sz="quarter" idx="2"/>
          </p:nvPr>
        </p:nvSpPr>
        <p:spPr/>
        <p:txBody>
          <a:bodyPr>
            <a:normAutofit lnSpcReduction="10000"/>
          </a:bodyPr>
          <a:lstStyle/>
          <a:p>
            <a:r>
              <a:rPr lang="lt-LT" sz="2400" dirty="0" smtClean="0"/>
              <a:t>LT </a:t>
            </a:r>
            <a:r>
              <a:rPr lang="lt-LT" sz="2400" dirty="0"/>
              <a:t>m</a:t>
            </a:r>
            <a:r>
              <a:rPr lang="en-US" sz="2400" dirty="0" err="1" smtClean="0"/>
              <a:t>irtys</a:t>
            </a:r>
            <a:r>
              <a:rPr lang="en-US" sz="2400" dirty="0" smtClean="0"/>
              <a:t> </a:t>
            </a:r>
            <a:r>
              <a:rPr lang="en-US" sz="2400" dirty="0" err="1" smtClean="0"/>
              <a:t>nuo</a:t>
            </a:r>
            <a:r>
              <a:rPr lang="en-US" sz="2400" dirty="0" smtClean="0"/>
              <a:t> </a:t>
            </a:r>
            <a:r>
              <a:rPr lang="en-US" sz="2400" dirty="0" err="1" smtClean="0"/>
              <a:t>kraujotakos</a:t>
            </a:r>
            <a:r>
              <a:rPr lang="en-US" sz="2400" dirty="0" smtClean="0"/>
              <a:t> </a:t>
            </a:r>
            <a:r>
              <a:rPr lang="en-US" sz="2400" dirty="0" err="1" smtClean="0"/>
              <a:t>sistemos</a:t>
            </a:r>
            <a:r>
              <a:rPr lang="en-US" sz="2400" dirty="0" smtClean="0"/>
              <a:t> </a:t>
            </a:r>
            <a:r>
              <a:rPr lang="en-US" sz="2400" dirty="0" err="1" smtClean="0"/>
              <a:t>lig</a:t>
            </a:r>
            <a:r>
              <a:rPr lang="lt-LT" sz="2400" dirty="0" smtClean="0"/>
              <a:t>ų ir piktybinių navikų sudaro </a:t>
            </a:r>
            <a:r>
              <a:rPr lang="en-US" sz="2400" dirty="0" smtClean="0"/>
              <a:t>70-80 proc. vis</a:t>
            </a:r>
            <a:r>
              <a:rPr lang="lt-LT" sz="2400" dirty="0" smtClean="0"/>
              <a:t>ų mirčių</a:t>
            </a:r>
            <a:r>
              <a:rPr lang="en-US" sz="2400" dirty="0" smtClean="0"/>
              <a:t>.</a:t>
            </a:r>
            <a:r>
              <a:rPr lang="lt-LT" sz="2400" dirty="0" smtClean="0"/>
              <a:t> </a:t>
            </a:r>
          </a:p>
          <a:p>
            <a:r>
              <a:rPr lang="lt-LT" sz="2400" dirty="0" smtClean="0"/>
              <a:t>Išorinės mirties priežastys</a:t>
            </a:r>
            <a:r>
              <a:rPr lang="en-US" sz="2400" dirty="0" smtClean="0"/>
              <a:t>-</a:t>
            </a:r>
            <a:endParaRPr lang="lt-LT" sz="2400" dirty="0" smtClean="0"/>
          </a:p>
          <a:p>
            <a:pPr marL="0" indent="0">
              <a:buNone/>
            </a:pPr>
            <a:r>
              <a:rPr lang="lt-LT" sz="2400" dirty="0" smtClean="0"/>
              <a:t>    sudaro </a:t>
            </a:r>
            <a:r>
              <a:rPr lang="en-US" sz="2400" dirty="0" smtClean="0"/>
              <a:t>7 proc.</a:t>
            </a:r>
            <a:r>
              <a:rPr lang="lt-LT" sz="2400" dirty="0" smtClean="0"/>
              <a:t> mirčių </a:t>
            </a:r>
            <a:r>
              <a:rPr lang="en-US" sz="2400" dirty="0" smtClean="0"/>
              <a:t>(</a:t>
            </a:r>
            <a:r>
              <a:rPr lang="lt-LT" sz="2400" dirty="0" smtClean="0"/>
              <a:t>iš jų - apie </a:t>
            </a:r>
            <a:r>
              <a:rPr lang="en-US" sz="2400" dirty="0" smtClean="0"/>
              <a:t>800 </a:t>
            </a:r>
            <a:r>
              <a:rPr lang="lt-LT" sz="2400" dirty="0" smtClean="0"/>
              <a:t>  </a:t>
            </a:r>
            <a:r>
              <a:rPr lang="en-US" sz="2400" dirty="0" err="1" smtClean="0"/>
              <a:t>savi</a:t>
            </a:r>
            <a:r>
              <a:rPr lang="lt-LT" sz="2400" dirty="0" err="1" smtClean="0"/>
              <a:t>žudybių</a:t>
            </a:r>
            <a:r>
              <a:rPr lang="en-US" sz="2400" dirty="0" smtClean="0"/>
              <a:t> </a:t>
            </a:r>
            <a:r>
              <a:rPr lang="lt-LT" sz="2400" dirty="0" smtClean="0"/>
              <a:t>)</a:t>
            </a:r>
          </a:p>
          <a:p>
            <a:r>
              <a:rPr lang="lt-LT" sz="2400" dirty="0" smtClean="0"/>
              <a:t>Bent vieną lėtinį susirgimą turi </a:t>
            </a:r>
            <a:r>
              <a:rPr lang="en-US" sz="2400" dirty="0" smtClean="0"/>
              <a:t>40 </a:t>
            </a:r>
            <a:r>
              <a:rPr lang="lt-LT" sz="2400" dirty="0" smtClean="0"/>
              <a:t>proc. gyventojų</a:t>
            </a:r>
          </a:p>
          <a:p>
            <a:r>
              <a:rPr lang="lt-LT" sz="2400" dirty="0" smtClean="0"/>
              <a:t>Nuolat vartoja medikamentus </a:t>
            </a:r>
            <a:r>
              <a:rPr lang="en-US" sz="2400" dirty="0" smtClean="0"/>
              <a:t>21 proc. </a:t>
            </a:r>
            <a:r>
              <a:rPr lang="en-US" sz="2400" dirty="0" err="1" smtClean="0"/>
              <a:t>gyventoj</a:t>
            </a:r>
            <a:r>
              <a:rPr lang="lt-LT" sz="2400" dirty="0" smtClean="0"/>
              <a:t>ų.</a:t>
            </a:r>
          </a:p>
          <a:p>
            <a:endParaRPr lang="lt-LT" sz="2400" dirty="0"/>
          </a:p>
        </p:txBody>
      </p:sp>
      <p:pic>
        <p:nvPicPr>
          <p:cNvPr id="1028" name="Picture 4" descr="C:\Users\sveikatos kab\Desktop\i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568289"/>
            <a:ext cx="2736304" cy="1872208"/>
          </a:xfrm>
          <a:prstGeom prst="rect">
            <a:avLst/>
          </a:prstGeom>
          <a:noFill/>
          <a:extLst>
            <a:ext uri="{909E8E84-426E-40DD-AFC4-6F175D3DCCD1}">
              <a14:hiddenFill xmlns:a14="http://schemas.microsoft.com/office/drawing/2010/main">
                <a:solidFill>
                  <a:srgbClr val="FFFFFF"/>
                </a:solidFill>
              </a14:hiddenFill>
            </a:ext>
          </a:extLst>
        </p:spPr>
      </p:pic>
      <p:sp>
        <p:nvSpPr>
          <p:cNvPr id="4" name="Rodyklė dešinėn 3"/>
          <p:cNvSpPr/>
          <p:nvPr/>
        </p:nvSpPr>
        <p:spPr>
          <a:xfrm>
            <a:off x="3707904" y="227687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Rodyklė dešinėn 4"/>
          <p:cNvSpPr/>
          <p:nvPr/>
        </p:nvSpPr>
        <p:spPr>
          <a:xfrm>
            <a:off x="3635896" y="44278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8967721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4638"/>
            <a:ext cx="7772400" cy="1498178"/>
          </a:xfrm>
        </p:spPr>
        <p:txBody>
          <a:bodyPr>
            <a:normAutofit fontScale="90000"/>
          </a:bodyPr>
          <a:lstStyle/>
          <a:p>
            <a:pPr algn="ctr"/>
            <a:r>
              <a:rPr lang="lt-LT" altLang="lt-LT" sz="3100" b="1" i="1" dirty="0" smtClean="0"/>
              <a:t>Ir </a:t>
            </a:r>
            <a:r>
              <a:rPr lang="lt-LT" altLang="lt-LT" sz="3100" b="1" i="1" dirty="0"/>
              <a:t>kas dar galėtų mus išgelbėti, </a:t>
            </a:r>
            <a:r>
              <a:rPr lang="lt-LT" altLang="lt-LT" sz="3100" b="1" i="1" dirty="0" smtClean="0"/>
              <a:t/>
            </a:r>
            <a:br>
              <a:rPr lang="lt-LT" altLang="lt-LT" sz="3100" b="1" i="1" dirty="0" smtClean="0"/>
            </a:br>
            <a:r>
              <a:rPr lang="lt-LT" altLang="lt-LT" sz="3100" b="1" i="1" dirty="0" smtClean="0"/>
              <a:t>jei </a:t>
            </a:r>
            <a:r>
              <a:rPr lang="lt-LT" altLang="lt-LT" sz="3100" b="1" i="1" dirty="0"/>
              <a:t>ne meilė?</a:t>
            </a:r>
            <a:r>
              <a:rPr lang="lt-LT" altLang="lt-LT" sz="3100" i="1" dirty="0"/>
              <a:t/>
            </a:r>
            <a:br>
              <a:rPr lang="lt-LT" altLang="lt-LT" sz="3100" i="1" dirty="0"/>
            </a:br>
            <a:r>
              <a:rPr lang="lt-LT" altLang="lt-LT" sz="3100" dirty="0"/>
              <a:t>                               </a:t>
            </a:r>
            <a:r>
              <a:rPr lang="lt-LT" altLang="lt-LT" sz="2200" i="1" dirty="0" smtClean="0"/>
              <a:t>(</a:t>
            </a:r>
            <a:r>
              <a:rPr lang="lt-LT" altLang="lt-LT" sz="2200" i="1" dirty="0"/>
              <a:t>Popiežius Benediktas XVI)</a:t>
            </a:r>
            <a:endParaRPr lang="lt-LT" sz="2200" dirty="0"/>
          </a:p>
        </p:txBody>
      </p:sp>
      <p:pic>
        <p:nvPicPr>
          <p:cNvPr id="4" name="Picture 4" descr="C:\Users\sveikatos kab\Downloads\images.jpe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2195736" y="2276872"/>
            <a:ext cx="4968552"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9072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p:cNvSpPr>
            <a:spLocks noGrp="1"/>
          </p:cNvSpPr>
          <p:nvPr>
            <p:ph type="subTitle" idx="1"/>
          </p:nvPr>
        </p:nvSpPr>
        <p:spPr>
          <a:xfrm>
            <a:off x="1295400" y="2492896"/>
            <a:ext cx="6400800" cy="3456384"/>
          </a:xfrm>
        </p:spPr>
        <p:txBody>
          <a:bodyPr>
            <a:normAutofit/>
          </a:bodyPr>
          <a:lstStyle/>
          <a:p>
            <a:endParaRPr lang="lt-LT" sz="1900" b="1" i="1" dirty="0">
              <a:latin typeface="Times New Roman" panose="02020603050405020304" pitchFamily="18" charset="0"/>
              <a:cs typeface="Times New Roman" panose="02020603050405020304" pitchFamily="18" charset="0"/>
            </a:endParaRPr>
          </a:p>
        </p:txBody>
      </p:sp>
      <p:sp useBgFill="1">
        <p:nvSpPr>
          <p:cNvPr id="2" name="Antraštė 1"/>
          <p:cNvSpPr>
            <a:spLocks noGrp="1"/>
          </p:cNvSpPr>
          <p:nvPr>
            <p:ph type="ctrTitle"/>
          </p:nvPr>
        </p:nvSpPr>
        <p:spPr>
          <a:xfrm>
            <a:off x="0" y="1556792"/>
            <a:ext cx="9144000" cy="5301208"/>
          </a:xfrm>
          <a:ln>
            <a:solidFill>
              <a:srgbClr val="92D050"/>
            </a:solidFill>
          </a:ln>
        </p:spPr>
        <p:txBody>
          <a:bodyPr>
            <a:normAutofit/>
          </a:bodyPr>
          <a:lstStyle/>
          <a:p>
            <a:pPr hangingPunct="0"/>
            <a:r>
              <a:rPr lang="lt-LT" sz="3600" dirty="0" smtClean="0">
                <a:solidFill>
                  <a:schemeClr val="tx1"/>
                </a:solidFill>
              </a:rPr>
              <a:t>Dėkoju už dėmesį</a:t>
            </a:r>
            <a:r>
              <a:rPr lang="lt-LT" sz="2700" dirty="0" smtClean="0">
                <a:solidFill>
                  <a:schemeClr val="tx1"/>
                </a:solidFill>
              </a:rPr>
              <a:t/>
            </a:r>
            <a:br>
              <a:rPr lang="lt-LT" sz="2700" dirty="0" smtClean="0">
                <a:solidFill>
                  <a:schemeClr val="tx1"/>
                </a:solidFill>
              </a:rPr>
            </a:br>
            <a:r>
              <a:rPr lang="lt-LT" sz="2700" dirty="0">
                <a:solidFill>
                  <a:schemeClr val="tx1"/>
                </a:solidFill>
              </a:rPr>
              <a:t/>
            </a:r>
            <a:br>
              <a:rPr lang="lt-LT" sz="2700" dirty="0">
                <a:solidFill>
                  <a:schemeClr val="tx1"/>
                </a:solidFill>
              </a:rPr>
            </a:br>
            <a:r>
              <a:rPr lang="lt-LT" dirty="0"/>
              <a:t/>
            </a:r>
            <a:br>
              <a:rPr lang="lt-LT" dirty="0"/>
            </a:br>
            <a:endParaRPr lang="lt-LT" dirty="0"/>
          </a:p>
        </p:txBody>
      </p:sp>
    </p:spTree>
    <p:extLst>
      <p:ext uri="{BB962C8B-B14F-4D97-AF65-F5344CB8AC3E}">
        <p14:creationId xmlns:p14="http://schemas.microsoft.com/office/powerpoint/2010/main" val="3860503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b="1" dirty="0" smtClean="0"/>
              <a:t>Paradoksas II</a:t>
            </a:r>
            <a:endParaRPr lang="lt-LT" b="1" dirty="0"/>
          </a:p>
        </p:txBody>
      </p:sp>
      <p:pic>
        <p:nvPicPr>
          <p:cNvPr id="1026" name="Picture 2" descr="C:\Users\sveikatos kab\Desktop\kisspng-umbrella-insurance-liability-insurance-home-insura-5ae57365774c45.3322449415249867254887.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914400" y="2564904"/>
            <a:ext cx="3733800" cy="2704749"/>
          </a:xfrm>
          <a:prstGeom prst="rect">
            <a:avLst/>
          </a:prstGeom>
          <a:noFill/>
          <a:extLst>
            <a:ext uri="{909E8E84-426E-40DD-AFC4-6F175D3DCCD1}">
              <a14:hiddenFill xmlns:a14="http://schemas.microsoft.com/office/drawing/2010/main">
                <a:solidFill>
                  <a:srgbClr val="FFFFFF"/>
                </a:solidFill>
              </a14:hiddenFill>
            </a:ext>
          </a:extLst>
        </p:spPr>
      </p:pic>
      <p:sp>
        <p:nvSpPr>
          <p:cNvPr id="6" name="Turinio vietos rezervavimo ženklas 5"/>
          <p:cNvSpPr>
            <a:spLocks noGrp="1"/>
          </p:cNvSpPr>
          <p:nvPr>
            <p:ph sz="half" idx="4"/>
          </p:nvPr>
        </p:nvSpPr>
        <p:spPr/>
        <p:txBody>
          <a:bodyPr/>
          <a:lstStyle/>
          <a:p>
            <a:endParaRPr lang="lt-LT" dirty="0" smtClean="0"/>
          </a:p>
          <a:p>
            <a:endParaRPr lang="lt-LT" dirty="0"/>
          </a:p>
          <a:p>
            <a:r>
              <a:rPr lang="lt-LT" dirty="0" smtClean="0"/>
              <a:t>Su sveikata tvarkytis žymiai sunkiau nei su materialiu turtu </a:t>
            </a:r>
            <a:endParaRPr lang="lt-LT" dirty="0"/>
          </a:p>
        </p:txBody>
      </p:sp>
    </p:spTree>
    <p:extLst>
      <p:ext uri="{BB962C8B-B14F-4D97-AF65-F5344CB8AC3E}">
        <p14:creationId xmlns:p14="http://schemas.microsoft.com/office/powerpoint/2010/main" val="950621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p:txBody>
          <a:bodyPr>
            <a:normAutofit fontScale="90000"/>
          </a:bodyPr>
          <a:lstStyle/>
          <a:p>
            <a:r>
              <a:rPr lang="lt-LT" b="1" dirty="0" smtClean="0"/>
              <a:t>Sveikatos ir lytiškumo ugdymo bei rengimo šeimai programa (SLURŠ)</a:t>
            </a:r>
            <a:endParaRPr lang="lt-LT" b="1" dirty="0"/>
          </a:p>
        </p:txBody>
      </p:sp>
      <p:sp>
        <p:nvSpPr>
          <p:cNvPr id="8" name="Turinio vietos rezervavimo ženklas 7"/>
          <p:cNvSpPr>
            <a:spLocks noGrp="1"/>
          </p:cNvSpPr>
          <p:nvPr>
            <p:ph sz="quarter" idx="1"/>
          </p:nvPr>
        </p:nvSpPr>
        <p:spPr/>
        <p:txBody>
          <a:bodyPr>
            <a:normAutofit/>
          </a:bodyPr>
          <a:lstStyle/>
          <a:p>
            <a:pPr marL="0" indent="0">
              <a:buNone/>
            </a:pPr>
            <a:endParaRPr lang="lt-LT" dirty="0"/>
          </a:p>
          <a:p>
            <a:pPr marL="0" indent="0">
              <a:buNone/>
            </a:pPr>
            <a:r>
              <a:rPr lang="lt-LT" sz="2800" b="1" i="1" dirty="0" smtClean="0"/>
              <a:t>Tikslas</a:t>
            </a:r>
            <a:r>
              <a:rPr lang="lt-LT" dirty="0" smtClean="0"/>
              <a:t> – </a:t>
            </a:r>
            <a:r>
              <a:rPr lang="lt-LT" i="1" dirty="0" smtClean="0">
                <a:solidFill>
                  <a:srgbClr val="00B050"/>
                </a:solidFill>
              </a:rPr>
              <a:t>padėti</a:t>
            </a:r>
            <a:r>
              <a:rPr lang="lt-LT" dirty="0" smtClean="0"/>
              <a:t> mokiniams:</a:t>
            </a:r>
          </a:p>
          <a:p>
            <a:r>
              <a:rPr lang="lt-LT" dirty="0" smtClean="0"/>
              <a:t>įgyti visumines sveikatos ir lytiškumo sampratas</a:t>
            </a:r>
            <a:r>
              <a:rPr lang="lt-LT" dirty="0"/>
              <a:t>;</a:t>
            </a:r>
            <a:endParaRPr lang="lt-LT" dirty="0" smtClean="0"/>
          </a:p>
          <a:p>
            <a:r>
              <a:rPr lang="lt-LT" dirty="0"/>
              <a:t>išsiugdyti sveikatai naudingus gebėjimus, </a:t>
            </a:r>
            <a:r>
              <a:rPr lang="lt-LT" dirty="0" smtClean="0"/>
              <a:t>įpročius;</a:t>
            </a:r>
          </a:p>
          <a:p>
            <a:r>
              <a:rPr lang="lt-LT" dirty="0" smtClean="0"/>
              <a:t>išsiugdyti </a:t>
            </a:r>
            <a:r>
              <a:rPr lang="lt-LT" dirty="0"/>
              <a:t>atsakomybę už savo ir kitų </a:t>
            </a:r>
            <a:r>
              <a:rPr lang="lt-LT" dirty="0" smtClean="0"/>
              <a:t>sveikatą</a:t>
            </a:r>
            <a:r>
              <a:rPr lang="lt-LT" dirty="0"/>
              <a:t>;</a:t>
            </a:r>
            <a:endParaRPr lang="lt-LT" dirty="0" smtClean="0"/>
          </a:p>
          <a:p>
            <a:r>
              <a:rPr lang="lt-LT" dirty="0"/>
              <a:t>paskatinti juos rinktis sveiką gyvenimo </a:t>
            </a:r>
            <a:r>
              <a:rPr lang="lt-LT" dirty="0" smtClean="0"/>
              <a:t>būdą; </a:t>
            </a:r>
          </a:p>
          <a:p>
            <a:r>
              <a:rPr lang="lt-LT" dirty="0" smtClean="0"/>
              <a:t>ugdyti </a:t>
            </a:r>
            <a:r>
              <a:rPr lang="lt-LT" dirty="0"/>
              <a:t>gebėjimą kurti ir palaikyti darnius ir brandžius tarpasmeninius santykius. </a:t>
            </a:r>
          </a:p>
          <a:p>
            <a:endParaRPr lang="lt-LT" dirty="0" smtClean="0"/>
          </a:p>
          <a:p>
            <a:endParaRPr lang="lt-LT" dirty="0"/>
          </a:p>
          <a:p>
            <a:pPr marL="0" indent="0">
              <a:buNone/>
            </a:pPr>
            <a:endParaRPr lang="lt-LT" dirty="0"/>
          </a:p>
        </p:txBody>
      </p:sp>
    </p:spTree>
    <p:extLst>
      <p:ext uri="{BB962C8B-B14F-4D97-AF65-F5344CB8AC3E}">
        <p14:creationId xmlns:p14="http://schemas.microsoft.com/office/powerpoint/2010/main" val="2357796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914400" y="274638"/>
            <a:ext cx="7772400" cy="778098"/>
          </a:xfrm>
        </p:spPr>
        <p:txBody>
          <a:bodyPr/>
          <a:lstStyle/>
          <a:p>
            <a:r>
              <a:rPr lang="lt-LT" b="1" dirty="0" smtClean="0"/>
              <a:t>Sąvokų skirtumai</a:t>
            </a:r>
            <a:endParaRPr lang="lt-LT" b="1" dirty="0"/>
          </a:p>
        </p:txBody>
      </p:sp>
      <p:sp>
        <p:nvSpPr>
          <p:cNvPr id="3" name="Turinio vietos rezervavimo ženklas 2"/>
          <p:cNvSpPr>
            <a:spLocks noGrp="1"/>
          </p:cNvSpPr>
          <p:nvPr>
            <p:ph sz="quarter" idx="1"/>
          </p:nvPr>
        </p:nvSpPr>
        <p:spPr>
          <a:xfrm>
            <a:off x="914400" y="908720"/>
            <a:ext cx="7772400" cy="5472608"/>
          </a:xfrm>
        </p:spPr>
        <p:txBody>
          <a:bodyPr>
            <a:normAutofit fontScale="25000" lnSpcReduction="20000"/>
          </a:bodyPr>
          <a:lstStyle/>
          <a:p>
            <a:pPr marL="0" indent="0">
              <a:buNone/>
            </a:pPr>
            <a:endParaRPr lang="lt-LT" sz="8000" b="1" dirty="0" smtClean="0"/>
          </a:p>
          <a:p>
            <a:pPr>
              <a:buFont typeface="Arial" panose="020B0604020202020204" pitchFamily="34" charset="0"/>
              <a:buChar char="•"/>
            </a:pPr>
            <a:r>
              <a:rPr lang="lt-LT" sz="8000" b="1" dirty="0" smtClean="0"/>
              <a:t>Lytiškumas</a:t>
            </a:r>
            <a:r>
              <a:rPr lang="lt-LT" sz="8000" dirty="0" smtClean="0"/>
              <a:t> – asmens lytinis tapatumas, atskleidžiantis per savęs kaip vyro ar moters, kitos lyties asmens, aplinkinio pasaulio suvokimą, jis reiškiasi biologiniais, psichikos, socialiniais kultūriniais ir dvasiniais žmogaus būties aspektais.</a:t>
            </a:r>
          </a:p>
          <a:p>
            <a:pPr>
              <a:buFont typeface="Arial" panose="020B0604020202020204" pitchFamily="34" charset="0"/>
              <a:buChar char="•"/>
            </a:pPr>
            <a:r>
              <a:rPr lang="lt-LT" sz="8000" b="1" dirty="0" smtClean="0"/>
              <a:t>Lytiškumo ugdymas </a:t>
            </a:r>
            <a:r>
              <a:rPr lang="lt-LT" sz="8000" dirty="0" smtClean="0"/>
              <a:t>apjungia lytinio ugdymo funkcijas: lytinį mokymą, lytinį auklėjimą, lytinį lavinimą.</a:t>
            </a:r>
            <a:endParaRPr lang="en-US" sz="8000"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         </a:t>
            </a:r>
            <a:endParaRPr lang="lt-LT" dirty="0" smtClean="0"/>
          </a:p>
          <a:p>
            <a:pPr marL="0" indent="0">
              <a:buNone/>
            </a:pPr>
            <a:endParaRPr lang="lt-LT" dirty="0"/>
          </a:p>
          <a:p>
            <a:pPr marL="0" indent="0">
              <a:buNone/>
            </a:pPr>
            <a:r>
              <a:rPr lang="lt-LT" dirty="0" smtClean="0"/>
              <a:t>         </a:t>
            </a:r>
          </a:p>
          <a:p>
            <a:pPr marL="0" indent="0">
              <a:buNone/>
            </a:pPr>
            <a:endParaRPr lang="lt-LT" dirty="0"/>
          </a:p>
          <a:p>
            <a:pPr marL="0" indent="0">
              <a:buNone/>
            </a:pPr>
            <a:endParaRPr lang="lt-LT" dirty="0" smtClean="0"/>
          </a:p>
          <a:p>
            <a:pPr marL="0" indent="0">
              <a:buNone/>
            </a:pPr>
            <a:endParaRPr lang="lt-LT" dirty="0"/>
          </a:p>
          <a:p>
            <a:pPr marL="0" indent="0">
              <a:buNone/>
            </a:pPr>
            <a:endParaRPr lang="lt-LT" dirty="0" smtClean="0"/>
          </a:p>
          <a:p>
            <a:pPr marL="0" indent="0">
              <a:buNone/>
            </a:pPr>
            <a:endParaRPr lang="lt-LT" dirty="0"/>
          </a:p>
          <a:p>
            <a:pPr marL="0" indent="0">
              <a:buNone/>
            </a:pPr>
            <a:endParaRPr lang="lt-LT" dirty="0" smtClean="0"/>
          </a:p>
          <a:p>
            <a:pPr marL="0" indent="0">
              <a:buNone/>
            </a:pPr>
            <a:endParaRPr lang="en-US" sz="6400" i="1" dirty="0" smtClean="0"/>
          </a:p>
          <a:p>
            <a:pPr marL="0" indent="0">
              <a:buNone/>
            </a:pPr>
            <a:r>
              <a:rPr lang="lt-LT" sz="6400" i="1" dirty="0" smtClean="0"/>
              <a:t>Lytiškumo ugdymo ir lytinio ugdymo santykis (</a:t>
            </a:r>
            <a:r>
              <a:rPr lang="lt-LT" sz="6400" i="1" dirty="0" err="1" smtClean="0"/>
              <a:t>Obelenienė</a:t>
            </a:r>
            <a:r>
              <a:rPr lang="lt-LT" sz="6400" i="1" dirty="0" smtClean="0"/>
              <a:t>, </a:t>
            </a:r>
            <a:r>
              <a:rPr lang="en-US" sz="6400" i="1" dirty="0" smtClean="0"/>
              <a:t>2007</a:t>
            </a:r>
            <a:r>
              <a:rPr lang="lt-LT" sz="6400" i="1" dirty="0" smtClean="0"/>
              <a:t>. Lytiškumo ugdymo etika</a:t>
            </a:r>
            <a:r>
              <a:rPr lang="en-US" sz="6400" i="1" dirty="0" smtClean="0"/>
              <a:t>)</a:t>
            </a:r>
            <a:endParaRPr lang="lt-LT" sz="6400" i="1" dirty="0" smtClean="0"/>
          </a:p>
          <a:p>
            <a:pPr marL="0" indent="0">
              <a:buNone/>
            </a:pPr>
            <a:endParaRPr lang="lt-LT" dirty="0"/>
          </a:p>
          <a:p>
            <a:pPr marL="0" indent="0">
              <a:buNone/>
            </a:pPr>
            <a:endParaRPr lang="lt-LT" dirty="0"/>
          </a:p>
        </p:txBody>
      </p:sp>
      <p:pic>
        <p:nvPicPr>
          <p:cNvPr id="2050" name="Picture 2" descr="C:\Users\sveikatos kab\Desktop\thumbnail (4).jpg"/>
          <p:cNvPicPr>
            <a:picLocks noChangeAspect="1" noChangeArrowheads="1"/>
          </p:cNvPicPr>
          <p:nvPr/>
        </p:nvPicPr>
        <p:blipFill rotWithShape="1">
          <a:blip r:embed="rId2">
            <a:extLst>
              <a:ext uri="{28A0092B-C50C-407E-A947-70E740481C1C}">
                <a14:useLocalDpi xmlns:a14="http://schemas.microsoft.com/office/drawing/2010/main" val="0"/>
              </a:ext>
            </a:extLst>
          </a:blip>
          <a:srcRect t="-17120" b="17120"/>
          <a:stretch/>
        </p:blipFill>
        <p:spPr bwMode="auto">
          <a:xfrm>
            <a:off x="1691680" y="2276872"/>
            <a:ext cx="6120680"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61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4"/>
          <p:cNvSpPr>
            <a:spLocks noGrp="1"/>
          </p:cNvSpPr>
          <p:nvPr>
            <p:ph type="body" idx="1"/>
          </p:nvPr>
        </p:nvSpPr>
        <p:spPr>
          <a:xfrm>
            <a:off x="914400" y="404664"/>
            <a:ext cx="3733800" cy="504056"/>
          </a:xfrm>
        </p:spPr>
        <p:txBody>
          <a:bodyPr/>
          <a:lstStyle/>
          <a:p>
            <a:r>
              <a:rPr lang="lt-LT" dirty="0" smtClean="0"/>
              <a:t>Lytinis švietimas</a:t>
            </a:r>
            <a:endParaRPr lang="lt-LT" dirty="0"/>
          </a:p>
        </p:txBody>
      </p:sp>
      <p:sp>
        <p:nvSpPr>
          <p:cNvPr id="7" name="Teksto vietos rezervavimo ženklas 6"/>
          <p:cNvSpPr>
            <a:spLocks noGrp="1"/>
          </p:cNvSpPr>
          <p:nvPr>
            <p:ph type="body" sz="half" idx="3"/>
          </p:nvPr>
        </p:nvSpPr>
        <p:spPr>
          <a:xfrm>
            <a:off x="4953000" y="332656"/>
            <a:ext cx="3733800" cy="576064"/>
          </a:xfrm>
        </p:spPr>
        <p:txBody>
          <a:bodyPr/>
          <a:lstStyle/>
          <a:p>
            <a:r>
              <a:rPr lang="lt-LT" dirty="0" smtClean="0"/>
              <a:t>Lytiškumo ugdymas</a:t>
            </a:r>
            <a:endParaRPr lang="lt-LT" dirty="0"/>
          </a:p>
        </p:txBody>
      </p:sp>
      <p:sp>
        <p:nvSpPr>
          <p:cNvPr id="6" name="Turinio vietos rezervavimo ženklas 5"/>
          <p:cNvSpPr>
            <a:spLocks noGrp="1"/>
          </p:cNvSpPr>
          <p:nvPr>
            <p:ph sz="half" idx="2"/>
          </p:nvPr>
        </p:nvSpPr>
        <p:spPr>
          <a:xfrm>
            <a:off x="914400" y="1196752"/>
            <a:ext cx="3733800" cy="4937348"/>
          </a:xfrm>
        </p:spPr>
        <p:txBody>
          <a:bodyPr>
            <a:normAutofit/>
          </a:bodyPr>
          <a:lstStyle/>
          <a:p>
            <a:pPr marL="0" indent="0">
              <a:buNone/>
            </a:pPr>
            <a:r>
              <a:rPr lang="lt-LT" sz="1800" dirty="0" smtClean="0"/>
              <a:t> </a:t>
            </a:r>
            <a:r>
              <a:rPr lang="lt-LT" sz="1800" dirty="0"/>
              <a:t>S</a:t>
            </a:r>
            <a:r>
              <a:rPr lang="lt-LT" sz="1800" dirty="0" smtClean="0"/>
              <a:t>pecialių žinių apie žmogaus anatomiją, fiziologiją, higieną, taip pat seksologijos žinių, susijusių su lytimis, lytine ir reprodukcine sveikata, lyčių santykiais, perdavimas</a:t>
            </a:r>
            <a:r>
              <a:rPr lang="en-US" sz="1800" dirty="0" smtClean="0"/>
              <a:t>; </a:t>
            </a:r>
            <a:r>
              <a:rPr lang="lt-LT" sz="1800" dirty="0" smtClean="0"/>
              <a:t>mokymas naudotis apsisaugojimo priemonėmis, kurios padėtų sumažinti rizikingos lytinės elgsenos padarinius: paauglių nėštumus, LPI, AIDS. </a:t>
            </a:r>
            <a:r>
              <a:rPr lang="lt-LT" sz="1800" b="1" i="1" u="sng" dirty="0" smtClean="0">
                <a:solidFill>
                  <a:srgbClr val="FF0000"/>
                </a:solidFill>
              </a:rPr>
              <a:t>Lytinis švietimas orientuotas į pasekmes.</a:t>
            </a:r>
          </a:p>
          <a:p>
            <a:pPr marL="0" indent="0">
              <a:buNone/>
            </a:pPr>
            <a:endParaRPr lang="lt-LT" sz="1800" dirty="0"/>
          </a:p>
        </p:txBody>
      </p:sp>
      <p:sp>
        <p:nvSpPr>
          <p:cNvPr id="8" name="Turinio vietos rezervavimo ženklas 7"/>
          <p:cNvSpPr>
            <a:spLocks noGrp="1"/>
          </p:cNvSpPr>
          <p:nvPr>
            <p:ph sz="half" idx="4"/>
          </p:nvPr>
        </p:nvSpPr>
        <p:spPr>
          <a:xfrm>
            <a:off x="4953000" y="1124744"/>
            <a:ext cx="3733800" cy="5544616"/>
          </a:xfrm>
        </p:spPr>
        <p:txBody>
          <a:bodyPr>
            <a:normAutofit/>
          </a:bodyPr>
          <a:lstStyle/>
          <a:p>
            <a:pPr marL="0" indent="0">
              <a:buNone/>
            </a:pPr>
            <a:r>
              <a:rPr lang="lt-LT" sz="1800" dirty="0" smtClean="0"/>
              <a:t> </a:t>
            </a:r>
            <a:r>
              <a:rPr lang="lt-LT" sz="1800" dirty="0"/>
              <a:t>P</a:t>
            </a:r>
            <a:r>
              <a:rPr lang="lt-LT" sz="1800" dirty="0" smtClean="0"/>
              <a:t>agalba suvokti, priimti, vertinti savo ir kito asmens lytį kaip gėrį, kitos lyties asmenį matyti kaip lygiavertį sau ir gebėti išreikšti savo specializuotą  lytiškumą kūryba bei darnia bendryste su kitos lyties asmenimis. Lytiškumo ugdymu siekiama derinti konkrečių žinių apie lytiškumą perteikimą, tuo pačiu brandinant asmenį šeimos gyvenimui. </a:t>
            </a:r>
            <a:r>
              <a:rPr lang="lt-LT" sz="1800" b="1" i="1" u="sng" dirty="0" smtClean="0">
                <a:solidFill>
                  <a:srgbClr val="00B050"/>
                </a:solidFill>
              </a:rPr>
              <a:t>Lytiškumo ugdymas orientuotas į priežastis.</a:t>
            </a:r>
            <a:endParaRPr lang="lt-LT" sz="1800" b="1" i="1" u="sng" dirty="0">
              <a:solidFill>
                <a:srgbClr val="00B050"/>
              </a:solidFill>
            </a:endParaRPr>
          </a:p>
        </p:txBody>
      </p:sp>
      <p:pic>
        <p:nvPicPr>
          <p:cNvPr id="1026" name="Picture 2" descr="C:\Users\sveikatos kab\Desktop\1PS-1.jpg"/>
          <p:cNvPicPr>
            <a:picLocks noChangeAspect="1" noChangeArrowheads="1"/>
          </p:cNvPicPr>
          <p:nvPr/>
        </p:nvPicPr>
        <p:blipFill rotWithShape="1">
          <a:blip r:embed="rId2">
            <a:extLst>
              <a:ext uri="{28A0092B-C50C-407E-A947-70E740481C1C}">
                <a14:useLocalDpi xmlns:a14="http://schemas.microsoft.com/office/drawing/2010/main" val="0"/>
              </a:ext>
            </a:extLst>
          </a:blip>
          <a:srcRect t="-11707" b="11707"/>
          <a:stretch/>
        </p:blipFill>
        <p:spPr bwMode="auto">
          <a:xfrm>
            <a:off x="5580112" y="4365104"/>
            <a:ext cx="3024336"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veikatos kab\Desktop\paveikslėliai\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4509120"/>
            <a:ext cx="2952328"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498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ntraštė 3"/>
          <p:cNvSpPr>
            <a:spLocks noGrp="1"/>
          </p:cNvSpPr>
          <p:nvPr>
            <p:ph type="title"/>
          </p:nvPr>
        </p:nvSpPr>
        <p:spPr>
          <a:xfrm>
            <a:off x="541784" y="188640"/>
            <a:ext cx="8134672" cy="1287016"/>
          </a:xfrm>
        </p:spPr>
        <p:txBody>
          <a:bodyPr/>
          <a:lstStyle/>
          <a:p>
            <a:r>
              <a:rPr lang="lt-LT" b="1" dirty="0" smtClean="0"/>
              <a:t>SLURŠ programos tikslas</a:t>
            </a:r>
            <a:endParaRPr lang="lt-LT" b="1" dirty="0"/>
          </a:p>
        </p:txBody>
      </p:sp>
      <p:sp>
        <p:nvSpPr>
          <p:cNvPr id="6" name="Turinio vietos rezervavimo ženklas 5"/>
          <p:cNvSpPr>
            <a:spLocks noGrp="1"/>
          </p:cNvSpPr>
          <p:nvPr>
            <p:ph sz="half" idx="2"/>
          </p:nvPr>
        </p:nvSpPr>
        <p:spPr/>
        <p:txBody>
          <a:bodyPr/>
          <a:lstStyle/>
          <a:p>
            <a:r>
              <a:rPr lang="lt-LT" dirty="0"/>
              <a:t>Ar tik gelbėti </a:t>
            </a:r>
            <a:r>
              <a:rPr lang="lt-LT" dirty="0" err="1"/>
              <a:t>skestantįjį</a:t>
            </a:r>
            <a:r>
              <a:rPr lang="lt-LT" dirty="0"/>
              <a:t>, ar išmokyti plaukti ir saugiai elgtis vandenyje</a:t>
            </a:r>
            <a:r>
              <a:rPr lang="lt-LT" dirty="0" smtClean="0"/>
              <a:t>?</a:t>
            </a:r>
            <a:r>
              <a:rPr lang="lt-LT" dirty="0"/>
              <a:t> </a:t>
            </a:r>
            <a:endParaRPr lang="lt-LT" dirty="0" smtClean="0"/>
          </a:p>
          <a:p>
            <a:endParaRPr lang="lt-LT" dirty="0"/>
          </a:p>
          <a:p>
            <a:endParaRPr lang="lt-LT" dirty="0"/>
          </a:p>
        </p:txBody>
      </p:sp>
      <p:sp>
        <p:nvSpPr>
          <p:cNvPr id="8" name="Turinio vietos rezervavimo ženklas 7"/>
          <p:cNvSpPr>
            <a:spLocks noGrp="1"/>
          </p:cNvSpPr>
          <p:nvPr>
            <p:ph sz="half" idx="4"/>
          </p:nvPr>
        </p:nvSpPr>
        <p:spPr/>
        <p:txBody>
          <a:bodyPr/>
          <a:lstStyle/>
          <a:p>
            <a:r>
              <a:rPr lang="lt-LT" dirty="0"/>
              <a:t>Ar normalu tik gesinti gaisrą, bet nemokyti vaikų elgtis su degtukais?</a:t>
            </a:r>
          </a:p>
          <a:p>
            <a:endParaRPr lang="lt-LT" dirty="0"/>
          </a:p>
        </p:txBody>
      </p:sp>
      <p:pic>
        <p:nvPicPr>
          <p:cNvPr id="5122" name="Picture 2" descr="C:\Users\sveikatos kab\Desktop\iii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077072"/>
            <a:ext cx="2287141" cy="21431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sveikatos kab\Desktop\ii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077072"/>
            <a:ext cx="3312368" cy="2024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69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179512" y="273050"/>
            <a:ext cx="8964488" cy="1143000"/>
          </a:xfrm>
        </p:spPr>
        <p:txBody>
          <a:bodyPr>
            <a:noAutofit/>
          </a:bodyPr>
          <a:lstStyle/>
          <a:p>
            <a:r>
              <a:rPr lang="lt-LT" sz="2800" b="1" dirty="0"/>
              <a:t>Pagrindiniai SLURŠ </a:t>
            </a:r>
            <a:r>
              <a:rPr lang="lt-LT" sz="2800" b="1" dirty="0" smtClean="0"/>
              <a:t>principai: įgyvendinimo</a:t>
            </a:r>
            <a:r>
              <a:rPr lang="en-US" sz="2800" b="1" dirty="0" smtClean="0"/>
              <a:t> </a:t>
            </a:r>
            <a:r>
              <a:rPr lang="lt-LT" sz="2800" b="1" dirty="0" smtClean="0"/>
              <a:t>galimybės </a:t>
            </a:r>
            <a:r>
              <a:rPr lang="lt-LT" sz="3200" b="1" dirty="0" smtClean="0"/>
              <a:t/>
            </a:r>
            <a:br>
              <a:rPr lang="lt-LT" sz="3200" b="1" dirty="0" smtClean="0"/>
            </a:br>
            <a:r>
              <a:rPr lang="en-US" sz="2800" b="1" i="1" dirty="0" smtClean="0">
                <a:solidFill>
                  <a:schemeClr val="tx1"/>
                </a:solidFill>
              </a:rPr>
              <a:t>1.</a:t>
            </a:r>
            <a:r>
              <a:rPr lang="lt-LT" sz="2800" b="1" i="1" u="sng" dirty="0">
                <a:solidFill>
                  <a:schemeClr val="tx1"/>
                </a:solidFill>
              </a:rPr>
              <a:t>Integralumo principas</a:t>
            </a:r>
            <a:endParaRPr lang="lt-LT" sz="2800" dirty="0">
              <a:solidFill>
                <a:schemeClr val="tx1"/>
              </a:solidFill>
            </a:endParaRPr>
          </a:p>
        </p:txBody>
      </p:sp>
      <p:sp>
        <p:nvSpPr>
          <p:cNvPr id="5" name="Turinio vietos rezervavimo ženklas 4"/>
          <p:cNvSpPr>
            <a:spLocks noGrp="1"/>
          </p:cNvSpPr>
          <p:nvPr>
            <p:ph sz="half" idx="2"/>
          </p:nvPr>
        </p:nvSpPr>
        <p:spPr>
          <a:xfrm>
            <a:off x="395536" y="1484784"/>
            <a:ext cx="4252664" cy="4649316"/>
          </a:xfrm>
        </p:spPr>
        <p:txBody>
          <a:bodyPr/>
          <a:lstStyle/>
          <a:p>
            <a:r>
              <a:rPr lang="lt-LT" sz="2400" b="1" dirty="0"/>
              <a:t>„Sveikata yra kūno ir sielos santarvė arba darnus kūno ir sielos santykiavimas. Kai ši darna pažeidžiama, žmogaus </a:t>
            </a:r>
            <a:r>
              <a:rPr lang="lt-LT" sz="2400" b="1" dirty="0" smtClean="0"/>
              <a:t>sveikata </a:t>
            </a:r>
            <a:r>
              <a:rPr lang="lt-LT" sz="2400" b="1" dirty="0" err="1" smtClean="0"/>
              <a:t>sutrinka</a:t>
            </a:r>
            <a:r>
              <a:rPr lang="lt-LT" sz="2000" b="1" dirty="0" err="1" smtClean="0"/>
              <a:t>“</a:t>
            </a:r>
            <a:r>
              <a:rPr lang="lt-LT" sz="2000" i="1" dirty="0" err="1" smtClean="0"/>
              <a:t>(S.Šalkauskis</a:t>
            </a:r>
            <a:r>
              <a:rPr lang="lt-LT" sz="2000" i="1" dirty="0" smtClean="0"/>
              <a:t>, </a:t>
            </a:r>
            <a:r>
              <a:rPr lang="en-US" sz="2000" i="1" dirty="0"/>
              <a:t>1928</a:t>
            </a:r>
            <a:r>
              <a:rPr lang="en-US" sz="2000" i="1" dirty="0" smtClean="0"/>
              <a:t>)</a:t>
            </a:r>
            <a:endParaRPr lang="lt-LT" sz="2000" i="1" dirty="0" smtClean="0"/>
          </a:p>
          <a:p>
            <a:endParaRPr lang="lt-LT" sz="2400" i="1" dirty="0"/>
          </a:p>
          <a:p>
            <a:endParaRPr lang="lt-LT" dirty="0"/>
          </a:p>
        </p:txBody>
      </p:sp>
      <p:sp>
        <p:nvSpPr>
          <p:cNvPr id="6" name="Turinio vietos rezervavimo ženklas 5"/>
          <p:cNvSpPr>
            <a:spLocks noGrp="1"/>
          </p:cNvSpPr>
          <p:nvPr>
            <p:ph sz="half" idx="4"/>
          </p:nvPr>
        </p:nvSpPr>
        <p:spPr>
          <a:xfrm>
            <a:off x="4644008" y="1484784"/>
            <a:ext cx="4042792" cy="4649316"/>
          </a:xfrm>
        </p:spPr>
        <p:txBody>
          <a:bodyPr/>
          <a:lstStyle/>
          <a:p>
            <a:r>
              <a:rPr lang="lt-LT" sz="2400" b="1" dirty="0"/>
              <a:t>„Sveikata – tai socialinė, fizinė, psichinė ir dvasinė </a:t>
            </a:r>
            <a:r>
              <a:rPr lang="lt-LT" sz="2400" b="1" dirty="0" smtClean="0"/>
              <a:t>žmogaus gerovė“ </a:t>
            </a:r>
            <a:r>
              <a:rPr lang="lt-LT" sz="2000" i="1" dirty="0" smtClean="0"/>
              <a:t>(</a:t>
            </a:r>
            <a:r>
              <a:rPr lang="lt-LT" sz="2000" i="1" dirty="0"/>
              <a:t>Vilhelmas </a:t>
            </a:r>
            <a:r>
              <a:rPr lang="lt-LT" sz="2000" i="1" dirty="0" err="1"/>
              <a:t>Storosta</a:t>
            </a:r>
            <a:r>
              <a:rPr lang="lt-LT" sz="2000" i="1" dirty="0"/>
              <a:t> VYDŪNAS, „Sveikata, jaunumas, grožė“, Tilžė, </a:t>
            </a:r>
            <a:r>
              <a:rPr lang="en-US" sz="2000" i="1" dirty="0"/>
              <a:t>1928</a:t>
            </a:r>
            <a:r>
              <a:rPr lang="en-US" sz="2000" i="1" dirty="0" smtClean="0"/>
              <a:t>)</a:t>
            </a:r>
            <a:endParaRPr lang="lt-LT" sz="2000" i="1" dirty="0" smtClean="0"/>
          </a:p>
          <a:p>
            <a:endParaRPr lang="lt-LT" sz="2400" i="1" dirty="0"/>
          </a:p>
          <a:p>
            <a:endParaRPr lang="lt-LT" dirty="0"/>
          </a:p>
        </p:txBody>
      </p:sp>
      <p:pic>
        <p:nvPicPr>
          <p:cNvPr id="7" name="Picture 2" descr="C:\Users\sveikatos kab\Desktop\Vydūnas.LHS3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3861048"/>
            <a:ext cx="2088232" cy="244827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veikatos kab\Desktop\Stasys-Šalkauskis-MAB.lt-nuotr.-e14636432911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170682"/>
            <a:ext cx="2160240" cy="213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614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23528" y="116632"/>
            <a:ext cx="8363272" cy="936104"/>
          </a:xfrm>
        </p:spPr>
        <p:txBody>
          <a:bodyPr>
            <a:noAutofit/>
          </a:bodyPr>
          <a:lstStyle/>
          <a:p>
            <a:r>
              <a:rPr lang="lt-LT" sz="2800" b="1" dirty="0"/>
              <a:t>Pagrindiniai SLURŠ principai: įgyvendinimo </a:t>
            </a:r>
            <a:r>
              <a:rPr lang="lt-LT" sz="2800" b="1" dirty="0" smtClean="0"/>
              <a:t>galimybės</a:t>
            </a:r>
            <a:endParaRPr lang="lt-LT" sz="2800" b="1" dirty="0"/>
          </a:p>
        </p:txBody>
      </p:sp>
      <p:sp>
        <p:nvSpPr>
          <p:cNvPr id="3" name="Turinio vietos rezervavimo ženklas 2"/>
          <p:cNvSpPr>
            <a:spLocks noGrp="1"/>
          </p:cNvSpPr>
          <p:nvPr>
            <p:ph sz="quarter" idx="1"/>
          </p:nvPr>
        </p:nvSpPr>
        <p:spPr>
          <a:xfrm>
            <a:off x="611560" y="1268760"/>
            <a:ext cx="8075240" cy="5184576"/>
          </a:xfrm>
        </p:spPr>
        <p:txBody>
          <a:bodyPr>
            <a:normAutofit lnSpcReduction="10000"/>
          </a:bodyPr>
          <a:lstStyle/>
          <a:p>
            <a:pPr marL="0" indent="0">
              <a:buNone/>
            </a:pPr>
            <a:r>
              <a:rPr lang="lt-LT" sz="2400" b="1" i="1" dirty="0"/>
              <a:t>Sveikatos sampratos sąmoningumas</a:t>
            </a:r>
            <a:endParaRPr lang="lt-LT" sz="2400" i="1" dirty="0" smtClean="0"/>
          </a:p>
          <a:p>
            <a:r>
              <a:rPr lang="lt-LT" sz="2400" i="1" dirty="0" smtClean="0"/>
              <a:t>Kokią vietą  vertybių skalėje užima sveikata</a:t>
            </a:r>
            <a:r>
              <a:rPr lang="lt-LT" sz="2400" i="1" dirty="0"/>
              <a:t>?</a:t>
            </a:r>
            <a:r>
              <a:rPr lang="lt-LT" sz="2400" i="1" dirty="0" smtClean="0"/>
              <a:t>         </a:t>
            </a:r>
            <a:endParaRPr lang="en-US" sz="2400" b="1" i="1" dirty="0" smtClean="0"/>
          </a:p>
          <a:p>
            <a:pPr lvl="0"/>
            <a:r>
              <a:rPr lang="lt-LT" sz="2400" i="1" dirty="0" smtClean="0"/>
              <a:t>Kas gyvenime svarbiausia?</a:t>
            </a:r>
            <a:r>
              <a:rPr lang="lt-LT" sz="2400" b="1" i="1" dirty="0"/>
              <a:t> </a:t>
            </a:r>
            <a:endParaRPr lang="en-US" sz="2400" b="1" i="1" dirty="0"/>
          </a:p>
          <a:p>
            <a:pPr lvl="0"/>
            <a:r>
              <a:rPr lang="lt-LT" sz="2400" b="1" i="1" dirty="0" smtClean="0"/>
              <a:t> </a:t>
            </a:r>
            <a:r>
              <a:rPr lang="lt-LT" sz="2400" dirty="0" smtClean="0"/>
              <a:t>Kiekvienas </a:t>
            </a:r>
            <a:r>
              <a:rPr lang="lt-LT" sz="2400" dirty="0"/>
              <a:t>mūsų, skirtingai nuo kitų gyvų organizmų, turime galimybę laisva valia pasirinkti :</a:t>
            </a:r>
          </a:p>
          <a:p>
            <a:pPr>
              <a:buFontTx/>
              <a:buChar char="-"/>
            </a:pPr>
            <a:r>
              <a:rPr lang="lt-LT" sz="2400" b="1" i="1" dirty="0" smtClean="0"/>
              <a:t>Sveikatą </a:t>
            </a:r>
            <a:r>
              <a:rPr lang="lt-LT" sz="2400" b="1" i="1" dirty="0"/>
              <a:t>saugantį ir stiprinantį ar sveikatą žalojantį gyvenimo </a:t>
            </a:r>
            <a:r>
              <a:rPr lang="lt-LT" sz="2400" b="1" i="1" dirty="0" smtClean="0"/>
              <a:t>būdą;</a:t>
            </a:r>
            <a:endParaRPr lang="en-US" sz="2400" b="1" i="1" dirty="0" smtClean="0"/>
          </a:p>
          <a:p>
            <a:pPr>
              <a:buFontTx/>
              <a:buChar char="-"/>
            </a:pPr>
            <a:r>
              <a:rPr lang="lt-LT" sz="2400" b="1" i="1" dirty="0" smtClean="0"/>
              <a:t>Siekti </a:t>
            </a:r>
            <a:r>
              <a:rPr lang="lt-LT" sz="2400" b="1" i="1" dirty="0"/>
              <a:t>sąmoningumo ir žinių, ugdantis ir ugdant kitus sveikatos kultūros srityje ar likti neraštingais</a:t>
            </a:r>
            <a:r>
              <a:rPr lang="lt-LT" sz="2400" b="1" i="1" dirty="0" smtClean="0"/>
              <a:t>.</a:t>
            </a:r>
            <a:endParaRPr lang="en-US" sz="2400" b="1" i="1" dirty="0" smtClean="0"/>
          </a:p>
          <a:p>
            <a:pPr marL="0" indent="0" algn="ctr">
              <a:buNone/>
            </a:pPr>
            <a:r>
              <a:rPr lang="en-US" sz="2400" b="1" i="1" dirty="0"/>
              <a:t> </a:t>
            </a:r>
            <a:r>
              <a:rPr lang="en-US" sz="2400" b="1" i="1" dirty="0" smtClean="0"/>
              <a:t>  </a:t>
            </a:r>
            <a:r>
              <a:rPr lang="lt-LT" sz="2400" dirty="0" smtClean="0"/>
              <a:t> </a:t>
            </a:r>
            <a:r>
              <a:rPr lang="en-US" sz="2400" b="1" i="1" dirty="0"/>
              <a:t>,,</a:t>
            </a:r>
            <a:r>
              <a:rPr lang="lt-LT" sz="2400" b="1" i="1" dirty="0"/>
              <a:t>Supraskite </a:t>
            </a:r>
            <a:r>
              <a:rPr lang="en-US" sz="2400" b="1" i="1" dirty="0"/>
              <a:t>! </a:t>
            </a:r>
            <a:r>
              <a:rPr lang="en-US" sz="2400" b="1" i="1" dirty="0" err="1"/>
              <a:t>Nenorime</a:t>
            </a:r>
            <a:r>
              <a:rPr lang="en-US" sz="2400" b="1" i="1" dirty="0"/>
              <a:t> </a:t>
            </a:r>
            <a:r>
              <a:rPr lang="lt-LT" sz="2400" b="1" i="1" dirty="0"/>
              <a:t>žmonių gydyti. Norima žmogaus protavimą žadinti ir parodyti  žmogui tikslingą gyvenimą, </a:t>
            </a:r>
            <a:r>
              <a:rPr lang="lt-LT" sz="2400" b="1" i="1" dirty="0" err="1"/>
              <a:t>jeib</a:t>
            </a:r>
            <a:r>
              <a:rPr lang="lt-LT" sz="2400" b="1" i="1" dirty="0"/>
              <a:t> sveikata tvirtėtų ir būtų</a:t>
            </a:r>
            <a:r>
              <a:rPr lang="en-US" sz="2400" b="1" i="1" dirty="0"/>
              <a:t> </a:t>
            </a:r>
            <a:r>
              <a:rPr lang="lt-LT" sz="2400" b="1" i="1" dirty="0"/>
              <a:t>išvengiamos visokios negalios“.</a:t>
            </a:r>
          </a:p>
          <a:p>
            <a:pPr marL="68580" indent="0" algn="ctr">
              <a:buNone/>
            </a:pPr>
            <a:r>
              <a:rPr lang="en-US" sz="2400" b="1" i="1" dirty="0"/>
              <a:t>                    </a:t>
            </a:r>
            <a:r>
              <a:rPr lang="en-US" sz="2400" b="1" i="1" dirty="0" smtClean="0"/>
              <a:t>                                                      </a:t>
            </a:r>
            <a:r>
              <a:rPr lang="lt-LT" sz="2400" b="1" i="1" dirty="0" smtClean="0"/>
              <a:t> </a:t>
            </a:r>
            <a:r>
              <a:rPr lang="lt-LT" sz="2400" b="1" i="1" dirty="0"/>
              <a:t>( Vydūnas, </a:t>
            </a:r>
            <a:r>
              <a:rPr lang="en-US" sz="2400" b="1" i="1" dirty="0"/>
              <a:t>1928)</a:t>
            </a:r>
            <a:r>
              <a:rPr lang="lt-LT" sz="2400" dirty="0"/>
              <a:t> </a:t>
            </a:r>
            <a:endParaRPr lang="en-US" sz="2400" dirty="0"/>
          </a:p>
          <a:p>
            <a:pPr marL="525780" indent="-457200">
              <a:buFont typeface="Arial" panose="020B0604020202020204" pitchFamily="34" charset="0"/>
              <a:buChar char="•"/>
            </a:pPr>
            <a:endParaRPr lang="en-US" sz="2400" dirty="0" smtClean="0"/>
          </a:p>
          <a:p>
            <a:pPr marL="525780" indent="-457200">
              <a:buFont typeface="Arial" panose="020B0604020202020204" pitchFamily="34" charset="0"/>
              <a:buChar char="•"/>
            </a:pPr>
            <a:endParaRPr lang="lt-LT" sz="2400" dirty="0"/>
          </a:p>
          <a:p>
            <a:pPr marL="0" lvl="0" indent="0" algn="ctr">
              <a:buNone/>
            </a:pPr>
            <a:endParaRPr lang="en-US" sz="2400" b="1" i="1" dirty="0" smtClean="0"/>
          </a:p>
          <a:p>
            <a:pPr marL="0" lvl="0" indent="0" algn="ctr">
              <a:buNone/>
            </a:pPr>
            <a:endParaRPr lang="lt-LT" sz="2400" dirty="0"/>
          </a:p>
          <a:p>
            <a:endParaRPr lang="en-US" sz="2800" i="1" dirty="0" smtClean="0"/>
          </a:p>
          <a:p>
            <a:endParaRPr lang="lt-LT" sz="2800" i="1" dirty="0" smtClean="0"/>
          </a:p>
          <a:p>
            <a:pPr marL="0" indent="0">
              <a:buNone/>
            </a:pPr>
            <a:endParaRPr lang="lt-LT" i="1" dirty="0"/>
          </a:p>
        </p:txBody>
      </p:sp>
    </p:spTree>
    <p:extLst>
      <p:ext uri="{BB962C8B-B14F-4D97-AF65-F5344CB8AC3E}">
        <p14:creationId xmlns:p14="http://schemas.microsoft.com/office/powerpoint/2010/main" val="38211483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andartinė">
  <a:themeElements>
    <a:clrScheme name="Standartinė">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tandartinė">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1073</TotalTime>
  <Words>1134</Words>
  <Application>Microsoft Office PowerPoint</Application>
  <PresentationFormat>Demonstracija ekrane (4:3)</PresentationFormat>
  <Paragraphs>144</Paragraphs>
  <Slides>21</Slides>
  <Notes>0</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21</vt:i4>
      </vt:variant>
    </vt:vector>
  </HeadingPairs>
  <TitlesOfParts>
    <vt:vector size="27" baseType="lpstr">
      <vt:lpstr>Arial</vt:lpstr>
      <vt:lpstr>Calibri</vt:lpstr>
      <vt:lpstr>Cambria</vt:lpstr>
      <vt:lpstr>Times New Roman</vt:lpstr>
      <vt:lpstr>Wingdings 2</vt:lpstr>
      <vt:lpstr>Standartinė</vt:lpstr>
      <vt:lpstr>  Viešoji konsultacija  Sveikatos ir lytiškumo ugdymo bei rengimo šeimai bendrosios programos įgyvendinimas mokyklose: kaip formuojamas turinys bendradarbiaujant programą įgyvendinantiems mokytojams su visuomenės sveikatos specialistais </vt:lpstr>
      <vt:lpstr>Paradoksas I</vt:lpstr>
      <vt:lpstr>Paradoksas II</vt:lpstr>
      <vt:lpstr>Sveikatos ir lytiškumo ugdymo bei rengimo šeimai programa (SLURŠ)</vt:lpstr>
      <vt:lpstr>Sąvokų skirtumai</vt:lpstr>
      <vt:lpstr>„PowerPoint“ pateiktis</vt:lpstr>
      <vt:lpstr>SLURŠ programos tikslas</vt:lpstr>
      <vt:lpstr>Pagrindiniai SLURŠ principai: įgyvendinimo galimybės  1.Integralumo principas</vt:lpstr>
      <vt:lpstr>Pagrindiniai SLURŠ principai: įgyvendinimo galimybės</vt:lpstr>
      <vt:lpstr>Pagrindiniai SLURŠ principai:įgyvendinimo galimybės</vt:lpstr>
      <vt:lpstr>Pagrindiniai SLURŠ principai: įgyvendinimo galimybės</vt:lpstr>
      <vt:lpstr>Pagrindiniai SLURŠ principai: įgyvendinimo galimybės</vt:lpstr>
      <vt:lpstr>SLURŠ įgyvendinimas neformaliąjame ugdyme</vt:lpstr>
      <vt:lpstr>             Mokyklinio amžiaus vaikų gyvensenos tyrimas (HBSC) </vt:lpstr>
      <vt:lpstr>Mokyklinio amžiaus vaikų gyvensenos tyrimas (HBSC,2018) </vt:lpstr>
      <vt:lpstr>                                                                                                                  Tyrimas Kauno miesto 18 m. merginų požiūris į  moters vaisingumą (Čekanauskienė, V., 2019) </vt:lpstr>
      <vt:lpstr> Tyrimas Kauno m. 18 m. merginų požiūris į moters vaisingumą (Čekanauskienė, V., 2019)</vt:lpstr>
      <vt:lpstr>Tyrimas Kauno miesto 18 m. merginų požiūris į moters vaisingumą (Čekanauskienė, V., 2019)</vt:lpstr>
      <vt:lpstr>Įžvalgos/rekomendacijos</vt:lpstr>
      <vt:lpstr>Ir kas dar galėtų mus išgelbėti,  jei ne meilė?                                (Popiežius Benediktas XVI)</vt:lpstr>
      <vt:lpstr>Dėkoju už dėmesį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pristatymas</dc:title>
  <dc:creator>sveikatos kab</dc:creator>
  <cp:lastModifiedBy>Julija Sinicienė</cp:lastModifiedBy>
  <cp:revision>105</cp:revision>
  <dcterms:created xsi:type="dcterms:W3CDTF">2019-06-04T04:59:25Z</dcterms:created>
  <dcterms:modified xsi:type="dcterms:W3CDTF">2019-06-26T09:34:45Z</dcterms:modified>
</cp:coreProperties>
</file>