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9" r:id="rId3"/>
    <p:sldId id="275" r:id="rId4"/>
    <p:sldId id="264" r:id="rId5"/>
    <p:sldId id="266" r:id="rId6"/>
    <p:sldId id="267" r:id="rId7"/>
    <p:sldId id="268" r:id="rId8"/>
    <p:sldId id="271" r:id="rId9"/>
    <p:sldId id="270" r:id="rId10"/>
    <p:sldId id="269" r:id="rId11"/>
    <p:sldId id="272" r:id="rId12"/>
    <p:sldId id="276" r:id="rId13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1F8EC"/>
    <a:srgbClr val="FFFF99"/>
    <a:srgbClr val="385723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60209" autoAdjust="0"/>
  </p:normalViewPr>
  <p:slideViewPr>
    <p:cSldViewPr snapToGrid="0">
      <p:cViewPr varScale="1">
        <p:scale>
          <a:sx n="45" d="100"/>
          <a:sy n="45" d="100"/>
        </p:scale>
        <p:origin x="136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2691A4-CADD-48FD-BB6E-10EB4217A322}" type="doc">
      <dgm:prSet loTypeId="urn:microsoft.com/office/officeart/2005/8/layout/vList2" loCatId="list" qsTypeId="urn:microsoft.com/office/officeart/2005/8/quickstyle/3d3" qsCatId="3D" csTypeId="urn:microsoft.com/office/officeart/2005/8/colors/accent6_4" csCatId="accent6" phldr="1"/>
      <dgm:spPr/>
      <dgm:t>
        <a:bodyPr/>
        <a:lstStyle/>
        <a:p>
          <a:endParaRPr lang="lt-LT"/>
        </a:p>
      </dgm:t>
    </dgm:pt>
    <dgm:pt modelId="{B2A83124-AD25-4E2F-A843-790D1FAB5655}">
      <dgm:prSet/>
      <dgm:spPr/>
      <dgm:t>
        <a:bodyPr/>
        <a:lstStyle/>
        <a:p>
          <a:r>
            <a:rPr lang="lt-LT" dirty="0"/>
            <a:t>Naujovės</a:t>
          </a:r>
        </a:p>
      </dgm:t>
    </dgm:pt>
    <dgm:pt modelId="{F819D06C-0313-4C39-9C58-602043252CC3}" type="parTrans" cxnId="{2F844DCA-97AD-484C-99D3-42D55D0F735A}">
      <dgm:prSet/>
      <dgm:spPr/>
      <dgm:t>
        <a:bodyPr/>
        <a:lstStyle/>
        <a:p>
          <a:endParaRPr lang="lt-LT"/>
        </a:p>
      </dgm:t>
    </dgm:pt>
    <dgm:pt modelId="{6F24C21F-85F9-4A07-B7ED-63331BD22D0B}" type="sibTrans" cxnId="{2F844DCA-97AD-484C-99D3-42D55D0F735A}">
      <dgm:prSet/>
      <dgm:spPr/>
      <dgm:t>
        <a:bodyPr/>
        <a:lstStyle/>
        <a:p>
          <a:endParaRPr lang="lt-LT"/>
        </a:p>
      </dgm:t>
    </dgm:pt>
    <dgm:pt modelId="{9C31FBCB-424C-41F6-A1AA-7789433C0299}" type="pres">
      <dgm:prSet presAssocID="{4D2691A4-CADD-48FD-BB6E-10EB4217A32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lt-LT"/>
        </a:p>
      </dgm:t>
    </dgm:pt>
    <dgm:pt modelId="{BA518AE6-EC54-447D-A8E2-E19A84C7152B}" type="pres">
      <dgm:prSet presAssocID="{B2A83124-AD25-4E2F-A843-790D1FAB5655}" presName="parentText" presStyleLbl="node1" presStyleIdx="0" presStyleCnt="1" custScaleY="102656">
        <dgm:presLayoutVars>
          <dgm:chMax val="0"/>
          <dgm:bulletEnabled val="1"/>
        </dgm:presLayoutVars>
      </dgm:prSet>
      <dgm:spPr/>
      <dgm:t>
        <a:bodyPr/>
        <a:lstStyle/>
        <a:p>
          <a:endParaRPr lang="lt-LT"/>
        </a:p>
      </dgm:t>
    </dgm:pt>
  </dgm:ptLst>
  <dgm:cxnLst>
    <dgm:cxn modelId="{2F844DCA-97AD-484C-99D3-42D55D0F735A}" srcId="{4D2691A4-CADD-48FD-BB6E-10EB4217A322}" destId="{B2A83124-AD25-4E2F-A843-790D1FAB5655}" srcOrd="0" destOrd="0" parTransId="{F819D06C-0313-4C39-9C58-602043252CC3}" sibTransId="{6F24C21F-85F9-4A07-B7ED-63331BD22D0B}"/>
    <dgm:cxn modelId="{3AEB7E3F-11CB-41F0-A8E0-32DF3718336E}" type="presOf" srcId="{B2A83124-AD25-4E2F-A843-790D1FAB5655}" destId="{BA518AE6-EC54-447D-A8E2-E19A84C7152B}" srcOrd="0" destOrd="0" presId="urn:microsoft.com/office/officeart/2005/8/layout/vList2"/>
    <dgm:cxn modelId="{1AF5FA5A-8C2F-4B11-A3E4-CFA722FE67B6}" type="presOf" srcId="{4D2691A4-CADD-48FD-BB6E-10EB4217A322}" destId="{9C31FBCB-424C-41F6-A1AA-7789433C0299}" srcOrd="0" destOrd="0" presId="urn:microsoft.com/office/officeart/2005/8/layout/vList2"/>
    <dgm:cxn modelId="{598CCEE7-2777-4302-B5BF-9C041FC07643}" type="presParOf" srcId="{9C31FBCB-424C-41F6-A1AA-7789433C0299}" destId="{BA518AE6-EC54-447D-A8E2-E19A84C7152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518AE6-EC54-447D-A8E2-E19A84C7152B}">
      <dsp:nvSpPr>
        <dsp:cNvPr id="0" name=""/>
        <dsp:cNvSpPr/>
      </dsp:nvSpPr>
      <dsp:spPr>
        <a:xfrm>
          <a:off x="0" y="18426"/>
          <a:ext cx="3401528" cy="1403456"/>
        </a:xfrm>
        <a:prstGeom prst="roundRect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t-LT" sz="5700" kern="1200" dirty="0"/>
            <a:t>Naujovės</a:t>
          </a:r>
        </a:p>
      </dsp:txBody>
      <dsp:txXfrm>
        <a:off x="68511" y="86937"/>
        <a:ext cx="3264506" cy="12664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23133-B8D1-4663-8E28-6A8A0A7CED75}" type="datetimeFigureOut">
              <a:rPr lang="lt-LT" smtClean="0"/>
              <a:t>2019-07-08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54FD32-A4A2-494B-9554-5E49F217AC2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12240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4FD32-A4A2-494B-9554-5E49F217AC20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359205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4FD32-A4A2-494B-9554-5E49F217AC20}" type="slidenum">
              <a:rPr lang="lt-LT" smtClean="0"/>
              <a:t>10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790677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4FD32-A4A2-494B-9554-5E49F217AC20}" type="slidenum">
              <a:rPr lang="lt-LT" smtClean="0"/>
              <a:t>11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984064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baseline="0" dirty="0" smtClean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4FD32-A4A2-494B-9554-5E49F217AC20}" type="slidenum">
              <a:rPr lang="lt-LT" smtClean="0"/>
              <a:t>2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42377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lt-LT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lt-LT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4FD32-A4A2-494B-9554-5E49F217AC20}" type="slidenum">
              <a:rPr lang="lt-LT" smtClean="0"/>
              <a:t>3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74460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4FD32-A4A2-494B-9554-5E49F217AC20}" type="slidenum">
              <a:rPr lang="lt-LT" smtClean="0"/>
              <a:t>4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6953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4FD32-A4A2-494B-9554-5E49F217AC20}" type="slidenum">
              <a:rPr lang="lt-LT" smtClean="0"/>
              <a:t>5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26328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4FD32-A4A2-494B-9554-5E49F217AC20}" type="slidenum">
              <a:rPr lang="lt-LT" smtClean="0"/>
              <a:t>6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71173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4FD32-A4A2-494B-9554-5E49F217AC20}" type="slidenum">
              <a:rPr lang="lt-LT" smtClean="0"/>
              <a:t>7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8696344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4FD32-A4A2-494B-9554-5E49F217AC20}" type="slidenum">
              <a:rPr lang="lt-LT" smtClean="0"/>
              <a:t>8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452816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54FD32-A4A2-494B-9554-5E49F217AC20}" type="slidenum">
              <a:rPr lang="lt-LT" smtClean="0"/>
              <a:t>9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100854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smtClean="0"/>
              <a:t>Spustelėkite norėdami redaguoti šablono paantraštės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3B692-9E81-4942-9E6C-9E011CD05DC2}" type="datetimeFigureOut">
              <a:rPr lang="lt-LT" smtClean="0"/>
              <a:t>2019-07-08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B92F5-6CF9-47BC-9CCF-5703F74658D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282812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3B692-9E81-4942-9E6C-9E011CD05DC2}" type="datetimeFigureOut">
              <a:rPr lang="lt-LT" smtClean="0"/>
              <a:t>2019-07-08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B92F5-6CF9-47BC-9CCF-5703F74658D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74705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3B692-9E81-4942-9E6C-9E011CD05DC2}" type="datetimeFigureOut">
              <a:rPr lang="lt-LT" smtClean="0"/>
              <a:t>2019-07-08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B92F5-6CF9-47BC-9CCF-5703F74658D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60562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3B692-9E81-4942-9E6C-9E011CD05DC2}" type="datetimeFigureOut">
              <a:rPr lang="lt-LT" smtClean="0"/>
              <a:t>2019-07-08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B92F5-6CF9-47BC-9CCF-5703F74658D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98450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Redaguoti šablono teksto stilius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3B692-9E81-4942-9E6C-9E011CD05DC2}" type="datetimeFigureOut">
              <a:rPr lang="lt-LT" smtClean="0"/>
              <a:t>2019-07-08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B92F5-6CF9-47BC-9CCF-5703F74658D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00596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3B692-9E81-4942-9E6C-9E011CD05DC2}" type="datetimeFigureOut">
              <a:rPr lang="lt-LT" smtClean="0"/>
              <a:t>2019-07-08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B92F5-6CF9-47BC-9CCF-5703F74658D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307646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Redaguoti šablono teksto stilius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Redaguoti šablono teksto stilius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3B692-9E81-4942-9E6C-9E011CD05DC2}" type="datetimeFigureOut">
              <a:rPr lang="lt-LT" smtClean="0"/>
              <a:t>2019-07-08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B92F5-6CF9-47BC-9CCF-5703F74658D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6855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3B692-9E81-4942-9E6C-9E011CD05DC2}" type="datetimeFigureOut">
              <a:rPr lang="lt-LT" smtClean="0"/>
              <a:t>2019-07-08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B92F5-6CF9-47BC-9CCF-5703F74658D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838849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3B692-9E81-4942-9E6C-9E011CD05DC2}" type="datetimeFigureOut">
              <a:rPr lang="lt-LT" smtClean="0"/>
              <a:t>2019-07-08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B92F5-6CF9-47BC-9CCF-5703F74658D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98727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Redaguoti šablono teksto stilius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3B692-9E81-4942-9E6C-9E011CD05DC2}" type="datetimeFigureOut">
              <a:rPr lang="lt-LT" smtClean="0"/>
              <a:t>2019-07-08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B92F5-6CF9-47BC-9CCF-5703F74658D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555293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Redaguoti šablono teksto stilius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3B692-9E81-4942-9E6C-9E011CD05DC2}" type="datetimeFigureOut">
              <a:rPr lang="lt-LT" smtClean="0"/>
              <a:t>2019-07-08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B92F5-6CF9-47BC-9CCF-5703F74658D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5086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Redaguoti šablono teksto stilius</a:t>
            </a:r>
          </a:p>
          <a:p>
            <a:pPr lvl="1"/>
            <a:r>
              <a:rPr lang="lt-LT" smtClean="0"/>
              <a:t>Antras lygis</a:t>
            </a:r>
          </a:p>
          <a:p>
            <a:pPr lvl="2"/>
            <a:r>
              <a:rPr lang="lt-LT" smtClean="0"/>
              <a:t>Trečias lygis</a:t>
            </a:r>
          </a:p>
          <a:p>
            <a:pPr lvl="3"/>
            <a:r>
              <a:rPr lang="lt-LT" smtClean="0"/>
              <a:t>Ketvirtas lygis</a:t>
            </a:r>
          </a:p>
          <a:p>
            <a:pPr lvl="4"/>
            <a:r>
              <a:rPr lang="lt-LT" smtClean="0"/>
              <a:t>Penktas lygis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3B692-9E81-4942-9E6C-9E011CD05DC2}" type="datetimeFigureOut">
              <a:rPr lang="lt-LT" smtClean="0"/>
              <a:t>2019-07-08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B92F5-6CF9-47BC-9CCF-5703F74658D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330170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6.png"/><Relationship Id="rId5" Type="http://schemas.openxmlformats.org/officeDocument/2006/relationships/diagramData" Target="../diagrams/data1.xml"/><Relationship Id="rId10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veikslėlis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13" y="19253"/>
            <a:ext cx="9488245" cy="5139402"/>
          </a:xfrm>
          <a:prstGeom prst="rect">
            <a:avLst/>
          </a:prstGeom>
        </p:spPr>
      </p:pic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591959" y="6180060"/>
            <a:ext cx="10664858" cy="42313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lt-LT" sz="1600" dirty="0" smtClean="0">
                <a:latin typeface="Imprint MT Shadow" panose="04020605060303030202" pitchFamily="82" charset="0"/>
              </a:rPr>
              <a:t>Sveikatos priežiūros specialistė, vykdanti sveikatinimo veiklas mokykloje Vilma Mingailienė</a:t>
            </a:r>
            <a:endParaRPr lang="lt-LT" sz="1600" dirty="0">
              <a:latin typeface="Imprint MT Shadow" panose="04020605060303030202" pitchFamily="82" charset="0"/>
            </a:endParaRPr>
          </a:p>
        </p:txBody>
      </p:sp>
      <p:pic>
        <p:nvPicPr>
          <p:cNvPr id="5" name="Paveikslėlis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992" y="893618"/>
            <a:ext cx="2009775" cy="2743200"/>
          </a:xfrm>
          <a:prstGeom prst="rect">
            <a:avLst/>
          </a:prstGeom>
        </p:spPr>
      </p:pic>
      <p:sp>
        <p:nvSpPr>
          <p:cNvPr id="6" name="Horizontalioji slinktis 5"/>
          <p:cNvSpPr/>
          <p:nvPr/>
        </p:nvSpPr>
        <p:spPr>
          <a:xfrm>
            <a:off x="1148727" y="5023777"/>
            <a:ext cx="9551323" cy="1367851"/>
          </a:xfrm>
          <a:prstGeom prst="horizontalScroll">
            <a:avLst/>
          </a:prstGeom>
          <a:solidFill>
            <a:schemeClr val="accent6">
              <a:alpha val="50000"/>
            </a:schemeClr>
          </a:solidFill>
          <a:ln>
            <a:noFill/>
          </a:ln>
          <a:effectLst>
            <a:reflection stA="45000" endPos="17000" dist="50800" dir="5400000" sy="-100000" algn="bl" rotWithShape="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rint MT Shadow" panose="04020605060303030202" pitchFamily="82" charset="0"/>
              </a:rPr>
              <a:t>JONIŠKIO „AUŠROS“ GIMNAZIJA</a:t>
            </a:r>
            <a:endParaRPr lang="lt-LT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rint MT Shadow" panose="0402060506030303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15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 dirty="0"/>
          </a:p>
        </p:txBody>
      </p:sp>
      <p:pic>
        <p:nvPicPr>
          <p:cNvPr id="3" name="Paveikslėlis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2" y="-1"/>
            <a:ext cx="4469956" cy="3202921"/>
          </a:xfrm>
          <a:prstGeom prst="rect">
            <a:avLst/>
          </a:prstGeom>
        </p:spPr>
      </p:pic>
      <p:pic>
        <p:nvPicPr>
          <p:cNvPr id="7" name="Paveikslėlis 6"/>
          <p:cNvPicPr>
            <a:picLocks noChangeAspect="1"/>
          </p:cNvPicPr>
          <p:nvPr/>
        </p:nvPicPr>
        <p:blipFill rotWithShape="1">
          <a:blip r:embed="rId4"/>
          <a:srcRect t="6042"/>
          <a:stretch/>
        </p:blipFill>
        <p:spPr>
          <a:xfrm>
            <a:off x="8998509" y="-634511"/>
            <a:ext cx="3118129" cy="4095390"/>
          </a:xfrm>
          <a:prstGeom prst="rect">
            <a:avLst/>
          </a:prstGeom>
        </p:spPr>
      </p:pic>
      <p:pic>
        <p:nvPicPr>
          <p:cNvPr id="10" name="Paveikslėlis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2351" y="176030"/>
            <a:ext cx="4219125" cy="3190167"/>
          </a:xfrm>
          <a:prstGeom prst="rect">
            <a:avLst/>
          </a:prstGeom>
        </p:spPr>
      </p:pic>
      <p:pic>
        <p:nvPicPr>
          <p:cNvPr id="11" name="Paveikslėlis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1429" y="3460879"/>
            <a:ext cx="5735427" cy="3373580"/>
          </a:xfrm>
          <a:prstGeom prst="rect">
            <a:avLst/>
          </a:prstGeom>
        </p:spPr>
      </p:pic>
      <p:pic>
        <p:nvPicPr>
          <p:cNvPr id="12" name="Paveikslėlis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61" y="3202921"/>
            <a:ext cx="6456067" cy="3631538"/>
          </a:xfrm>
          <a:prstGeom prst="rect">
            <a:avLst/>
          </a:prstGeom>
        </p:spPr>
      </p:pic>
      <p:sp>
        <p:nvSpPr>
          <p:cNvPr id="13" name="Turinio vietos rezervavimo ženklas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13761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049000" cy="1920875"/>
          </a:xfrm>
        </p:spPr>
        <p:txBody>
          <a:bodyPr>
            <a:normAutofit/>
          </a:bodyPr>
          <a:lstStyle/>
          <a:p>
            <a:pPr algn="ctr"/>
            <a:r>
              <a:rPr lang="lt-LT" sz="40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SLURŠ PROGRAMA – </a:t>
            </a:r>
            <a:r>
              <a:rPr lang="lt-LT" sz="4000" dirty="0" smtClean="0">
                <a:latin typeface="Georgia" panose="02040502050405020303" pitchFamily="18" charset="0"/>
              </a:rPr>
              <a:t>GERA  ATMINTINĖ VISUOMENĖS SVEIKATOS SPECIALISTUI.</a:t>
            </a:r>
            <a:endParaRPr lang="lt-LT" sz="4000" dirty="0">
              <a:latin typeface="Georgia" panose="02040502050405020303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838200" y="2714625"/>
            <a:ext cx="10863263" cy="363378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lt-LT" sz="3200" dirty="0">
                <a:latin typeface="Georgia" panose="02040502050405020303" pitchFamily="18" charset="0"/>
                <a:cs typeface="Times New Roman" pitchFamily="18" charset="0"/>
              </a:rPr>
              <a:t>Svarbiausia daryti refleksiją (Įsivertinti kas gerai, kas ne</a:t>
            </a:r>
            <a:r>
              <a:rPr lang="lt-LT" sz="3200" dirty="0" smtClean="0">
                <a:latin typeface="Georgia" panose="02040502050405020303" pitchFamily="18" charset="0"/>
                <a:cs typeface="Times New Roman" pitchFamily="18" charset="0"/>
              </a:rPr>
              <a:t>)</a:t>
            </a:r>
            <a:endParaRPr lang="lt-LT" sz="3200" dirty="0">
              <a:latin typeface="Georgia" panose="020405020504050203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lt-LT" sz="3200" dirty="0">
                <a:latin typeface="Georgia" panose="02040502050405020303" pitchFamily="18" charset="0"/>
              </a:rPr>
              <a:t> vaiko ugdymas turi atitikti raidos etapus (Programos 1 priedas</a:t>
            </a:r>
            <a:r>
              <a:rPr lang="lt-LT" sz="3200" dirty="0" smtClean="0">
                <a:latin typeface="Georgia" panose="02040502050405020303" pitchFamily="18" charset="0"/>
              </a:rPr>
              <a:t>)</a:t>
            </a:r>
            <a:endParaRPr lang="lt-LT" sz="3200" dirty="0">
              <a:latin typeface="Georgia" panose="02040502050405020303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lt-LT" sz="3200" dirty="0">
                <a:latin typeface="Georgia" panose="02040502050405020303" pitchFamily="18" charset="0"/>
              </a:rPr>
              <a:t>vadovautis mokinių pasiekimais, turiniu (Programos 2 priedas</a:t>
            </a:r>
            <a:r>
              <a:rPr lang="lt-LT" sz="3200" dirty="0" smtClean="0">
                <a:latin typeface="Georgia" panose="02040502050405020303" pitchFamily="18" charset="0"/>
              </a:rPr>
              <a:t>)</a:t>
            </a:r>
            <a:endParaRPr lang="lt-LT" sz="3200" dirty="0">
              <a:latin typeface="Georgia" panose="02040502050405020303" pitchFamily="18" charset="0"/>
            </a:endParaRPr>
          </a:p>
          <a:p>
            <a:endParaRPr lang="lt-LT" sz="32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42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veikslėlis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57162"/>
            <a:ext cx="12192000" cy="7015162"/>
          </a:xfrm>
          <a:prstGeom prst="rect">
            <a:avLst/>
          </a:prstGeom>
        </p:spPr>
      </p:pic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738187" y="925513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lt-LT" dirty="0">
                <a:latin typeface="Comic Sans MS" panose="030F0702030302020204" pitchFamily="66" charset="0"/>
              </a:rPr>
              <a:t>Akmens amžius baigėsi ne dėl to, kad baigėsi akmens ištekliai. Tiesiog kažkas pasiūlė geresnę idėją</a:t>
            </a:r>
            <a:r>
              <a:rPr lang="lt-LT" dirty="0" smtClean="0">
                <a:latin typeface="Comic Sans MS" panose="030F0702030302020204" pitchFamily="66" charset="0"/>
              </a:rPr>
              <a:t>.</a:t>
            </a:r>
          </a:p>
          <a:p>
            <a:pPr marL="0" indent="0" algn="ctr">
              <a:buNone/>
            </a:pPr>
            <a:r>
              <a:rPr lang="lt-LT" dirty="0">
                <a:latin typeface="Comic Sans MS" panose="030F0702030302020204" pitchFamily="66" charset="0"/>
              </a:rPr>
              <a:t> </a:t>
            </a:r>
            <a:r>
              <a:rPr lang="lt-LT" dirty="0" smtClean="0">
                <a:latin typeface="Comic Sans MS" panose="030F0702030302020204" pitchFamily="66" charset="0"/>
              </a:rPr>
              <a:t>					</a:t>
            </a:r>
            <a:r>
              <a:rPr lang="lt-LT" i="1" dirty="0" smtClean="0">
                <a:latin typeface="Comic Sans MS" panose="030F0702030302020204" pitchFamily="66" charset="0"/>
              </a:rPr>
              <a:t>/Mokslininkų posakis/</a:t>
            </a:r>
          </a:p>
          <a:p>
            <a:pPr marL="0" indent="0" algn="ctr">
              <a:buNone/>
            </a:pPr>
            <a:endParaRPr lang="lt-LT" i="1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lt-LT" i="1" dirty="0" smtClean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lt-LT" i="1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lt-LT" i="1" dirty="0" smtClean="0">
                <a:latin typeface="Comic Sans MS" panose="030F0702030302020204" pitchFamily="66" charset="0"/>
              </a:rPr>
              <a:t>Sėkmės!</a:t>
            </a:r>
            <a:endParaRPr lang="lt-LT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44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30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veikslėlis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3713" y="4541837"/>
            <a:ext cx="2533338" cy="1833684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miter lim="800000"/>
          </a:ln>
          <a:effectLst>
            <a:reflection stA="52000" endPos="65000" dist="50800" dir="5400000" sy="-100000" algn="bl" rotWithShape="0"/>
            <a:softEdge rad="127000"/>
          </a:effectLst>
          <a:scene3d>
            <a:camera prst="orthographicFront"/>
            <a:lightRig rig="twoPt" dir="t">
              <a:rot lat="0" lon="0" rev="600000"/>
            </a:lightRig>
          </a:scene3d>
        </p:spPr>
      </p:pic>
      <p:pic>
        <p:nvPicPr>
          <p:cNvPr id="2" name="Paveikslėlis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670" y="179387"/>
            <a:ext cx="2201299" cy="2610947"/>
          </a:xfrm>
          <a:prstGeom prst="rect">
            <a:avLst/>
          </a:prstGeom>
          <a:effectLst>
            <a:reflection stA="55000" endPos="26000" dist="50800" dir="5400000" sy="-100000" algn="bl" rotWithShape="0"/>
            <a:softEdge rad="63500"/>
          </a:effectLst>
        </p:spPr>
      </p:pic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95B7DC8C-FC5B-4DAA-92CB-B3A76456A0A1}"/>
              </a:ext>
            </a:extLst>
          </p:cNvPr>
          <p:cNvGraphicFramePr/>
          <p:nvPr/>
        </p:nvGraphicFramePr>
        <p:xfrm>
          <a:off x="4549776" y="2464905"/>
          <a:ext cx="3401528" cy="1440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1202" name="Picture 2" descr="Vaizdo rezultatas pagal užklausą „naujovės“">
            <a:extLst>
              <a:ext uri="{FF2B5EF4-FFF2-40B4-BE49-F238E27FC236}">
                <a16:creationId xmlns:a16="http://schemas.microsoft.com/office/drawing/2014/main" xmlns="" id="{80F09FDC-A033-49E2-9B1B-B2DFF7C4C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4708" y="3557719"/>
            <a:ext cx="2545613" cy="1974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cxnSp>
        <p:nvCxnSpPr>
          <p:cNvPr id="5" name="Tiesioji rodyklės jungtis 4">
            <a:extLst>
              <a:ext uri="{FF2B5EF4-FFF2-40B4-BE49-F238E27FC236}">
                <a16:creationId xmlns:a16="http://schemas.microsoft.com/office/drawing/2014/main" xmlns="" id="{17A647D3-7638-46C7-B769-2784441F2182}"/>
              </a:ext>
            </a:extLst>
          </p:cNvPr>
          <p:cNvCxnSpPr/>
          <p:nvPr/>
        </p:nvCxnSpPr>
        <p:spPr>
          <a:xfrm flipH="1" flipV="1">
            <a:off x="2317750" y="1381125"/>
            <a:ext cx="2232025" cy="1311275"/>
          </a:xfrm>
          <a:prstGeom prst="straightConnector1">
            <a:avLst/>
          </a:prstGeom>
          <a:ln w="50800"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" name="Tiesioji rodyklės jungtis 6">
            <a:extLst>
              <a:ext uri="{FF2B5EF4-FFF2-40B4-BE49-F238E27FC236}">
                <a16:creationId xmlns:a16="http://schemas.microsoft.com/office/drawing/2014/main" xmlns="" id="{25EA783E-1186-4778-A6E8-9ED3FD700AA7}"/>
              </a:ext>
            </a:extLst>
          </p:cNvPr>
          <p:cNvCxnSpPr>
            <a:cxnSpLocks/>
          </p:cNvCxnSpPr>
          <p:nvPr/>
        </p:nvCxnSpPr>
        <p:spPr>
          <a:xfrm flipH="1">
            <a:off x="3557588" y="3776663"/>
            <a:ext cx="992187" cy="623887"/>
          </a:xfrm>
          <a:prstGeom prst="straightConnector1">
            <a:avLst/>
          </a:prstGeom>
          <a:ln w="50800"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" name="Tiesioji rodyklės jungtis 9">
            <a:extLst>
              <a:ext uri="{FF2B5EF4-FFF2-40B4-BE49-F238E27FC236}">
                <a16:creationId xmlns:a16="http://schemas.microsoft.com/office/drawing/2014/main" xmlns="" id="{0817CC99-B3CB-4DCF-9AF4-BB5DE26775E9}"/>
              </a:ext>
            </a:extLst>
          </p:cNvPr>
          <p:cNvCxnSpPr>
            <a:cxnSpLocks/>
          </p:cNvCxnSpPr>
          <p:nvPr/>
        </p:nvCxnSpPr>
        <p:spPr>
          <a:xfrm>
            <a:off x="7951788" y="2925763"/>
            <a:ext cx="2470150" cy="600075"/>
          </a:xfrm>
          <a:prstGeom prst="straightConnector1">
            <a:avLst/>
          </a:prstGeom>
          <a:ln w="50800"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" name="Tiesioji rodyklės jungtis 11">
            <a:extLst>
              <a:ext uri="{FF2B5EF4-FFF2-40B4-BE49-F238E27FC236}">
                <a16:creationId xmlns:a16="http://schemas.microsoft.com/office/drawing/2014/main" xmlns="" id="{BC75F985-384D-4BCB-9A2F-D214D25C286C}"/>
              </a:ext>
            </a:extLst>
          </p:cNvPr>
          <p:cNvCxnSpPr>
            <a:cxnSpLocks/>
          </p:cNvCxnSpPr>
          <p:nvPr/>
        </p:nvCxnSpPr>
        <p:spPr>
          <a:xfrm>
            <a:off x="6265863" y="3825875"/>
            <a:ext cx="406400" cy="1431925"/>
          </a:xfrm>
          <a:prstGeom prst="straightConnector1">
            <a:avLst/>
          </a:prstGeom>
          <a:ln w="50800"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" name="Tiesioji rodyklės jungtis 14">
            <a:extLst>
              <a:ext uri="{FF2B5EF4-FFF2-40B4-BE49-F238E27FC236}">
                <a16:creationId xmlns:a16="http://schemas.microsoft.com/office/drawing/2014/main" xmlns="" id="{561C64A7-61FD-4865-962D-F41C982C80EF}"/>
              </a:ext>
            </a:extLst>
          </p:cNvPr>
          <p:cNvCxnSpPr>
            <a:cxnSpLocks/>
          </p:cNvCxnSpPr>
          <p:nvPr/>
        </p:nvCxnSpPr>
        <p:spPr>
          <a:xfrm flipV="1">
            <a:off x="7100888" y="1069975"/>
            <a:ext cx="1390650" cy="1476375"/>
          </a:xfrm>
          <a:prstGeom prst="straightConnector1">
            <a:avLst/>
          </a:prstGeom>
          <a:ln w="50800"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" name="Tiesioji rodyklės jungtis 16">
            <a:extLst>
              <a:ext uri="{FF2B5EF4-FFF2-40B4-BE49-F238E27FC236}">
                <a16:creationId xmlns:a16="http://schemas.microsoft.com/office/drawing/2014/main" xmlns="" id="{FE9C23BD-E8F3-4FAE-80D5-B92451489281}"/>
              </a:ext>
            </a:extLst>
          </p:cNvPr>
          <p:cNvCxnSpPr>
            <a:cxnSpLocks/>
          </p:cNvCxnSpPr>
          <p:nvPr/>
        </p:nvCxnSpPr>
        <p:spPr>
          <a:xfrm flipV="1">
            <a:off x="5573713" y="1682750"/>
            <a:ext cx="0" cy="863600"/>
          </a:xfrm>
          <a:prstGeom prst="straightConnector1">
            <a:avLst/>
          </a:prstGeom>
          <a:ln w="50800"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9467" name="AutoShape 6" descr="Susijęs vaizdas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lt-LT" altLang="lt-LT">
              <a:solidFill>
                <a:schemeClr val="tx1"/>
              </a:solidFill>
            </a:endParaRPr>
          </a:p>
        </p:txBody>
      </p:sp>
      <p:pic>
        <p:nvPicPr>
          <p:cNvPr id="19" name="Paveikslėlis 18">
            <a:extLst>
              <a:ext uri="{FF2B5EF4-FFF2-40B4-BE49-F238E27FC236}">
                <a16:creationId xmlns:a16="http://schemas.microsoft.com/office/drawing/2014/main" xmlns="" id="{004A5775-7B17-4626-A71B-2FAC4729726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0106" y="4004850"/>
            <a:ext cx="2867482" cy="2389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08" name="Picture 8" descr="Vaizdo rezultatas pagal užklausą „nemigo naktys“">
            <a:extLst>
              <a:ext uri="{FF2B5EF4-FFF2-40B4-BE49-F238E27FC236}">
                <a16:creationId xmlns:a16="http://schemas.microsoft.com/office/drawing/2014/main" xmlns="" id="{B46CCB50-735A-470C-8BEF-6C7827DCD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1105" y="373795"/>
            <a:ext cx="3419216" cy="15728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9470" name="Stačiakampis 19"/>
          <p:cNvSpPr>
            <a:spLocks noChangeArrowheads="1"/>
          </p:cNvSpPr>
          <p:nvPr/>
        </p:nvSpPr>
        <p:spPr bwMode="auto">
          <a:xfrm>
            <a:off x="5276850" y="1031875"/>
            <a:ext cx="6635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lt-LT" altLang="lt-LT" sz="3600" b="1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9471" name="Stačiakampis 23"/>
          <p:cNvSpPr>
            <a:spLocks noChangeArrowheads="1"/>
          </p:cNvSpPr>
          <p:nvPr/>
        </p:nvSpPr>
        <p:spPr bwMode="auto">
          <a:xfrm>
            <a:off x="6648450" y="5199063"/>
            <a:ext cx="6635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lt-LT" altLang="lt-LT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69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761999" y="766907"/>
            <a:ext cx="11042073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lt-LT" sz="4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Visuomenės sveikatos priežiūros specialistų patirtis. SLURŠ bendroji programa kaip gairės visuomenės sveikatos priežiūros specialisto darbui </a:t>
            </a:r>
            <a:r>
              <a:rPr lang="lt-LT" sz="4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/>
            </a:r>
            <a:br>
              <a:rPr lang="lt-LT" sz="4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lt-LT" sz="4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Joniškio „Aušros“ gimnazijoje</a:t>
            </a:r>
            <a:r>
              <a:rPr lang="lt-LT" sz="4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/>
            </a:r>
            <a:br>
              <a:rPr lang="lt-LT" sz="4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endParaRPr lang="lt-LT" sz="40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71055" y="3257982"/>
            <a:ext cx="5313218" cy="3600018"/>
          </a:xfrm>
        </p:spPr>
        <p:txBody>
          <a:bodyPr/>
          <a:lstStyle/>
          <a:p>
            <a:r>
              <a:rPr lang="lt-LT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Pritarimas ir palaikymas</a:t>
            </a:r>
          </a:p>
          <a:p>
            <a:r>
              <a:rPr lang="lt-LT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Bendravimas ir bendradarbiavimas</a:t>
            </a:r>
          </a:p>
          <a:p>
            <a:r>
              <a:rPr lang="lt-LT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Tikėjimas ir pasitikėjimas</a:t>
            </a:r>
          </a:p>
          <a:p>
            <a:endParaRPr lang="lt-LT" dirty="0"/>
          </a:p>
        </p:txBody>
      </p:sp>
      <p:pic>
        <p:nvPicPr>
          <p:cNvPr id="5" name="Turinio vietos rezervavimo ženklas 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19800" y="2554338"/>
            <a:ext cx="6172200" cy="4303662"/>
          </a:xfrm>
          <a:prstGeom prst="rect">
            <a:avLst/>
          </a:prstGeom>
          <a:pattFill prst="pct30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scene3d>
            <a:camera prst="orthographicFront"/>
            <a:lightRig rig="brightRoom" dir="t"/>
          </a:scene3d>
        </p:spPr>
      </p:pic>
    </p:spTree>
    <p:extLst>
      <p:ext uri="{BB962C8B-B14F-4D97-AF65-F5344CB8AC3E}">
        <p14:creationId xmlns:p14="http://schemas.microsoft.com/office/powerpoint/2010/main" val="297731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72019" cy="1325563"/>
          </a:xfrm>
        </p:spPr>
        <p:txBody>
          <a:bodyPr>
            <a:noAutofit/>
          </a:bodyPr>
          <a:lstStyle/>
          <a:p>
            <a:pPr algn="ctr"/>
            <a:r>
              <a:rPr lang="lt-LT" sz="3200" dirty="0">
                <a:latin typeface="Georgia" panose="02040502050405020303" pitchFamily="18" charset="0"/>
              </a:rPr>
              <a:t>SVEIKATOS IR LYTIŠKUMO UGDYMO BEI RENGIMO ŠEIMAI ĮGYVENDINIMAS MOKYKLOJE</a:t>
            </a:r>
            <a:endParaRPr lang="lt-LT" sz="3200" dirty="0"/>
          </a:p>
        </p:txBody>
      </p:sp>
      <p:sp>
        <p:nvSpPr>
          <p:cNvPr id="4" name="Suapvalintas stačiakampis 3"/>
          <p:cNvSpPr/>
          <p:nvPr/>
        </p:nvSpPr>
        <p:spPr>
          <a:xfrm>
            <a:off x="838199" y="3600450"/>
            <a:ext cx="10463214" cy="27432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317500" h="317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anose="05000000000000000000" pitchFamily="2" charset="2"/>
              <a:buChar char="ü"/>
            </a:pPr>
            <a:r>
              <a:rPr lang="lt-LT" sz="24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paskirtas koordinatorius;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t-LT" sz="24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programa įtraukta  į </a:t>
            </a:r>
            <a:r>
              <a:rPr lang="lt-LT" sz="24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I-II </a:t>
            </a:r>
            <a:r>
              <a:rPr lang="lt-LT" sz="24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klasių bendrąją ugdymo programą, o III-IV klasėse integruota į atskirų dalykų pamokas;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t-LT" sz="24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sudarytas </a:t>
            </a:r>
            <a:r>
              <a:rPr lang="lt-LT" sz="2400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„SVEIKATOS IR LYTIŠKUMO UGDYMO BEI RENGIMO ŠEIMAI BENDROJI PROGRAMA“ veiklų planas.</a:t>
            </a:r>
          </a:p>
        </p:txBody>
      </p:sp>
      <p:pic>
        <p:nvPicPr>
          <p:cNvPr id="3" name="Paveikslėlis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9335" y="1690688"/>
            <a:ext cx="6400941" cy="175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49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1074174" y="5000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lt-LT" sz="3200" dirty="0">
                <a:latin typeface="Georgia" panose="02040502050405020303" pitchFamily="18" charset="0"/>
              </a:rPr>
              <a:t>SVEIKATOS IR LYTIŠKUMO UGDYMO BEI RENGIMO ŠEIMAI ĮGYVENDINIMAS MOKYKLOJE</a:t>
            </a:r>
            <a:endParaRPr lang="lt-LT" sz="3200" dirty="0"/>
          </a:p>
        </p:txBody>
      </p:sp>
      <p:sp>
        <p:nvSpPr>
          <p:cNvPr id="5" name="Turinio vietos rezervavimo ženklas 4"/>
          <p:cNvSpPr>
            <a:spLocks noGrp="1"/>
          </p:cNvSpPr>
          <p:nvPr>
            <p:ph idx="1"/>
          </p:nvPr>
        </p:nvSpPr>
        <p:spPr>
          <a:xfrm>
            <a:off x="2453583" y="2567880"/>
            <a:ext cx="7402369" cy="24907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317500" h="317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lt-LT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NEFORMALUSIS ŠVIETIMAS</a:t>
            </a:r>
          </a:p>
          <a:p>
            <a:pPr marL="0" indent="0" algn="ctr">
              <a:buNone/>
            </a:pPr>
            <a:r>
              <a:rPr lang="lt-LT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Būreliai, užsiėmimai, paskaitos, edukacijos, diskusijos, klasės valandėlės ir t.t</a:t>
            </a:r>
            <a:endParaRPr lang="lt-LT" sz="2800" dirty="0">
              <a:solidFill>
                <a:schemeClr val="tx1">
                  <a:lumMod val="95000"/>
                  <a:lumOff val="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6" name="Ovalas 5"/>
          <p:cNvSpPr/>
          <p:nvPr/>
        </p:nvSpPr>
        <p:spPr>
          <a:xfrm>
            <a:off x="1335381" y="1613473"/>
            <a:ext cx="2241755" cy="1337187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lt-LT" dirty="0" smtClean="0">
                <a:solidFill>
                  <a:schemeClr val="tx1"/>
                </a:solidFill>
                <a:latin typeface="Georgia" panose="02040502050405020303" pitchFamily="18" charset="0"/>
              </a:rPr>
              <a:t>Sveikatos ugdymo </a:t>
            </a:r>
            <a:endParaRPr lang="lt-LT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Ovalas 6"/>
          <p:cNvSpPr/>
          <p:nvPr/>
        </p:nvSpPr>
        <p:spPr>
          <a:xfrm>
            <a:off x="291790" y="3333441"/>
            <a:ext cx="2387500" cy="1463201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lt-LT" dirty="0" smtClean="0">
                <a:solidFill>
                  <a:schemeClr val="tx1"/>
                </a:solidFill>
              </a:rPr>
              <a:t>Jaunimo kompasas</a:t>
            </a:r>
            <a:endParaRPr lang="lt-LT" dirty="0">
              <a:solidFill>
                <a:schemeClr val="tx1"/>
              </a:solidFill>
            </a:endParaRPr>
          </a:p>
        </p:txBody>
      </p:sp>
      <p:sp>
        <p:nvSpPr>
          <p:cNvPr id="8" name="Ovalas 7"/>
          <p:cNvSpPr/>
          <p:nvPr/>
        </p:nvSpPr>
        <p:spPr>
          <a:xfrm>
            <a:off x="2446493" y="4906910"/>
            <a:ext cx="2664542" cy="159282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dirty="0" smtClean="0">
                <a:solidFill>
                  <a:schemeClr val="tx1"/>
                </a:solidFill>
                <a:latin typeface="Georgia" panose="02040502050405020303" pitchFamily="18" charset="0"/>
              </a:rPr>
              <a:t>Sniego gniūžtė</a:t>
            </a:r>
            <a:endParaRPr lang="lt-LT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9" name="Ovalas 8"/>
          <p:cNvSpPr/>
          <p:nvPr/>
        </p:nvSpPr>
        <p:spPr>
          <a:xfrm>
            <a:off x="5605825" y="4973302"/>
            <a:ext cx="2782529" cy="152643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dirty="0" smtClean="0">
                <a:solidFill>
                  <a:schemeClr val="tx1"/>
                </a:solidFill>
                <a:latin typeface="Georgia" panose="02040502050405020303" pitchFamily="18" charset="0"/>
              </a:rPr>
              <a:t>LS S. Goeso draugovė</a:t>
            </a:r>
            <a:endParaRPr lang="lt-LT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Ovalas 9"/>
          <p:cNvSpPr/>
          <p:nvPr/>
        </p:nvSpPr>
        <p:spPr>
          <a:xfrm>
            <a:off x="8883145" y="4605663"/>
            <a:ext cx="2706629" cy="143748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200" dirty="0" smtClean="0">
                <a:solidFill>
                  <a:schemeClr val="tx1"/>
                </a:solidFill>
                <a:latin typeface="Georgia" panose="02040502050405020303" pitchFamily="18" charset="0"/>
              </a:rPr>
              <a:t>„Erazmus +“projektas</a:t>
            </a:r>
          </a:p>
          <a:p>
            <a:pPr algn="ctr"/>
            <a:r>
              <a:rPr lang="lt-LT" sz="1000" dirty="0" smtClean="0">
                <a:solidFill>
                  <a:schemeClr val="tx1"/>
                </a:solidFill>
                <a:latin typeface="Georgia" panose="02040502050405020303" pitchFamily="18" charset="0"/>
              </a:rPr>
              <a:t>„</a:t>
            </a:r>
            <a:r>
              <a:rPr lang="lt-LT" sz="10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Dovit</a:t>
            </a:r>
            <a:r>
              <a:rPr lang="lt-LT" sz="10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lt-LT" sz="10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worry</a:t>
            </a:r>
            <a:r>
              <a:rPr lang="lt-LT" sz="1000" dirty="0" smtClean="0">
                <a:solidFill>
                  <a:schemeClr val="tx1"/>
                </a:solidFill>
                <a:latin typeface="Georgia" panose="02040502050405020303" pitchFamily="18" charset="0"/>
              </a:rPr>
              <a:t>. Be </a:t>
            </a:r>
            <a:r>
              <a:rPr lang="lt-LT" sz="10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healthy</a:t>
            </a:r>
            <a:r>
              <a:rPr lang="lt-LT" sz="1000" dirty="0" smtClean="0">
                <a:solidFill>
                  <a:schemeClr val="tx1"/>
                </a:solidFill>
                <a:latin typeface="Georgia" panose="02040502050405020303" pitchFamily="18" charset="0"/>
              </a:rPr>
              <a:t>“</a:t>
            </a:r>
          </a:p>
          <a:p>
            <a:pPr algn="ctr"/>
            <a:r>
              <a:rPr lang="lt-LT" sz="1200" dirty="0" smtClean="0">
                <a:solidFill>
                  <a:schemeClr val="tx1"/>
                </a:solidFill>
                <a:latin typeface="Georgia" panose="02040502050405020303" pitchFamily="18" charset="0"/>
              </a:rPr>
              <a:t>„Nesijaudink. Būk sveikas“</a:t>
            </a:r>
            <a:endParaRPr lang="lt-LT" sz="12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1" name="Ovalas 10"/>
          <p:cNvSpPr/>
          <p:nvPr/>
        </p:nvSpPr>
        <p:spPr>
          <a:xfrm>
            <a:off x="9630245" y="2654826"/>
            <a:ext cx="2497394" cy="141021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DofE</a:t>
            </a:r>
            <a:endParaRPr lang="lt-LT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3" name="Ovalas 12"/>
          <p:cNvSpPr/>
          <p:nvPr/>
        </p:nvSpPr>
        <p:spPr>
          <a:xfrm>
            <a:off x="7551174" y="1625283"/>
            <a:ext cx="2245952" cy="125187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lt-LT" dirty="0" smtClean="0">
                <a:solidFill>
                  <a:schemeClr val="tx1"/>
                </a:solidFill>
                <a:latin typeface="Georgia" panose="02040502050405020303" pitchFamily="18" charset="0"/>
              </a:rPr>
              <a:t>Sveikatinimo projektai ir renginiai</a:t>
            </a:r>
            <a:endParaRPr lang="lt-LT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4" name="Ovalas 13"/>
          <p:cNvSpPr/>
          <p:nvPr/>
        </p:nvSpPr>
        <p:spPr>
          <a:xfrm>
            <a:off x="4407510" y="1588877"/>
            <a:ext cx="2497394" cy="141021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dirty="0" smtClean="0">
                <a:solidFill>
                  <a:schemeClr val="tx1"/>
                </a:solidFill>
                <a:latin typeface="Georgia" panose="02040502050405020303" pitchFamily="18" charset="0"/>
              </a:rPr>
              <a:t>Tėvų taryba</a:t>
            </a:r>
            <a:endParaRPr lang="lt-LT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87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aveikslėlis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5185458"/>
            <a:ext cx="3245976" cy="1670554"/>
          </a:xfrm>
          <a:prstGeom prst="rect">
            <a:avLst/>
          </a:prstGeom>
        </p:spPr>
      </p:pic>
      <p:pic>
        <p:nvPicPr>
          <p:cNvPr id="10" name="Paveikslėlis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5976" y="4339241"/>
            <a:ext cx="4875835" cy="2533650"/>
          </a:xfrm>
          <a:prstGeom prst="rect">
            <a:avLst/>
          </a:prstGeom>
        </p:spPr>
      </p:pic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 dirty="0"/>
          </a:p>
        </p:txBody>
      </p:sp>
      <p:pic>
        <p:nvPicPr>
          <p:cNvPr id="4" name="Paveikslėlis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20"/>
          <a:stretch>
            <a:fillRect/>
          </a:stretch>
        </p:blipFill>
        <p:spPr bwMode="auto">
          <a:xfrm>
            <a:off x="0" y="2253675"/>
            <a:ext cx="5062695" cy="3098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aveikslėlis 4"/>
          <p:cNvPicPr>
            <a:picLocks noChangeAspect="1"/>
          </p:cNvPicPr>
          <p:nvPr/>
        </p:nvPicPr>
        <p:blipFill rotWithShape="1">
          <a:blip r:embed="rId6"/>
          <a:srcRect l="10569" r="15161" b="16955"/>
          <a:stretch/>
        </p:blipFill>
        <p:spPr>
          <a:xfrm>
            <a:off x="5105421" y="-1"/>
            <a:ext cx="7086580" cy="4347681"/>
          </a:xfrm>
          <a:prstGeom prst="rect">
            <a:avLst/>
          </a:prstGeom>
        </p:spPr>
      </p:pic>
      <p:pic>
        <p:nvPicPr>
          <p:cNvPr id="6" name="Paveikslėlis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48741" flipH="1">
            <a:off x="11079096" y="2176404"/>
            <a:ext cx="887100" cy="906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Horizontalioji slinktis 6"/>
          <p:cNvSpPr/>
          <p:nvPr/>
        </p:nvSpPr>
        <p:spPr>
          <a:xfrm>
            <a:off x="10031432" y="2121815"/>
            <a:ext cx="1098550" cy="508000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lt-LT" sz="1000" dirty="0">
                <a:solidFill>
                  <a:schemeClr val="accent2">
                    <a:lumMod val="75000"/>
                  </a:schemeClr>
                </a:solidFill>
              </a:rPr>
              <a:t>Mišeikių bajorkaimis</a:t>
            </a:r>
          </a:p>
        </p:txBody>
      </p:sp>
      <p:pic>
        <p:nvPicPr>
          <p:cNvPr id="8" name="Paveikslėlis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1811" y="4339241"/>
            <a:ext cx="4217043" cy="2542090"/>
          </a:xfrm>
          <a:prstGeom prst="rect">
            <a:avLst/>
          </a:prstGeom>
        </p:spPr>
      </p:pic>
      <p:sp>
        <p:nvSpPr>
          <p:cNvPr id="9" name="Ovalas 8"/>
          <p:cNvSpPr/>
          <p:nvPr/>
        </p:nvSpPr>
        <p:spPr>
          <a:xfrm>
            <a:off x="81023" y="1"/>
            <a:ext cx="5715280" cy="28357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dirty="0">
                <a:solidFill>
                  <a:schemeClr val="tx1"/>
                </a:solidFill>
                <a:latin typeface="Georgia" panose="02040502050405020303" pitchFamily="18" charset="0"/>
              </a:rPr>
              <a:t>G</a:t>
            </a:r>
            <a:r>
              <a:rPr lang="lt-LT" dirty="0" smtClean="0">
                <a:solidFill>
                  <a:schemeClr val="tx1"/>
                </a:solidFill>
                <a:latin typeface="Georgia" panose="02040502050405020303" pitchFamily="18" charset="0"/>
              </a:rPr>
              <a:t>imnazijos bendruomenė išbandė </a:t>
            </a:r>
            <a:r>
              <a:rPr lang="lt-LT" dirty="0">
                <a:solidFill>
                  <a:schemeClr val="tx1"/>
                </a:solidFill>
                <a:latin typeface="Georgia" panose="02040502050405020303" pitchFamily="18" charset="0"/>
              </a:rPr>
              <a:t>savo jėgas komandiniame 25 kilometrų pėsčiųjų </a:t>
            </a:r>
            <a:r>
              <a:rPr lang="lt-LT" dirty="0" smtClean="0">
                <a:solidFill>
                  <a:schemeClr val="tx1"/>
                </a:solidFill>
                <a:latin typeface="Georgia" panose="02040502050405020303" pitchFamily="18" charset="0"/>
              </a:rPr>
              <a:t>žygyje. </a:t>
            </a:r>
          </a:p>
          <a:p>
            <a:pPr algn="ctr"/>
            <a:r>
              <a:rPr lang="lt-LT" dirty="0" smtClean="0">
                <a:solidFill>
                  <a:schemeClr val="tx1"/>
                </a:solidFill>
                <a:latin typeface="Georgia" panose="02040502050405020303" pitchFamily="18" charset="0"/>
              </a:rPr>
              <a:t>Daugiau </a:t>
            </a:r>
            <a:r>
              <a:rPr lang="lt-LT" dirty="0">
                <a:solidFill>
                  <a:schemeClr val="tx1"/>
                </a:solidFill>
                <a:latin typeface="Georgia" panose="02040502050405020303" pitchFamily="18" charset="0"/>
              </a:rPr>
              <a:t>nei 300 „Aušros“ gimnazijos bendruomenės žygeivių keturiais skirtingais maršrutais, </a:t>
            </a:r>
            <a:r>
              <a:rPr lang="lt-LT" dirty="0" smtClean="0">
                <a:solidFill>
                  <a:schemeClr val="tx1"/>
                </a:solidFill>
                <a:latin typeface="Georgia" panose="02040502050405020303" pitchFamily="18" charset="0"/>
              </a:rPr>
              <a:t>keliavo į S. Goeso, dovanojusio sklypą mokyklos statybai, sodybą.</a:t>
            </a:r>
          </a:p>
        </p:txBody>
      </p:sp>
    </p:spTree>
    <p:extLst>
      <p:ext uri="{BB962C8B-B14F-4D97-AF65-F5344CB8AC3E}">
        <p14:creationId xmlns:p14="http://schemas.microsoft.com/office/powerpoint/2010/main" val="196218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aveikslėlis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2782" y="-363616"/>
            <a:ext cx="5379218" cy="3432693"/>
          </a:xfrm>
          <a:prstGeom prst="rect">
            <a:avLst/>
          </a:prstGeom>
        </p:spPr>
      </p:pic>
      <p:pic>
        <p:nvPicPr>
          <p:cNvPr id="8" name="Paveikslėlis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3459" y="3648178"/>
            <a:ext cx="5238541" cy="3209822"/>
          </a:xfrm>
          <a:prstGeom prst="rect">
            <a:avLst/>
          </a:prstGeom>
        </p:spPr>
      </p:pic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 dirty="0"/>
          </a:p>
        </p:txBody>
      </p:sp>
      <p:pic>
        <p:nvPicPr>
          <p:cNvPr id="3" name="Turinio vietos rezervavimo ženklas 2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35136" y="125412"/>
            <a:ext cx="3263503" cy="4351338"/>
          </a:xfrm>
          <a:prstGeom prst="rect">
            <a:avLst/>
          </a:prstGeom>
        </p:spPr>
      </p:pic>
      <p:pic>
        <p:nvPicPr>
          <p:cNvPr id="4" name="Paveikslėlis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498733"/>
            <a:ext cx="5949657" cy="3334423"/>
          </a:xfrm>
          <a:prstGeom prst="rect">
            <a:avLst/>
          </a:prstGeom>
        </p:spPr>
      </p:pic>
      <p:sp>
        <p:nvSpPr>
          <p:cNvPr id="6" name="Ovalas 5"/>
          <p:cNvSpPr/>
          <p:nvPr/>
        </p:nvSpPr>
        <p:spPr>
          <a:xfrm>
            <a:off x="2974828" y="1352730"/>
            <a:ext cx="4335452" cy="2463065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  <a:scene3d>
            <a:camera prst="perspectiveContrastingLeftFacing">
              <a:rot lat="433612" lon="824274" rev="21102639"/>
            </a:camera>
            <a:lightRig rig="twoPt" dir="t"/>
          </a:scene3d>
          <a:sp3d>
            <a:bevelT w="114300" prst="artDeco"/>
            <a:bevelB w="1143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lt-LT" dirty="0" smtClean="0">
                <a:solidFill>
                  <a:schemeClr val="accent6">
                    <a:lumMod val="50000"/>
                  </a:schemeClr>
                </a:solidFill>
              </a:rPr>
              <a:t>SNIEGO DIENA MOKYKLOJE</a:t>
            </a:r>
            <a:endParaRPr lang="lt-LT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71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774396" cy="3034332"/>
          </a:xfrm>
          <a:prstGeom prst="rect">
            <a:avLst/>
          </a:prstGeom>
        </p:spPr>
      </p:pic>
      <p:pic>
        <p:nvPicPr>
          <p:cNvPr id="7" name="Paveikslėlis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77213"/>
            <a:ext cx="3774396" cy="3301713"/>
          </a:xfrm>
          <a:prstGeom prst="rect">
            <a:avLst/>
          </a:prstGeom>
        </p:spPr>
      </p:pic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 dirty="0"/>
          </a:p>
        </p:txBody>
      </p:sp>
      <p:pic>
        <p:nvPicPr>
          <p:cNvPr id="4" name="Turinio vietos rezervavimo ženklas 3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945531" y="3399457"/>
            <a:ext cx="3928161" cy="3458544"/>
          </a:xfrm>
          <a:prstGeom prst="rect">
            <a:avLst/>
          </a:prstGeom>
        </p:spPr>
      </p:pic>
      <p:pic>
        <p:nvPicPr>
          <p:cNvPr id="5" name="Paveikslėlis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4826" y="3577213"/>
            <a:ext cx="4147173" cy="3280788"/>
          </a:xfrm>
          <a:prstGeom prst="rect">
            <a:avLst/>
          </a:prstGeom>
        </p:spPr>
      </p:pic>
      <p:pic>
        <p:nvPicPr>
          <p:cNvPr id="6" name="Paveikslėlis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64966" y="0"/>
            <a:ext cx="4227034" cy="3034332"/>
          </a:xfrm>
          <a:prstGeom prst="rect">
            <a:avLst/>
          </a:prstGeom>
        </p:spPr>
      </p:pic>
      <p:pic>
        <p:nvPicPr>
          <p:cNvPr id="8" name="Paveikslėlis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00943" y="-639"/>
            <a:ext cx="3965228" cy="303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67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aveikslėlis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677" y="3709149"/>
            <a:ext cx="4587323" cy="308986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</p:pic>
      <p:sp>
        <p:nvSpPr>
          <p:cNvPr id="2" name="Turinio vietos rezervavimo ženkla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 dirty="0"/>
          </a:p>
        </p:txBody>
      </p:sp>
      <p:pic>
        <p:nvPicPr>
          <p:cNvPr id="3" name="Paveikslėlis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09149"/>
            <a:ext cx="4200211" cy="3148851"/>
          </a:xfrm>
          <a:prstGeom prst="rect">
            <a:avLst/>
          </a:prstGeom>
        </p:spPr>
      </p:pic>
      <p:pic>
        <p:nvPicPr>
          <p:cNvPr id="8" name="Paveikslėlis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9797" y="1"/>
            <a:ext cx="4282203" cy="2853732"/>
          </a:xfrm>
          <a:prstGeom prst="rect">
            <a:avLst/>
          </a:prstGeom>
        </p:spPr>
      </p:pic>
      <p:pic>
        <p:nvPicPr>
          <p:cNvPr id="9" name="Paveikslėlis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" y="26132"/>
            <a:ext cx="4200210" cy="2827600"/>
          </a:xfrm>
          <a:prstGeom prst="rect">
            <a:avLst/>
          </a:prstGeom>
        </p:spPr>
      </p:pic>
      <p:pic>
        <p:nvPicPr>
          <p:cNvPr id="10" name="Paveikslėlis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00211" y="26132"/>
            <a:ext cx="3819045" cy="2827600"/>
          </a:xfrm>
          <a:prstGeom prst="rect">
            <a:avLst/>
          </a:prstGeom>
        </p:spPr>
      </p:pic>
      <p:pic>
        <p:nvPicPr>
          <p:cNvPr id="11" name="Paveikslėlis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83975" y="3092963"/>
            <a:ext cx="2779541" cy="370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74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2260</TotalTime>
  <Words>260</Words>
  <Application>Microsoft Office PowerPoint</Application>
  <PresentationFormat>Plačiaekranė</PresentationFormat>
  <Paragraphs>50</Paragraphs>
  <Slides>12</Slides>
  <Notes>11</Notes>
  <HiddenSlides>0</HiddenSlides>
  <MMClips>0</MMClips>
  <ScaleCrop>false</ScaleCrop>
  <HeadingPairs>
    <vt:vector size="6" baseType="variant">
      <vt:variant>
        <vt:lpstr>Naudojami šriftai</vt:lpstr>
      </vt:variant>
      <vt:variant>
        <vt:i4>9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12</vt:i4>
      </vt:variant>
    </vt:vector>
  </HeadingPairs>
  <TitlesOfParts>
    <vt:vector size="22" baseType="lpstr">
      <vt:lpstr>Arial</vt:lpstr>
      <vt:lpstr>Calibri</vt:lpstr>
      <vt:lpstr>Calibri Light</vt:lpstr>
      <vt:lpstr>Century Gothic</vt:lpstr>
      <vt:lpstr>Comic Sans MS</vt:lpstr>
      <vt:lpstr>Georgia</vt:lpstr>
      <vt:lpstr>Imprint MT Shadow</vt:lpstr>
      <vt:lpstr>Times New Roman</vt:lpstr>
      <vt:lpstr>Wingdings</vt:lpstr>
      <vt:lpstr>„Office“ tema</vt:lpstr>
      <vt:lpstr>„PowerPoint“ pateiktis</vt:lpstr>
      <vt:lpstr>„PowerPoint“ pateiktis</vt:lpstr>
      <vt:lpstr>Visuomenės sveikatos priežiūros specialistų patirtis. SLURŠ bendroji programa kaip gairės visuomenės sveikatos priežiūros specialisto darbui  Joniškio „Aušros“ gimnazijoje </vt:lpstr>
      <vt:lpstr>SVEIKATOS IR LYTIŠKUMO UGDYMO BEI RENGIMO ŠEIMAI ĮGYVENDINIMAS MOKYKLOJE</vt:lpstr>
      <vt:lpstr>SVEIKATOS IR LYTIŠKUMO UGDYMO BEI RENGIMO ŠEIMAI ĮGYVENDINIMAS MOKYKLOJE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SLURŠ PROGRAMA – GERA  ATMINTINĖ VISUOMENĖS SVEIKATOS SPECIALISTUI.</vt:lpstr>
      <vt:lpstr>„PowerPoint“ pateiktis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dc:creator>Darbuotojas</dc:creator>
  <cp:lastModifiedBy>Julija Sinicienė</cp:lastModifiedBy>
  <cp:revision>111</cp:revision>
  <dcterms:created xsi:type="dcterms:W3CDTF">2019-05-24T07:04:26Z</dcterms:created>
  <dcterms:modified xsi:type="dcterms:W3CDTF">2019-07-08T11:32:51Z</dcterms:modified>
</cp:coreProperties>
</file>