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sldIdLst>
    <p:sldId id="256" r:id="rId3"/>
    <p:sldId id="298" r:id="rId4"/>
    <p:sldId id="294" r:id="rId5"/>
    <p:sldId id="300" r:id="rId6"/>
    <p:sldId id="295" r:id="rId7"/>
    <p:sldId id="301" r:id="rId8"/>
    <p:sldId id="297" r:id="rId9"/>
    <p:sldId id="302" r:id="rId10"/>
    <p:sldId id="299" r:id="rId11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95" d="100"/>
          <a:sy n="95" d="100"/>
        </p:scale>
        <p:origin x="-96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51" y="179501"/>
            <a:ext cx="2245566" cy="4543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06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5173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52518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202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98978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D81F81-F289-40DD-B8FE-5940A3D7F953}" type="datetimeFigureOut">
              <a:rPr lang="lt-LT" smtClean="0"/>
              <a:pPr/>
              <a:t>2020.04.09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46971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2394" y="-115630"/>
            <a:ext cx="12396788" cy="6973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D81F81-F289-40DD-B8FE-5940A3D7F953}" type="datetimeFigureOut">
              <a:rPr lang="lt-LT" smtClean="0"/>
              <a:pPr/>
              <a:t>2020.04.09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A6E08C-F3B0-4B3D-AEDD-DBF82310DC41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23592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9866" y="0"/>
            <a:ext cx="1219123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572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7572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D81F81-F289-40DD-B8FE-5940A3D7F953}" type="datetimeFigureOut">
              <a:rPr lang="lt-LT" smtClean="0"/>
              <a:pPr/>
              <a:t>2020.04.09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07972" y="6356350"/>
            <a:ext cx="4114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9972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4A6E08C-F3B0-4B3D-AEDD-DBF82310DC41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12265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06"/>
            <a:ext cx="12192000" cy="6857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D81F81-F289-40DD-B8FE-5940A3D7F953}" type="datetimeFigureOut">
              <a:rPr kumimoji="0" lang="lt-L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2020.04.09</a:t>
            </a:fld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A6E08C-F3B0-4B3D-AEDD-DBF82310DC41}" type="slidenum">
              <a:rPr kumimoji="0" lang="lt-L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158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333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9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9" y="-297"/>
            <a:ext cx="12192529" cy="68582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2D81F81-F289-40DD-B8FE-5940A3D7F953}" type="datetimeFigureOut">
              <a:rPr lang="lt-LT" smtClean="0"/>
              <a:pPr/>
              <a:t>2020.04.09</a:t>
            </a:fld>
            <a:endParaRPr lang="lt-L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06"/>
            <a:ext cx="12192000" cy="6857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8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06"/>
            <a:ext cx="12192000" cy="68571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7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3333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087" y="6212598"/>
            <a:ext cx="2635913" cy="6191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D81F81-F289-40DD-B8FE-5940A3D7F953}" type="datetimeFigureOut">
              <a:rPr lang="lt-LT" smtClean="0"/>
              <a:pPr/>
              <a:t>2020.04.09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3514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1772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5246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886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81F81-F289-40DD-B8FE-5940A3D7F953}" type="datetimeFigureOut">
              <a:rPr lang="lt-LT" smtClean="0"/>
              <a:t>2020.04.09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6E08C-F3B0-4B3D-AEDD-DBF82310D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093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1" r:id="rId4"/>
    <p:sldLayoutId id="2147483664" r:id="rId5"/>
    <p:sldLayoutId id="2147483652" r:id="rId6"/>
    <p:sldLayoutId id="2147483667" r:id="rId7"/>
    <p:sldLayoutId id="2147483651" r:id="rId8"/>
    <p:sldLayoutId id="2147483653" r:id="rId9"/>
    <p:sldLayoutId id="2147483654" r:id="rId10"/>
    <p:sldLayoutId id="2147483655" r:id="rId11"/>
    <p:sldLayoutId id="2147483656" r:id="rId12"/>
    <p:sldLayoutId id="214748365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D81F81-F289-40DD-B8FE-5940A3D7F953}" type="datetimeFigureOut">
              <a:rPr kumimoji="0" lang="lt-L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2020.04.09</a:t>
            </a:fld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A6E08C-F3B0-4B3D-AEDD-DBF82310DC41}" type="slidenum">
              <a:rPr kumimoji="0" lang="lt-L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lt-L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mbria" panose="02040503050406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088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smokykla.lt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smokykla.lt/objektu-pridejimas/" TargetMode="External"/><Relationship Id="rId2" Type="http://schemas.openxmlformats.org/officeDocument/2006/relationships/hyperlink" Target="https://www.gismokykla.lt/zemelapio-kurima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ismokykla.lt/matavimai-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smokykla.lt/sutartiniai-zenklai/" TargetMode="External"/><Relationship Id="rId2" Type="http://schemas.openxmlformats.org/officeDocument/2006/relationships/hyperlink" Target="https://www.gismokykla.lt/redaguojamo-zemelapio-kurimas-is-sablon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ismokykla.lt/survey123-rezultatu-panaudojima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smokykla.lt/analize-2/" TargetMode="External"/><Relationship Id="rId2" Type="http://schemas.openxmlformats.org/officeDocument/2006/relationships/hyperlink" Target="https://www.gismokykla.lt/turinio-paiesk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ismokykla.lt/aplikacijos-konfiguravimas-su-web-appbuilde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gismokykla@hnit-baltic.l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3700" y="1820863"/>
            <a:ext cx="9144000" cy="2387600"/>
          </a:xfrm>
        </p:spPr>
        <p:txBody>
          <a:bodyPr/>
          <a:lstStyle/>
          <a:p>
            <a:r>
              <a:rPr lang="lt-LT" dirty="0" err="1"/>
              <a:t>GISmokykla.lt</a:t>
            </a:r>
            <a:r>
              <a:rPr lang="lt-LT" dirty="0"/>
              <a:t> scenarijai pamokoms su GIS</a:t>
            </a:r>
          </a:p>
        </p:txBody>
      </p:sp>
    </p:spTree>
    <p:extLst>
      <p:ext uri="{BB962C8B-B14F-4D97-AF65-F5344CB8AC3E}">
        <p14:creationId xmlns:p14="http://schemas.microsoft.com/office/powerpoint/2010/main" val="1288974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ED7F831-D676-4829-AC80-EAB53CDDF94C}"/>
              </a:ext>
            </a:extLst>
          </p:cNvPr>
          <p:cNvSpPr txBox="1">
            <a:spLocks/>
          </p:cNvSpPr>
          <p:nvPr/>
        </p:nvSpPr>
        <p:spPr>
          <a:xfrm>
            <a:off x="527050" y="1163637"/>
            <a:ext cx="11137900" cy="45307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lt-LT" dirty="0"/>
              <a:t>Kaip naudojantis  </a:t>
            </a:r>
            <a:r>
              <a:rPr lang="lt-LT" dirty="0" err="1">
                <a:hlinkClick r:id="rId2"/>
              </a:rPr>
              <a:t>gismokykla.lt</a:t>
            </a:r>
            <a:r>
              <a:rPr lang="lt-LT" dirty="0">
                <a:hlinkClick r:id="rId2"/>
              </a:rPr>
              <a:t> </a:t>
            </a:r>
            <a:r>
              <a:rPr lang="lt-LT" dirty="0"/>
              <a:t>instrukcijomis ir kitu turiniu galima organizuoti </a:t>
            </a:r>
            <a:r>
              <a:rPr lang="en-US" dirty="0" err="1"/>
              <a:t>skirtingas</a:t>
            </a:r>
            <a:r>
              <a:rPr lang="lt-LT" dirty="0"/>
              <a:t> </a:t>
            </a:r>
            <a:r>
              <a:rPr lang="en-US" dirty="0"/>
              <a:t> </a:t>
            </a:r>
            <a:r>
              <a:rPr lang="lt-LT" dirty="0"/>
              <a:t>GIS veiklas:</a:t>
            </a:r>
            <a:endParaRPr lang="en-US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lt-LT" sz="1100" dirty="0"/>
          </a:p>
          <a:p>
            <a:pPr marL="514350" indent="-514350">
              <a:lnSpc>
                <a:spcPct val="110000"/>
              </a:lnSpc>
              <a:buFont typeface="Arial" panose="020B0604020202020204" pitchFamily="34" charset="0"/>
              <a:buAutoNum type="arabicParenBoth"/>
            </a:pPr>
            <a:r>
              <a:rPr lang="lt-LT" b="1" dirty="0"/>
              <a:t>Stebėk, žymėk, matuok  </a:t>
            </a:r>
            <a:r>
              <a:rPr lang="lt-LT" dirty="0"/>
              <a:t>- tiems, kurie tik pradeda bandymus su GIS ir pažintį su </a:t>
            </a:r>
            <a:r>
              <a:rPr lang="lt-LT" dirty="0" err="1"/>
              <a:t>ArcGIS</a:t>
            </a:r>
            <a:r>
              <a:rPr lang="lt-LT" dirty="0"/>
              <a:t> Online aplinka</a:t>
            </a:r>
            <a:r>
              <a:rPr lang="en-US" dirty="0"/>
              <a:t>,</a:t>
            </a:r>
            <a:endParaRPr lang="lt-LT" dirty="0"/>
          </a:p>
          <a:p>
            <a:pPr marL="514350" indent="-514350">
              <a:buFont typeface="Arial" panose="020B0604020202020204" pitchFamily="34" charset="0"/>
              <a:buAutoNum type="arabicParenBoth"/>
            </a:pPr>
            <a:r>
              <a:rPr lang="lt-LT" b="1" dirty="0"/>
              <a:t>Tiriame kartu </a:t>
            </a:r>
            <a:r>
              <a:rPr lang="lt-LT" dirty="0"/>
              <a:t>– bendro klasės darbo organizavimo galimybė, kai mokytoja</a:t>
            </a:r>
            <a:r>
              <a:rPr lang="en-US" dirty="0"/>
              <a:t>(-s)</a:t>
            </a:r>
            <a:r>
              <a:rPr lang="lt-LT" dirty="0"/>
              <a:t> </a:t>
            </a:r>
            <a:r>
              <a:rPr lang="en-US" dirty="0"/>
              <a:t>(</a:t>
            </a:r>
            <a:r>
              <a:rPr lang="en-US" dirty="0" err="1"/>
              <a:t>mokinys</a:t>
            </a:r>
            <a:r>
              <a:rPr lang="lt-LT" dirty="0"/>
              <a:t>?</a:t>
            </a:r>
            <a:r>
              <a:rPr lang="en-US" dirty="0"/>
              <a:t>!) </a:t>
            </a:r>
            <a:r>
              <a:rPr lang="en-US" dirty="0" err="1"/>
              <a:t>paruo</a:t>
            </a:r>
            <a:r>
              <a:rPr lang="lt-LT" dirty="0"/>
              <a:t>šia duomenų sluoksnį ir visi renka informaciją, kuria bendrą žemėlapį</a:t>
            </a:r>
            <a:r>
              <a:rPr lang="en-US" dirty="0"/>
              <a:t>,</a:t>
            </a:r>
            <a:endParaRPr lang="lt-LT" dirty="0"/>
          </a:p>
          <a:p>
            <a:pPr marL="514350" indent="-514350">
              <a:buFont typeface="Arial" panose="020B0604020202020204" pitchFamily="34" charset="0"/>
              <a:buAutoNum type="arabicParenBoth"/>
            </a:pPr>
            <a:r>
              <a:rPr lang="lt-LT" b="1" dirty="0"/>
              <a:t>Analizuok, vertink </a:t>
            </a:r>
            <a:r>
              <a:rPr lang="lt-LT" dirty="0"/>
              <a:t>– ieškokite įdomaus turinio, papildykite duomenis savo įžvalgomis, kurkite </a:t>
            </a:r>
            <a:r>
              <a:rPr lang="lt-LT" dirty="0" err="1"/>
              <a:t>infografikus</a:t>
            </a:r>
            <a:r>
              <a:rPr lang="en-US" dirty="0"/>
              <a:t>,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89667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BD63C-6ECE-4AAF-A422-3B683F96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950" y="226739"/>
            <a:ext cx="10960100" cy="1325563"/>
          </a:xfrm>
        </p:spPr>
        <p:txBody>
          <a:bodyPr/>
          <a:lstStyle/>
          <a:p>
            <a:r>
              <a:rPr lang="lt-LT" dirty="0"/>
              <a:t>(1) Stebėk, žymėk, matuok (žemėlapio kūrimas)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16DD90-83D8-484B-8F59-733E048D8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4BC6A4-D823-498B-A7A1-FB0685AEBFF7}"/>
              </a:ext>
            </a:extLst>
          </p:cNvPr>
          <p:cNvSpPr txBox="1"/>
          <p:nvPr/>
        </p:nvSpPr>
        <p:spPr>
          <a:xfrm>
            <a:off x="1985238" y="628741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* Mokiniai turi prisijungimus prie mokyklos </a:t>
            </a:r>
            <a:r>
              <a:rPr lang="lt-LT" dirty="0" err="1">
                <a:solidFill>
                  <a:schemeClr val="bg1">
                    <a:lumMod val="75000"/>
                  </a:schemeClr>
                </a:solidFill>
              </a:rPr>
              <a:t>ArcGIS</a:t>
            </a:r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 Online paskyros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4B671A13-A8F5-44C9-8285-836606EA3FDE}"/>
              </a:ext>
            </a:extLst>
          </p:cNvPr>
          <p:cNvSpPr/>
          <p:nvPr/>
        </p:nvSpPr>
        <p:spPr>
          <a:xfrm>
            <a:off x="1981200" y="2286000"/>
            <a:ext cx="237626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Pažvelk pro langą. </a:t>
            </a:r>
            <a:r>
              <a:rPr lang="lt-LT" dirty="0"/>
              <a:t>Kokius objektus gali pažymėti žemėlapyje?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70704C7-A111-49AC-9A67-E8FE2345AFF1}"/>
              </a:ext>
            </a:extLst>
          </p:cNvPr>
          <p:cNvSpPr/>
          <p:nvPr/>
        </p:nvSpPr>
        <p:spPr>
          <a:xfrm>
            <a:off x="4799856" y="2286000"/>
            <a:ext cx="237626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Kurk interaktyvų žemėlapį</a:t>
            </a:r>
            <a:r>
              <a:rPr lang="en-US" b="1" dirty="0"/>
              <a:t>*</a:t>
            </a:r>
            <a:r>
              <a:rPr lang="lt-LT" b="1" dirty="0"/>
              <a:t>.</a:t>
            </a:r>
          </a:p>
          <a:p>
            <a:pPr algn="ctr"/>
            <a:r>
              <a:rPr lang="lt-LT" sz="1100" b="1" dirty="0">
                <a:hlinkClick r:id="rId2"/>
              </a:rPr>
              <a:t>https://www.gismokykla.lt/zemelapio-kurimas/</a:t>
            </a:r>
            <a:r>
              <a:rPr lang="lt-LT" sz="1100" b="1" dirty="0"/>
              <a:t> </a:t>
            </a:r>
            <a:endParaRPr lang="lt-LT" sz="11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2C82FDC0-5FA1-404E-96DD-BBE4DBBC5002}"/>
              </a:ext>
            </a:extLst>
          </p:cNvPr>
          <p:cNvSpPr/>
          <p:nvPr/>
        </p:nvSpPr>
        <p:spPr>
          <a:xfrm>
            <a:off x="7618512" y="2286000"/>
            <a:ext cx="273630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Pažymėk žemėlapyje tai, ką matai </a:t>
            </a:r>
            <a:r>
              <a:rPr lang="lt-LT" dirty="0"/>
              <a:t>(taškai, linijos, plotai)</a:t>
            </a:r>
            <a:endParaRPr lang="lt-LT" b="1" dirty="0"/>
          </a:p>
          <a:p>
            <a:pPr algn="ctr"/>
            <a:r>
              <a:rPr lang="lt-LT" sz="1100" dirty="0">
                <a:hlinkClick r:id="rId3"/>
              </a:rPr>
              <a:t>https://www.gismokykla.lt/objektu-pridejimas/</a:t>
            </a:r>
            <a:endParaRPr lang="lt-LT" sz="11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A9ABC89B-685F-4FFE-B015-361E7E84DEAB}"/>
              </a:ext>
            </a:extLst>
          </p:cNvPr>
          <p:cNvSpPr/>
          <p:nvPr/>
        </p:nvSpPr>
        <p:spPr>
          <a:xfrm>
            <a:off x="3359696" y="3921796"/>
            <a:ext cx="237626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Išmatuok atstumus </a:t>
            </a:r>
            <a:r>
              <a:rPr lang="lt-LT" dirty="0"/>
              <a:t>(tarp medžių, namų)</a:t>
            </a:r>
          </a:p>
          <a:p>
            <a:pPr algn="ctr"/>
            <a:r>
              <a:rPr lang="lt-LT" sz="1100" dirty="0">
                <a:hlinkClick r:id="rId4"/>
              </a:rPr>
              <a:t>https://www.gismokykla.lt/matavimai-3/</a:t>
            </a:r>
            <a:endParaRPr lang="lt-LT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47AF1840-6EBA-4D6B-8E99-11F1D9AF9C77}"/>
              </a:ext>
            </a:extLst>
          </p:cNvPr>
          <p:cNvSpPr/>
          <p:nvPr/>
        </p:nvSpPr>
        <p:spPr>
          <a:xfrm>
            <a:off x="6312024" y="3921796"/>
            <a:ext cx="273630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Išsaugok ir pasidalink žemėlapiu</a:t>
            </a:r>
            <a:endParaRPr lang="lt-LT" sz="1100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xmlns="" id="{AA92F958-CB25-40C1-9E21-F5B0AD7C93B4}"/>
              </a:ext>
            </a:extLst>
          </p:cNvPr>
          <p:cNvCxnSpPr>
            <a:stCxn id="5" idx="3"/>
          </p:cNvCxnSpPr>
          <p:nvPr/>
        </p:nvCxnSpPr>
        <p:spPr>
          <a:xfrm>
            <a:off x="4357464" y="2857500"/>
            <a:ext cx="442392" cy="283468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xmlns="" id="{E38ACA77-5C89-4131-9BB3-8AC735BC9F04}"/>
              </a:ext>
            </a:extLst>
          </p:cNvPr>
          <p:cNvCxnSpPr>
            <a:stCxn id="6" idx="3"/>
          </p:cNvCxnSpPr>
          <p:nvPr/>
        </p:nvCxnSpPr>
        <p:spPr>
          <a:xfrm flipV="1">
            <a:off x="7176120" y="2674938"/>
            <a:ext cx="442392" cy="182562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xmlns="" id="{2BD7EAAF-99F9-4EF6-AE2F-374DF7565F4E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H="1">
            <a:off x="3359696" y="2857500"/>
            <a:ext cx="6995120" cy="1635796"/>
          </a:xfrm>
          <a:prstGeom prst="curvedConnector5">
            <a:avLst>
              <a:gd name="adj1" fmla="val -3268"/>
              <a:gd name="adj2" fmla="val 50000"/>
              <a:gd name="adj3" fmla="val 103268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xmlns="" id="{6A327AB0-BD82-40DE-8316-9FEA92E4023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735960" y="4365104"/>
            <a:ext cx="576064" cy="128192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154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no_namo_aplinka">
            <a:hlinkClick r:id="" action="ppaction://media"/>
            <a:extLst>
              <a:ext uri="{FF2B5EF4-FFF2-40B4-BE49-F238E27FC236}">
                <a16:creationId xmlns:a16="http://schemas.microsoft.com/office/drawing/2014/main" xmlns="" id="{B5CE788F-88BF-4470-8A17-A5778200821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3000" y="-166255"/>
            <a:ext cx="10210800" cy="7610534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A77CB6FB-6A71-418F-8A17-69E2610C4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1459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1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BD63C-6ECE-4AAF-A422-3B683F967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(2)Tiriame kartu. Rinkite duomenis, žymėkite objektus, kurkite bendrą žemėlapį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16DD90-83D8-484B-8F59-733E048D8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1577" y="1899053"/>
            <a:ext cx="8735870" cy="4525963"/>
          </a:xfrm>
        </p:spPr>
        <p:txBody>
          <a:bodyPr/>
          <a:lstStyle/>
          <a:p>
            <a:pPr marL="0" indent="0">
              <a:buNone/>
            </a:pPr>
            <a:endParaRPr lang="lt-L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4BC6A4-D823-498B-A7A1-FB0685AEBFF7}"/>
              </a:ext>
            </a:extLst>
          </p:cNvPr>
          <p:cNvSpPr txBox="1"/>
          <p:nvPr/>
        </p:nvSpPr>
        <p:spPr>
          <a:xfrm>
            <a:off x="1051833" y="640912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* Mokytojas ir mokiniai turi prisijungimus prie mokyklos </a:t>
            </a:r>
            <a:r>
              <a:rPr lang="lt-LT" dirty="0" err="1">
                <a:solidFill>
                  <a:schemeClr val="bg1">
                    <a:lumMod val="75000"/>
                  </a:schemeClr>
                </a:solidFill>
              </a:rPr>
              <a:t>ArcGIS</a:t>
            </a:r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 Online paskyros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4B671A13-A8F5-44C9-8285-836606EA3FDE}"/>
              </a:ext>
            </a:extLst>
          </p:cNvPr>
          <p:cNvSpPr/>
          <p:nvPr/>
        </p:nvSpPr>
        <p:spPr>
          <a:xfrm>
            <a:off x="1966065" y="2712276"/>
            <a:ext cx="237626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Pasirinkite temą tyrimui </a:t>
            </a:r>
            <a:endParaRPr lang="lt-LT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70704C7-A111-49AC-9A67-E8FE2345AFF1}"/>
              </a:ext>
            </a:extLst>
          </p:cNvPr>
          <p:cNvSpPr/>
          <p:nvPr/>
        </p:nvSpPr>
        <p:spPr>
          <a:xfrm>
            <a:off x="4784721" y="2708920"/>
            <a:ext cx="2669582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Mokytojas sukuria duomenų </a:t>
            </a:r>
            <a:r>
              <a:rPr lang="en-US" b="1" dirty="0" err="1"/>
              <a:t>sluoksn</a:t>
            </a:r>
            <a:r>
              <a:rPr lang="lt-LT" b="1" dirty="0"/>
              <a:t>į* </a:t>
            </a:r>
            <a:r>
              <a:rPr lang="lt-LT" sz="1400" b="1" dirty="0"/>
              <a:t/>
            </a:r>
            <a:br>
              <a:rPr lang="lt-LT" sz="1400" b="1" dirty="0"/>
            </a:br>
            <a:r>
              <a:rPr lang="lt-LT" sz="1100" dirty="0">
                <a:hlinkClick r:id="rId2"/>
              </a:rPr>
              <a:t>https://www.gismokykla.lt/redaguojamo-zemelapio-kurimas-is-sablono/</a:t>
            </a:r>
            <a:endParaRPr lang="lt-LT" sz="11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2C82FDC0-5FA1-404E-96DD-BBE4DBBC5002}"/>
              </a:ext>
            </a:extLst>
          </p:cNvPr>
          <p:cNvSpPr/>
          <p:nvPr/>
        </p:nvSpPr>
        <p:spPr>
          <a:xfrm>
            <a:off x="8093474" y="2708920"/>
            <a:ext cx="2393973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Rinkite informaciją, žymėkite objektus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A9ABC89B-685F-4FFE-B015-361E7E84DEAB}"/>
              </a:ext>
            </a:extLst>
          </p:cNvPr>
          <p:cNvSpPr/>
          <p:nvPr/>
        </p:nvSpPr>
        <p:spPr>
          <a:xfrm>
            <a:off x="2889652" y="4392776"/>
            <a:ext cx="3028547" cy="1143000"/>
          </a:xfrm>
          <a:prstGeom prst="roundRect">
            <a:avLst>
              <a:gd name="adj" fmla="val 230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Kurkite bendrą žemėlapį </a:t>
            </a:r>
            <a:r>
              <a:rPr lang="lt-LT" sz="1400" b="1" dirty="0"/>
              <a:t>(bendrai renkam duomenis – bendras ir rezultatas)</a:t>
            </a:r>
            <a:endParaRPr lang="lt-LT" sz="1400" dirty="0"/>
          </a:p>
          <a:p>
            <a:pPr algn="ctr"/>
            <a:r>
              <a:rPr lang="lt-LT" sz="1100" dirty="0">
                <a:hlinkClick r:id="rId3"/>
              </a:rPr>
              <a:t>https://www.gismokykla.lt/sutartiniai-zenklai/</a:t>
            </a:r>
            <a:endParaRPr lang="lt-LT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47AF1840-6EBA-4D6B-8E99-11F1D9AF9C77}"/>
              </a:ext>
            </a:extLst>
          </p:cNvPr>
          <p:cNvSpPr/>
          <p:nvPr/>
        </p:nvSpPr>
        <p:spPr>
          <a:xfrm>
            <a:off x="6470953" y="4409110"/>
            <a:ext cx="273630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Sukurkite aplikaciją žemėlapio pagrindu</a:t>
            </a:r>
          </a:p>
          <a:p>
            <a:pPr algn="ctr"/>
            <a:r>
              <a:rPr lang="lt-LT" sz="1100" dirty="0">
                <a:hlinkClick r:id="rId4"/>
              </a:rPr>
              <a:t>https://www.gismokykla.lt/survey123-rezultatu-panaudojimas/ </a:t>
            </a:r>
            <a:endParaRPr lang="lt-LT" sz="1100" dirty="0"/>
          </a:p>
          <a:p>
            <a:pPr algn="ctr"/>
            <a:endParaRPr lang="lt-LT" b="1" dirty="0"/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xmlns="" id="{AA92F958-CB25-40C1-9E21-F5B0AD7C93B4}"/>
              </a:ext>
            </a:extLst>
          </p:cNvPr>
          <p:cNvCxnSpPr>
            <a:cxnSpLocks/>
          </p:cNvCxnSpPr>
          <p:nvPr/>
        </p:nvCxnSpPr>
        <p:spPr>
          <a:xfrm>
            <a:off x="4342329" y="3190818"/>
            <a:ext cx="442392" cy="283468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xmlns="" id="{E38ACA77-5C89-4131-9BB3-8AC735BC9F04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454303" y="3101216"/>
            <a:ext cx="639170" cy="179204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xmlns="" id="{2BD7EAAF-99F9-4EF6-AE2F-374DF7565F4E}"/>
              </a:ext>
            </a:extLst>
          </p:cNvPr>
          <p:cNvCxnSpPr>
            <a:cxnSpLocks/>
            <a:stCxn id="8" idx="2"/>
            <a:endCxn id="9" idx="1"/>
          </p:cNvCxnSpPr>
          <p:nvPr/>
        </p:nvCxnSpPr>
        <p:spPr>
          <a:xfrm rot="5400000">
            <a:off x="5533879" y="1207694"/>
            <a:ext cx="1112356" cy="6400809"/>
          </a:xfrm>
          <a:prstGeom prst="curvedConnector4">
            <a:avLst>
              <a:gd name="adj1" fmla="val 24311"/>
              <a:gd name="adj2" fmla="val 103571"/>
            </a:avLst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xmlns="" id="{6A327AB0-BD82-40DE-8316-9FEA92E40235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918199" y="4813300"/>
            <a:ext cx="552754" cy="150976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02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riame_duomenu_sluoksni">
            <a:hlinkClick r:id="" action="ppaction://media"/>
            <a:extLst>
              <a:ext uri="{FF2B5EF4-FFF2-40B4-BE49-F238E27FC236}">
                <a16:creationId xmlns:a16="http://schemas.microsoft.com/office/drawing/2014/main" xmlns="" id="{4178BF9C-D520-44B8-A649-955C1DB3AB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5575" y="0"/>
            <a:ext cx="9339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5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ABD63C-6ECE-4AAF-A422-3B683F96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100" y="651144"/>
            <a:ext cx="11264900" cy="1325563"/>
          </a:xfrm>
        </p:spPr>
        <p:txBody>
          <a:bodyPr>
            <a:normAutofit/>
          </a:bodyPr>
          <a:lstStyle/>
          <a:p>
            <a:r>
              <a:rPr lang="lt-LT" dirty="0"/>
              <a:t>(3) Ieškok, analizuok, vertink</a:t>
            </a:r>
            <a:br>
              <a:rPr lang="lt-LT" dirty="0"/>
            </a:br>
            <a:endParaRPr lang="lt-L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4BC6A4-D823-498B-A7A1-FB0685AEBFF7}"/>
              </a:ext>
            </a:extLst>
          </p:cNvPr>
          <p:cNvSpPr txBox="1"/>
          <p:nvPr/>
        </p:nvSpPr>
        <p:spPr>
          <a:xfrm>
            <a:off x="1244457" y="6397996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* Mokytojas ir mokiniai turi prisijungimus prie mokyklos </a:t>
            </a:r>
            <a:r>
              <a:rPr lang="lt-LT" dirty="0" err="1">
                <a:solidFill>
                  <a:schemeClr val="bg1">
                    <a:lumMod val="75000"/>
                  </a:schemeClr>
                </a:solidFill>
              </a:rPr>
              <a:t>ArcGIS</a:t>
            </a:r>
            <a:r>
              <a:rPr lang="lt-LT" dirty="0">
                <a:solidFill>
                  <a:schemeClr val="bg1">
                    <a:lumMod val="75000"/>
                  </a:schemeClr>
                </a:solidFill>
              </a:rPr>
              <a:t> Online paskyros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4B671A13-A8F5-44C9-8285-836606EA3FDE}"/>
              </a:ext>
            </a:extLst>
          </p:cNvPr>
          <p:cNvSpPr/>
          <p:nvPr/>
        </p:nvSpPr>
        <p:spPr>
          <a:xfrm>
            <a:off x="1263800" y="2079111"/>
            <a:ext cx="237626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Ieškok erdvinių duomenų ir turinio</a:t>
            </a:r>
          </a:p>
          <a:p>
            <a:pPr algn="ctr"/>
            <a:r>
              <a:rPr lang="lt-LT" sz="1100" dirty="0">
                <a:hlinkClick r:id="rId2"/>
              </a:rPr>
              <a:t>https://www.gismokykla.lt/turinio-paieska/</a:t>
            </a:r>
            <a:endParaRPr lang="lt-LT" sz="11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770704C7-A111-49AC-9A67-E8FE2345AFF1}"/>
              </a:ext>
            </a:extLst>
          </p:cNvPr>
          <p:cNvSpPr/>
          <p:nvPr/>
        </p:nvSpPr>
        <p:spPr>
          <a:xfrm>
            <a:off x="4082457" y="2075755"/>
            <a:ext cx="2356941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Vertink duomenis ir klausk kodėl?</a:t>
            </a:r>
          </a:p>
          <a:p>
            <a:pPr algn="ctr"/>
            <a:r>
              <a:rPr lang="lt-LT" sz="1100" dirty="0">
                <a:hlinkClick r:id="rId3"/>
              </a:rPr>
              <a:t>https://www.gismokykla.lt/analize-2/</a:t>
            </a:r>
            <a:endParaRPr lang="lt-LT" sz="11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47AF1840-6EBA-4D6B-8E99-11F1D9AF9C77}"/>
              </a:ext>
            </a:extLst>
          </p:cNvPr>
          <p:cNvSpPr/>
          <p:nvPr/>
        </p:nvSpPr>
        <p:spPr>
          <a:xfrm>
            <a:off x="7135879" y="2075755"/>
            <a:ext cx="2736304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/>
              <a:t>Pristatyk duomenis </a:t>
            </a:r>
            <a:r>
              <a:rPr lang="lt-LT" b="1" dirty="0" err="1"/>
              <a:t>infografikų</a:t>
            </a:r>
            <a:r>
              <a:rPr lang="lt-LT" b="1" dirty="0"/>
              <a:t> aplikacijoje</a:t>
            </a:r>
          </a:p>
          <a:p>
            <a:pPr algn="ctr"/>
            <a:r>
              <a:rPr lang="lt-LT" sz="1100" dirty="0">
                <a:hlinkClick r:id="rId4"/>
              </a:rPr>
              <a:t>https://www.gismokykla.lt/aplikacijos-konfiguravimas-su-web-appbuilder/</a:t>
            </a:r>
            <a:r>
              <a:rPr lang="lt-LT" sz="1100" dirty="0"/>
              <a:t> </a:t>
            </a:r>
          </a:p>
        </p:txBody>
      </p: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xmlns="" id="{AA92F958-CB25-40C1-9E21-F5B0AD7C93B4}"/>
              </a:ext>
            </a:extLst>
          </p:cNvPr>
          <p:cNvCxnSpPr>
            <a:cxnSpLocks/>
          </p:cNvCxnSpPr>
          <p:nvPr/>
        </p:nvCxnSpPr>
        <p:spPr>
          <a:xfrm>
            <a:off x="3640064" y="2557653"/>
            <a:ext cx="442392" cy="283468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xmlns="" id="{E38ACA77-5C89-4131-9BB3-8AC735BC9F04}"/>
              </a:ext>
            </a:extLst>
          </p:cNvPr>
          <p:cNvCxnSpPr>
            <a:cxnSpLocks/>
          </p:cNvCxnSpPr>
          <p:nvPr/>
        </p:nvCxnSpPr>
        <p:spPr>
          <a:xfrm flipV="1">
            <a:off x="6472098" y="2427429"/>
            <a:ext cx="631081" cy="223621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xmlns="" id="{6A327AB0-BD82-40DE-8316-9FEA92E40235}"/>
              </a:ext>
            </a:extLst>
          </p:cNvPr>
          <p:cNvCxnSpPr>
            <a:cxnSpLocks/>
          </p:cNvCxnSpPr>
          <p:nvPr/>
        </p:nvCxnSpPr>
        <p:spPr>
          <a:xfrm flipV="1">
            <a:off x="5863334" y="4859577"/>
            <a:ext cx="576064" cy="128192"/>
          </a:xfrm>
          <a:prstGeom prst="curvedConnector3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74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6C1AF051-CE10-41EE-BDFE-E1AA7ED87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pic>
        <p:nvPicPr>
          <p:cNvPr id="8" name="gyventojai">
            <a:hlinkClick r:id="" action="ppaction://media"/>
            <a:extLst>
              <a:ext uri="{FF2B5EF4-FFF2-40B4-BE49-F238E27FC236}">
                <a16:creationId xmlns:a16="http://schemas.microsoft.com/office/drawing/2014/main" xmlns="" id="{B44E3ECC-B1D9-4A43-99E0-1C6826934E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98575" y="20782"/>
            <a:ext cx="9594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2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995ECB73-7400-42C1-A837-6213D038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604" y="1404592"/>
            <a:ext cx="66322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3600" b="1" dirty="0" err="1"/>
              <a:t>GISmokykla</a:t>
            </a:r>
            <a:r>
              <a:rPr lang="lt-LT" sz="3600" b="1" dirty="0"/>
              <a:t> pasirengusi padėti</a:t>
            </a:r>
            <a:r>
              <a:rPr lang="en-US" sz="2800" b="1" dirty="0"/>
              <a:t/>
            </a:r>
            <a:br>
              <a:rPr lang="en-US" sz="2800" b="1" dirty="0"/>
            </a:br>
            <a:endParaRPr lang="lt-LT" sz="2800" b="1" dirty="0"/>
          </a:p>
          <a:p>
            <a:pPr algn="ctr"/>
            <a:r>
              <a:rPr lang="lt-LT" sz="2800" dirty="0"/>
              <a:t>Junkitės į FB grupę „Mokau(</a:t>
            </a:r>
            <a:r>
              <a:rPr lang="lt-LT" sz="2800" dirty="0" err="1"/>
              <a:t>si</a:t>
            </a:r>
            <a:r>
              <a:rPr lang="lt-LT" sz="2800" dirty="0"/>
              <a:t>) GIS“</a:t>
            </a:r>
          </a:p>
          <a:p>
            <a:pPr algn="ctr"/>
            <a:r>
              <a:rPr lang="lt-LT" sz="2800" dirty="0"/>
              <a:t>Rašykite </a:t>
            </a:r>
            <a:r>
              <a:rPr lang="lt-LT" sz="2800" dirty="0" err="1">
                <a:hlinkClick r:id="rId2"/>
              </a:rPr>
              <a:t>gismokykla@hnit-baltic.lt</a:t>
            </a:r>
            <a:r>
              <a:rPr lang="lt-LT" sz="2800" dirty="0"/>
              <a:t> </a:t>
            </a:r>
          </a:p>
        </p:txBody>
      </p:sp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xmlns="" id="{53C7B76C-C635-4892-861D-C220D116E8D1}"/>
              </a:ext>
            </a:extLst>
          </p:cNvPr>
          <p:cNvSpPr/>
          <p:nvPr/>
        </p:nvSpPr>
        <p:spPr>
          <a:xfrm>
            <a:off x="9268691" y="1404592"/>
            <a:ext cx="2923309" cy="2355273"/>
          </a:xfrm>
          <a:prstGeom prst="cloudCallout">
            <a:avLst>
              <a:gd name="adj1" fmla="val -87184"/>
              <a:gd name="adj2" fmla="val 67206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400" dirty="0"/>
              <a:t>Pasiūlykite </a:t>
            </a:r>
            <a:r>
              <a:rPr lang="lt-LT" sz="2400" dirty="0" err="1"/>
              <a:t>webinaro</a:t>
            </a:r>
            <a:r>
              <a:rPr lang="lt-LT" sz="2400" dirty="0"/>
              <a:t> temą</a:t>
            </a: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xmlns="" id="{9A6F31F5-FFB4-476D-B855-06782B51014C}"/>
              </a:ext>
            </a:extLst>
          </p:cNvPr>
          <p:cNvSpPr/>
          <p:nvPr/>
        </p:nvSpPr>
        <p:spPr>
          <a:xfrm>
            <a:off x="651164" y="3699083"/>
            <a:ext cx="3228109" cy="2355273"/>
          </a:xfrm>
          <a:prstGeom prst="cloudCallout">
            <a:avLst>
              <a:gd name="adj1" fmla="val 66371"/>
              <a:gd name="adj2" fmla="val 36030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400" dirty="0"/>
              <a:t>Užduokite GIS techninius klausimus</a:t>
            </a:r>
          </a:p>
        </p:txBody>
      </p:sp>
      <p:sp>
        <p:nvSpPr>
          <p:cNvPr id="6" name="Thought Bubble: Cloud 5">
            <a:extLst>
              <a:ext uri="{FF2B5EF4-FFF2-40B4-BE49-F238E27FC236}">
                <a16:creationId xmlns:a16="http://schemas.microsoft.com/office/drawing/2014/main" xmlns="" id="{465A8D0C-FF90-45EA-9DBA-6E92DE0885D2}"/>
              </a:ext>
            </a:extLst>
          </p:cNvPr>
          <p:cNvSpPr/>
          <p:nvPr/>
        </p:nvSpPr>
        <p:spPr>
          <a:xfrm>
            <a:off x="0" y="1260764"/>
            <a:ext cx="3338945" cy="1898153"/>
          </a:xfrm>
          <a:prstGeom prst="cloudCallout">
            <a:avLst>
              <a:gd name="adj1" fmla="val 76744"/>
              <a:gd name="adj2" fmla="val 85663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400" dirty="0"/>
              <a:t>Konsultuokitės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xmlns="" id="{C302AE20-FAA5-4169-B421-5EDE12DB5D9C}"/>
              </a:ext>
            </a:extLst>
          </p:cNvPr>
          <p:cNvSpPr/>
          <p:nvPr/>
        </p:nvSpPr>
        <p:spPr>
          <a:xfrm>
            <a:off x="9102437" y="4502727"/>
            <a:ext cx="2784764" cy="2147455"/>
          </a:xfrm>
          <a:prstGeom prst="cloudCallout">
            <a:avLst>
              <a:gd name="adj1" fmla="val -75690"/>
              <a:gd name="adj2" fmla="val 20148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2400" dirty="0"/>
              <a:t>Dalinkitės savo įžvalgomis</a:t>
            </a:r>
          </a:p>
        </p:txBody>
      </p:sp>
    </p:spTree>
    <p:extLst>
      <p:ext uri="{BB962C8B-B14F-4D97-AF65-F5344CB8AC3E}">
        <p14:creationId xmlns:p14="http://schemas.microsoft.com/office/powerpoint/2010/main" val="3256102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ismokykla_2018.potx" id="{1B4F41C6-904B-44F4-9362-06180BEAF6FF}" vid="{C505F8C2-B5E0-4B1B-8D7C-F8B7666E04D4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ismokykla_2018.potx" id="{1B4F41C6-904B-44F4-9362-06180BEAF6FF}" vid="{7FF4E03C-B91B-4DE6-8F05-D5B162F68EA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gismokykla_2018</Template>
  <TotalTime>172</TotalTime>
  <Words>281</Words>
  <Application>Microsoft Office PowerPoint</Application>
  <PresentationFormat>Custom</PresentationFormat>
  <Paragraphs>40</Paragraphs>
  <Slides>9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GISmokykla.lt scenarijai pamokoms su GIS</vt:lpstr>
      <vt:lpstr>PowerPoint Presentation</vt:lpstr>
      <vt:lpstr>(1) Stebėk, žymėk, matuok (žemėlapio kūrimas)</vt:lpstr>
      <vt:lpstr>PowerPoint Presentation</vt:lpstr>
      <vt:lpstr>(2)Tiriame kartu. Rinkite duomenis, žymėkite objektus, kurkite bendrą žemėlapį</vt:lpstr>
      <vt:lpstr>PowerPoint Presentation</vt:lpstr>
      <vt:lpstr>(3) Ieškok, analizuok, vertink </vt:lpstr>
      <vt:lpstr>PowerPoint Presentation</vt:lpstr>
      <vt:lpstr>GISmokykla pasirengusi padėti  Junkitės į FB grupę „Mokau(si) GIS“ Rašykite gismokykla@hnit-baltic.lt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Jurgita Rimkuviene</dc:creator>
  <cp:lastModifiedBy>Sarunas</cp:lastModifiedBy>
  <cp:revision>10</cp:revision>
  <dcterms:created xsi:type="dcterms:W3CDTF">2020-04-01T14:32:14Z</dcterms:created>
  <dcterms:modified xsi:type="dcterms:W3CDTF">2020-04-09T06:16:13Z</dcterms:modified>
</cp:coreProperties>
</file>