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256" r:id="rId2"/>
    <p:sldId id="278" r:id="rId3"/>
    <p:sldId id="279" r:id="rId4"/>
    <p:sldId id="269" r:id="rId5"/>
    <p:sldId id="284" r:id="rId6"/>
    <p:sldId id="280" r:id="rId7"/>
    <p:sldId id="270" r:id="rId8"/>
    <p:sldId id="266" r:id="rId9"/>
    <p:sldId id="267" r:id="rId10"/>
    <p:sldId id="268" r:id="rId11"/>
    <p:sldId id="257" r:id="rId12"/>
    <p:sldId id="264" r:id="rId13"/>
    <p:sldId id="258" r:id="rId14"/>
    <p:sldId id="274" r:id="rId15"/>
    <p:sldId id="283" r:id="rId16"/>
    <p:sldId id="276" r:id="rId17"/>
    <p:sldId id="275" r:id="rId18"/>
    <p:sldId id="282" r:id="rId19"/>
    <p:sldId id="271" r:id="rId20"/>
    <p:sldId id="281" r:id="rId21"/>
    <p:sldId id="285" r:id="rId22"/>
  </p:sldIdLst>
  <p:sldSz cx="9144000" cy="6858000" type="screen4x3"/>
  <p:notesSz cx="6797675" cy="9926638"/>
  <p:defaultText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runas" initials="S" lastIdx="6"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9744" autoAdjust="0"/>
  </p:normalViewPr>
  <p:slideViewPr>
    <p:cSldViewPr>
      <p:cViewPr varScale="1">
        <p:scale>
          <a:sx n="83" d="100"/>
          <a:sy n="83" d="100"/>
        </p:scale>
        <p:origin x="800" y="6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lt-LT"/>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3CD16854-F0DB-4BB3-B897-BF09D77493AE}" type="datetimeFigureOut">
              <a:rPr lang="lt-LT" smtClean="0"/>
              <a:t>2016-03-24</a:t>
            </a:fld>
            <a:endParaRPr lang="lt-LT"/>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lt-LT"/>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F7C1B3E8-3D40-4195-A071-122C3581134D}" type="slidenum">
              <a:rPr lang="lt-LT" smtClean="0"/>
              <a:t>‹#›</a:t>
            </a:fld>
            <a:endParaRPr lang="lt-LT"/>
          </a:p>
        </p:txBody>
      </p:sp>
    </p:spTree>
    <p:extLst>
      <p:ext uri="{BB962C8B-B14F-4D97-AF65-F5344CB8AC3E}">
        <p14:creationId xmlns:p14="http://schemas.microsoft.com/office/powerpoint/2010/main" val="19742094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lt-LT"/>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870AD08F-4D72-42CD-B6DB-5E61DDC73B99}" type="datetimeFigureOut">
              <a:rPr lang="lt-LT" smtClean="0"/>
              <a:t>2016-03-24</a:t>
            </a:fld>
            <a:endParaRPr lang="lt-LT"/>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lt-LT"/>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lt-LT"/>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037612E5-E503-4F32-8DDB-9886AF422F23}" type="slidenum">
              <a:rPr lang="lt-LT" smtClean="0"/>
              <a:t>‹#›</a:t>
            </a:fld>
            <a:endParaRPr lang="lt-LT"/>
          </a:p>
        </p:txBody>
      </p:sp>
    </p:spTree>
    <p:extLst>
      <p:ext uri="{BB962C8B-B14F-4D97-AF65-F5344CB8AC3E}">
        <p14:creationId xmlns:p14="http://schemas.microsoft.com/office/powerpoint/2010/main" val="35729133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kaidrės vaizdo vietos rezervavimo ženkla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Pastabų vietos rezervavimo ženklas 2"/>
          <p:cNvSpPr>
            <a:spLocks noGrp="1"/>
          </p:cNvSpPr>
          <p:nvPr>
            <p:ph type="body" idx="1"/>
          </p:nvPr>
        </p:nvSpPr>
        <p:spPr/>
        <p:txBody>
          <a:bodyPr>
            <a:normAutofit fontScale="47500" lnSpcReduction="20000"/>
          </a:bodyPr>
          <a:lstStyle/>
          <a:p>
            <a:pPr>
              <a:defRPr/>
            </a:pPr>
            <a:r>
              <a:rPr lang="lt-LT" b="1" cap="all" dirty="0" smtClean="0"/>
              <a:t>KARO PADĖTIES</a:t>
            </a:r>
            <a:endParaRPr lang="lt-LT" cap="all" dirty="0" smtClean="0"/>
          </a:p>
          <a:p>
            <a:pPr>
              <a:defRPr/>
            </a:pPr>
            <a:r>
              <a:rPr lang="lt-LT" b="1" cap="all" dirty="0" smtClean="0"/>
              <a:t>ĮSTATYMAS</a:t>
            </a:r>
            <a:endParaRPr lang="lt-LT" cap="all" dirty="0" smtClean="0"/>
          </a:p>
          <a:p>
            <a:pPr>
              <a:defRPr/>
            </a:pPr>
            <a:r>
              <a:rPr lang="lt-LT" dirty="0" smtClean="0"/>
              <a:t>1. </a:t>
            </a:r>
            <a:r>
              <a:rPr lang="lt-LT" b="1" dirty="0" smtClean="0"/>
              <a:t>Ginkluotosios pajėgos</a:t>
            </a:r>
            <a:r>
              <a:rPr lang="lt-LT" dirty="0" smtClean="0"/>
              <a:t> – Lietuvos kariuomenė ir karo padėties metu priskirtos kitos ginkluotosios pajėgos: Valstybės sienos apsaugos tarnyba, specializuoti policijos daliniai, Lietuvos šaulių sąjungos koviniai būriai bei kiti koviniai piliečių ir jų organizacijų ginkluoto pasipriešinimo (partizanų) vienetai, pavaldūs ginkluotųjų pajėgų vadui.</a:t>
            </a:r>
          </a:p>
          <a:p>
            <a:pPr>
              <a:defRPr/>
            </a:pPr>
            <a:r>
              <a:rPr lang="lt-LT" dirty="0" smtClean="0"/>
              <a:t>2.</a:t>
            </a:r>
            <a:r>
              <a:rPr lang="lt-LT" b="1" dirty="0" smtClean="0"/>
              <a:t> Ginkluotųjų pajėgų vadas</a:t>
            </a:r>
            <a:r>
              <a:rPr lang="lt-LT" dirty="0" smtClean="0"/>
              <a:t> - Lietuvos kariuomenės vadas, kurį, įvedus karo padėtį, Respublikos Prezidentas dekretu paskiria visų valstybės ginkluotųjų pajėgų vadu, pavaldžiu gynybos veiksmų civilinei vadovybei.</a:t>
            </a:r>
          </a:p>
          <a:p>
            <a:pPr>
              <a:defRPr/>
            </a:pPr>
            <a:r>
              <a:rPr lang="lt-LT" dirty="0" smtClean="0"/>
              <a:t>4.</a:t>
            </a:r>
            <a:r>
              <a:rPr lang="lt-LT" b="1" dirty="0" smtClean="0"/>
              <a:t> Karas</a:t>
            </a:r>
            <a:r>
              <a:rPr lang="lt-LT" dirty="0" smtClean="0"/>
              <a:t> - paskelbtas karas ar bet kuris kitas tarptautinis ginkluotas konfliktas, kurio dalyvė yra Lietuvos Respublika.</a:t>
            </a:r>
          </a:p>
          <a:p>
            <a:pPr>
              <a:defRPr/>
            </a:pPr>
            <a:r>
              <a:rPr lang="lt-LT" dirty="0" smtClean="0"/>
              <a:t>7. </a:t>
            </a:r>
            <a:r>
              <a:rPr lang="lt-LT" b="1" dirty="0" smtClean="0"/>
              <a:t>Karo padėtis</a:t>
            </a:r>
            <a:r>
              <a:rPr lang="lt-LT" dirty="0" smtClean="0"/>
              <a:t> – Lietuvos Respublikos Konstitucijos ir šio įstatymo nustatyta ypatinga teisinė padėtis, kuri įvedama prireikus ginti Tėvynę ginkluoto užpuolimo ar jo grėsmės atveju, kai kyla grėsmė Lietuvos valstybės suverenumui ar jos teritorijos vientisumui, arba prireikus vykdyti Lietuvos valstybės tarptautinius įsipareigojimus siekiant užtikrinti valstybės gynybą ir kitas gyvybiškai svarbias valstybės funkcijas karo metu.</a:t>
            </a:r>
          </a:p>
          <a:p>
            <a:pPr>
              <a:defRPr/>
            </a:pPr>
            <a:r>
              <a:rPr lang="lt-LT" dirty="0" smtClean="0"/>
              <a:t>10.</a:t>
            </a:r>
            <a:r>
              <a:rPr lang="lt-LT" b="1" dirty="0" smtClean="0"/>
              <a:t> Vadai </a:t>
            </a:r>
            <a:r>
              <a:rPr lang="lt-LT" dirty="0" smtClean="0"/>
              <a:t>- ginkluotųjų pajėgų vadas, lauko pajėgų vadas, kariuomenės rūšių, junginių, dalinių ir kitų karinių vienetų vadai bei karo komendantai.</a:t>
            </a:r>
          </a:p>
          <a:p>
            <a:pPr>
              <a:defRPr/>
            </a:pPr>
            <a:endParaRPr lang="lt-LT" dirty="0" smtClean="0"/>
          </a:p>
          <a:p>
            <a:pPr>
              <a:defRPr/>
            </a:pPr>
            <a:r>
              <a:rPr lang="lt-LT" dirty="0" smtClean="0"/>
              <a:t>. Svarbiausius valstybės gynybos klausimus svarsto ir koordinuoja Valstybės gynimo taryba.</a:t>
            </a:r>
          </a:p>
          <a:p>
            <a:pPr>
              <a:defRPr/>
            </a:pPr>
            <a:endParaRPr lang="lt-LT" dirty="0" smtClean="0"/>
          </a:p>
          <a:p>
            <a:pPr>
              <a:defRPr/>
            </a:pPr>
            <a:r>
              <a:rPr lang="lt-LT" b="1" cap="all" dirty="0" smtClean="0"/>
              <a:t>NACIONALINIO SAUGUMO PAGRINDŲ</a:t>
            </a:r>
            <a:endParaRPr lang="lt-LT" cap="all" dirty="0" smtClean="0"/>
          </a:p>
          <a:p>
            <a:pPr>
              <a:defRPr/>
            </a:pPr>
            <a:r>
              <a:rPr lang="lt-LT" dirty="0" smtClean="0"/>
              <a:t>2. Lietuvos nacionalinio saugumo užtikrinimas – tai Tautos ir valstybės laisvos ir demokratinės raidos sąlygų sudarymas, Lietuvos valstybės nepriklausomybės, jos teritorinio vientisumo ir konstitucinės santvarkos apsauga ir gynimas.</a:t>
            </a:r>
          </a:p>
          <a:p>
            <a:pPr>
              <a:defRPr/>
            </a:pPr>
            <a:r>
              <a:rPr lang="lt-LT" dirty="0" smtClean="0"/>
              <a:t>3. Lietuvos nacionalinio saugumo sistemą sudaro valstybės ir piliečių veiklos šiam tikslui patvirtintų pagrindinių nuostatų, principų ir būdų, narystės Europos ir transatlantinėje sąjungose priemonių, įstatymų ir kitų teisės aktų, valstybės šiam tikslui įsteigtų institucijų, jų veiklos principų bei tarpusavio sąveikos būdų visuma</a:t>
            </a:r>
          </a:p>
          <a:p>
            <a:pPr>
              <a:defRPr/>
            </a:pPr>
            <a:r>
              <a:rPr lang="lt-LT" b="1" dirty="0" smtClean="0"/>
              <a:t>2 straipsnis. Nacionalinio saugumo užtikrinimo subjektai</a:t>
            </a:r>
            <a:endParaRPr lang="lt-LT" dirty="0" smtClean="0"/>
          </a:p>
          <a:p>
            <a:pPr>
              <a:defRPr/>
            </a:pPr>
            <a:r>
              <a:rPr lang="lt-LT" dirty="0" smtClean="0"/>
              <a:t>Lietuvos nacionalinį saugumą užtikrina Lietuvos Respublikos piliečiai, jų bendrijos ir organizacijos, Respublikos Prezidentas, Seimas, Vyriausybė, kariuomenė,</a:t>
            </a:r>
            <a:r>
              <a:rPr lang="lt-LT" b="1" dirty="0" smtClean="0"/>
              <a:t> </a:t>
            </a:r>
            <a:r>
              <a:rPr lang="lt-LT" dirty="0" smtClean="0"/>
              <a:t>policija, Valstybės saugumo departamentas, kitos šiam tikslui valstybės įsteigtos institucijos, vadovaudamiesi Konstitucija ir įstatymais bei vykdydami savo pareigas ir funkcijas nacionalinio saugumo sistemoje.</a:t>
            </a:r>
          </a:p>
          <a:p>
            <a:pPr>
              <a:defRPr/>
            </a:pPr>
            <a:r>
              <a:rPr lang="lt-LT" b="1" dirty="0" smtClean="0"/>
              <a:t>3 straipsnis. Nacionalinio saugumo sistemos plėtra </a:t>
            </a:r>
            <a:endParaRPr lang="lt-LT" dirty="0" smtClean="0"/>
          </a:p>
          <a:p>
            <a:pPr>
              <a:defRPr/>
            </a:pPr>
            <a:r>
              <a:rPr lang="lt-LT" dirty="0" smtClean="0"/>
              <a:t>1. Seimas, Respublikos Prezidentas,</a:t>
            </a:r>
            <a:r>
              <a:rPr lang="lt-LT" b="1" dirty="0" smtClean="0"/>
              <a:t> </a:t>
            </a:r>
            <a:r>
              <a:rPr lang="lt-LT" dirty="0" smtClean="0"/>
              <a:t>Vyriausybė ir kitos valstybės institucijos plėtoja Lietuvos nacionalinio saugumo sistemą vadovaudamiesi šio įstatymo nustatytais Nacionalinio saugumo pagrindais.</a:t>
            </a:r>
          </a:p>
          <a:p>
            <a:pPr>
              <a:defRPr/>
            </a:pPr>
            <a:r>
              <a:rPr lang="lt-LT" dirty="0" smtClean="0"/>
              <a:t>2. Vadovaudamasi šio įstatymo nustatytais Nacionalinio saugumo pagrindais, Vyriausybė Valstybės gynimo tarybos pritarimu teikia Seimui tvirtinti Nacionalinio saugumo strategiją, įtvirtinančią valstybės nacionalinio saugumo sistemos plėtros, užsienio, gynybos ir vidaus politikos prioritetus, ilgalaikius bei vidutinio laikotarpio uždavinius. Valstybės gynimo taryba svarsto, kaip vykdoma Nacionalinio saugumo strategija, ir teikia rekomendacijas ją keisti. Strategija gali būti pagal poreikį tikslinama atsižvelgiant į saugumo padėties pokyčius.</a:t>
            </a:r>
          </a:p>
          <a:p>
            <a:pPr>
              <a:defRPr/>
            </a:pPr>
            <a:endParaRPr lang="lt-LT" dirty="0" smtClean="0"/>
          </a:p>
          <a:p>
            <a:pPr>
              <a:defRPr/>
            </a:pPr>
            <a:r>
              <a:rPr lang="lt-LT" b="1" dirty="0" smtClean="0"/>
              <a:t>5 straipsnis. Ilgalaikės valstybinės saugumo stiprinimo programos </a:t>
            </a:r>
            <a:endParaRPr lang="lt-LT" dirty="0" smtClean="0"/>
          </a:p>
          <a:p>
            <a:pPr>
              <a:defRPr/>
            </a:pPr>
            <a:r>
              <a:rPr lang="lt-LT" dirty="0" smtClean="0"/>
              <a:t>1. Vyriausybė, Respublikos Prezidentas, vadovaudamiesi Nacionalinio saugumo pagrindais, pateikia Seimui pasiūlymus dėl ilgalaikių valstybinių saugumo stiprinimo programų rengimo plano. Jame numatoma programų rengimo tvarka ir atsakingos institucijos. Planą tvirtina Seimas nutarimu.</a:t>
            </a:r>
          </a:p>
          <a:p>
            <a:pPr>
              <a:defRPr/>
            </a:pPr>
            <a:r>
              <a:rPr lang="lt-LT" dirty="0" smtClean="0"/>
              <a:t>2. Programų projektus Seimui pateikia Vyriausybė, išskyrus valstybės paslaptį sudarančias jų dalis. Pateiktas programas Seimas tvirtina nutarimu. Įslaptintas programas ar jų dalis svarsto Seimo Nacionalinio saugumo ir gynybos komitetas ir tvirtina Vyriausybė. </a:t>
            </a:r>
          </a:p>
          <a:p>
            <a:pPr>
              <a:defRPr/>
            </a:pPr>
            <a:r>
              <a:rPr lang="lt-LT" dirty="0" smtClean="0"/>
              <a:t>3. Vyriausybė, pateikdama ilgalaikes valstybines saugumo stiprinimo programas, kartu pateikia skaičiavimus, kiek lėšų joms įgyvendinti reikėtų skirti iš viso ir kiekvienais biudžetiniais metais.</a:t>
            </a:r>
          </a:p>
          <a:p>
            <a:pPr>
              <a:defRPr/>
            </a:pPr>
            <a:r>
              <a:rPr lang="lt-LT" dirty="0" smtClean="0"/>
              <a:t>4. Vyriausybė, rengdama kiekvienų metų valstybės biudžeto projektus, numato lėšų ilgalaikėms valstybinėms saugumo stiprinimo programoms parengti ir koordinuoja jų įgyvendinimą.</a:t>
            </a:r>
          </a:p>
          <a:p>
            <a:pPr>
              <a:defRPr/>
            </a:pPr>
            <a:endParaRPr lang="lt-LT" dirty="0" smtClean="0"/>
          </a:p>
          <a:p>
            <a:pPr>
              <a:defRPr/>
            </a:pPr>
            <a:endParaRPr lang="lt-LT" dirty="0" smtClean="0"/>
          </a:p>
          <a:p>
            <a:pPr>
              <a:defRPr/>
            </a:pPr>
            <a:r>
              <a:rPr lang="lt-LT" b="1" dirty="0" smtClean="0"/>
              <a:t>NACIONALINIO SAUGUMO POLITIKOS TIKSLAS </a:t>
            </a:r>
            <a:endParaRPr lang="lt-LT" dirty="0" smtClean="0"/>
          </a:p>
          <a:p>
            <a:pPr>
              <a:defRPr/>
            </a:pPr>
            <a:r>
              <a:rPr lang="lt-LT" b="1" dirty="0" smtClean="0"/>
              <a:t>IR BENDROSIOS NUOSTATOS </a:t>
            </a:r>
            <a:endParaRPr lang="lt-LT" dirty="0" smtClean="0"/>
          </a:p>
          <a:p>
            <a:pPr>
              <a:defRPr/>
            </a:pPr>
            <a:r>
              <a:rPr lang="lt-LT" b="1" dirty="0" smtClean="0"/>
              <a:t> </a:t>
            </a:r>
            <a:endParaRPr lang="lt-LT" dirty="0" smtClean="0"/>
          </a:p>
          <a:p>
            <a:pPr>
              <a:defRPr/>
            </a:pPr>
            <a:r>
              <a:rPr lang="lt-LT" dirty="0" smtClean="0"/>
              <a:t>Nacionalinio saugumo politikos tikslas – sutelktomis valstybės ir piliečių pastangomis plėtoti ir stiprinti demokratiją, užtikrinti Tautos saugų būvį ir valstybės vidaus bei išorės saugumą, atgrasyti kiekvieną potencialų užpuoliką, ginti Lietuvos valstybės nepriklausomybę, teritorijos vientisumą ir konstitucinę santvarką.</a:t>
            </a:r>
          </a:p>
          <a:p>
            <a:pPr>
              <a:defRPr/>
            </a:pPr>
            <a:r>
              <a:rPr lang="lt-LT" dirty="0" smtClean="0"/>
              <a:t>Lietuvos nacionalinio saugumo sistema remiasi valstybės institucijų veikla ir kiekvieno Lietuvos piliečio dalyvavimu, atvira pilietine visuomene, suvokiančia pavojus ir savo atsakomybę, pilietiškai susipratusia ir pasirengusia ginti Lietuvos laisvę. </a:t>
            </a:r>
          </a:p>
          <a:p>
            <a:pPr>
              <a:defRPr/>
            </a:pPr>
            <a:r>
              <a:rPr lang="lt-LT" dirty="0" smtClean="0"/>
              <a:t>Lietuvos nacionalinio saugumo sistema plėtojama kaip Europos bendros saugumo ir transatlantinės gynybos sistemų dalis. </a:t>
            </a:r>
          </a:p>
          <a:p>
            <a:pPr>
              <a:defRPr/>
            </a:pPr>
            <a:r>
              <a:rPr lang="lt-LT" dirty="0" smtClean="0"/>
              <a:t>Lietuva nė vienos valstybės nelaiko savo priešu, niekam negrasina ir su visomis stengiasi palaikyti gerus santykius. </a:t>
            </a:r>
          </a:p>
          <a:p>
            <a:pPr>
              <a:defRPr/>
            </a:pPr>
            <a:r>
              <a:rPr lang="lt-LT" dirty="0" smtClean="0"/>
              <a:t>Stiprinti nacionalinį saugumą yra aukščiausias Lietuvos vidaus ir užsienio politikos tikslas. </a:t>
            </a:r>
          </a:p>
          <a:p>
            <a:pPr>
              <a:defRPr/>
            </a:pPr>
            <a:r>
              <a:rPr lang="lt-LT" dirty="0" smtClean="0"/>
              <a:t>Lietuvos nacionalinio saugumo politiką sudaro valstybės užsienio, gynybos, ekonominės, viešojo saugumo, socialinės, kultūros, sveikatos, aplinkos apsaugos, švietimo ir mokslo bei kitos valstybės politikos nuostatos, užtikrinančios nacionalinį saugumą. Atskirų valstybės sričių ilgalaikio funkcionavimo strategijos ir doktrinos remiasi šiuo įstatymu ir Nacionalinio saugumo strategija.</a:t>
            </a:r>
          </a:p>
          <a:p>
            <a:pPr>
              <a:defRPr/>
            </a:pPr>
            <a:endParaRPr lang="lt-LT" dirty="0" smtClean="0"/>
          </a:p>
          <a:p>
            <a:pPr>
              <a:defRPr/>
            </a:pPr>
            <a:endParaRPr lang="lt-LT" dirty="0" smtClean="0"/>
          </a:p>
          <a:p>
            <a:pPr>
              <a:defRPr/>
            </a:pPr>
            <a:endParaRPr lang="lt-LT" dirty="0" smtClean="0"/>
          </a:p>
          <a:p>
            <a:pPr>
              <a:defRPr/>
            </a:pPr>
            <a:endParaRPr lang="lt-LT" dirty="0" smtClean="0"/>
          </a:p>
          <a:p>
            <a:pPr>
              <a:defRPr/>
            </a:pPr>
            <a:endParaRPr lang="lt-LT" dirty="0" smtClean="0"/>
          </a:p>
          <a:p>
            <a:pPr>
              <a:defRPr/>
            </a:pPr>
            <a:endParaRPr lang="lt-LT" dirty="0" smtClean="0"/>
          </a:p>
          <a:p>
            <a:pPr>
              <a:defRPr/>
            </a:pPr>
            <a:endParaRPr lang="lt-LT" dirty="0"/>
          </a:p>
        </p:txBody>
      </p:sp>
      <p:sp>
        <p:nvSpPr>
          <p:cNvPr id="17412" name="Skaidrės numerio vietos rezervavimo ženklas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FC3771CB-DB3B-4B53-9068-F913AECFF5BC}" type="slidenum">
              <a:rPr lang="lt-LT" altLang="lt-LT" smtClean="0">
                <a:latin typeface="Arial" charset="0"/>
              </a:rPr>
              <a:pPr eaLnBrk="1" hangingPunct="1">
                <a:spcBef>
                  <a:spcPct val="0"/>
                </a:spcBef>
              </a:pPr>
              <a:t>4</a:t>
            </a:fld>
            <a:endParaRPr lang="lt-LT" altLang="lt-LT" smtClean="0">
              <a:latin typeface="Arial" charset="0"/>
            </a:endParaRPr>
          </a:p>
        </p:txBody>
      </p:sp>
    </p:spTree>
    <p:extLst>
      <p:ext uri="{BB962C8B-B14F-4D97-AF65-F5344CB8AC3E}">
        <p14:creationId xmlns:p14="http://schemas.microsoft.com/office/powerpoint/2010/main" val="22277292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p:spPr>
        <p:txBody>
          <a:bodyPr/>
          <a:lstStyle/>
          <a:p>
            <a:pPr eaLnBrk="1" hangingPunct="1"/>
            <a:r>
              <a:rPr lang="en-US" altLang="lt-LT" smtClean="0"/>
              <a:t>"War is the continuation of </a:t>
            </a:r>
            <a:r>
              <a:rPr lang="en-US" altLang="lt-LT" i="1" smtClean="0"/>
              <a:t>Politik </a:t>
            </a:r>
            <a:r>
              <a:rPr lang="en-US" altLang="lt-LT" smtClean="0"/>
              <a:t>by other means"</a:t>
            </a:r>
            <a:r>
              <a:rPr lang="lt-LT" altLang="lt-LT" smtClean="0"/>
              <a:t>  </a:t>
            </a:r>
            <a:r>
              <a:rPr lang="lt-LT" altLang="lt-LT" b="1" i="1" smtClean="0"/>
              <a:t>Carl von Clausewitz</a:t>
            </a:r>
            <a:endParaRPr lang="lt-LT" altLang="lt-LT" i="1" smtClean="0"/>
          </a:p>
          <a:p>
            <a:endParaRPr lang="lt-LT" altLang="lt-LT" smtClean="0"/>
          </a:p>
        </p:txBody>
      </p:sp>
      <p:sp>
        <p:nvSpPr>
          <p:cNvPr id="43012" name="Slide Number Placeholder 3"/>
          <p:cNvSpPr>
            <a:spLocks noGrp="1"/>
          </p:cNvSpPr>
          <p:nvPr>
            <p:ph type="sldNum" sz="quarter" idx="5"/>
          </p:nvPr>
        </p:nvSpPr>
        <p:spPr>
          <a:noFill/>
        </p:spPr>
        <p:txBody>
          <a:bodyPr/>
          <a:lstStyle>
            <a:lvl1pPr eaLnBrk="0" hangingPunct="0">
              <a:spcBef>
                <a:spcPct val="30000"/>
              </a:spcBef>
              <a:defRPr kumimoji="1" sz="1200">
                <a:solidFill>
                  <a:schemeClr val="tx1"/>
                </a:solidFill>
                <a:latin typeface="Times New Roman" pitchFamily="18" charset="0"/>
                <a:cs typeface="Arial" charset="0"/>
              </a:defRPr>
            </a:lvl1pPr>
            <a:lvl2pPr marL="742950" indent="-285750" eaLnBrk="0" hangingPunct="0">
              <a:spcBef>
                <a:spcPct val="30000"/>
              </a:spcBef>
              <a:defRPr kumimoji="1" sz="1200">
                <a:solidFill>
                  <a:schemeClr val="tx1"/>
                </a:solidFill>
                <a:latin typeface="Times New Roman" pitchFamily="18" charset="0"/>
                <a:cs typeface="Arial" charset="0"/>
              </a:defRPr>
            </a:lvl2pPr>
            <a:lvl3pPr marL="1143000" indent="-228600" eaLnBrk="0" hangingPunct="0">
              <a:spcBef>
                <a:spcPct val="30000"/>
              </a:spcBef>
              <a:defRPr kumimoji="1" sz="1200">
                <a:solidFill>
                  <a:schemeClr val="tx1"/>
                </a:solidFill>
                <a:latin typeface="Times New Roman" pitchFamily="18" charset="0"/>
                <a:cs typeface="Arial" charset="0"/>
              </a:defRPr>
            </a:lvl3pPr>
            <a:lvl4pPr marL="1600200" indent="-228600" eaLnBrk="0" hangingPunct="0">
              <a:spcBef>
                <a:spcPct val="30000"/>
              </a:spcBef>
              <a:defRPr kumimoji="1" sz="1200">
                <a:solidFill>
                  <a:schemeClr val="tx1"/>
                </a:solidFill>
                <a:latin typeface="Times New Roman" pitchFamily="18" charset="0"/>
                <a:cs typeface="Arial" charset="0"/>
              </a:defRPr>
            </a:lvl4pPr>
            <a:lvl5pPr marL="2057400" indent="-228600" eaLnBrk="0" hangingPunct="0">
              <a:spcBef>
                <a:spcPct val="30000"/>
              </a:spcBef>
              <a:defRPr kumimoji="1" sz="1200">
                <a:solidFill>
                  <a:schemeClr val="tx1"/>
                </a:solidFill>
                <a:latin typeface="Times New Roman" pitchFamily="18" charset="0"/>
                <a:cs typeface="Arial" charset="0"/>
              </a:defRPr>
            </a:lvl5pPr>
            <a:lvl6pPr marL="2514600" indent="-228600" eaLnBrk="0" fontAlgn="base" hangingPunct="0">
              <a:spcBef>
                <a:spcPct val="30000"/>
              </a:spcBef>
              <a:spcAft>
                <a:spcPct val="0"/>
              </a:spcAft>
              <a:defRPr kumimoji="1" sz="1200">
                <a:solidFill>
                  <a:schemeClr val="tx1"/>
                </a:solidFill>
                <a:latin typeface="Times New Roman" pitchFamily="18" charset="0"/>
                <a:cs typeface="Arial" charset="0"/>
              </a:defRPr>
            </a:lvl6pPr>
            <a:lvl7pPr marL="2971800" indent="-228600" eaLnBrk="0" fontAlgn="base" hangingPunct="0">
              <a:spcBef>
                <a:spcPct val="30000"/>
              </a:spcBef>
              <a:spcAft>
                <a:spcPct val="0"/>
              </a:spcAft>
              <a:defRPr kumimoji="1" sz="1200">
                <a:solidFill>
                  <a:schemeClr val="tx1"/>
                </a:solidFill>
                <a:latin typeface="Times New Roman" pitchFamily="18" charset="0"/>
                <a:cs typeface="Arial" charset="0"/>
              </a:defRPr>
            </a:lvl7pPr>
            <a:lvl8pPr marL="3429000" indent="-228600" eaLnBrk="0" fontAlgn="base" hangingPunct="0">
              <a:spcBef>
                <a:spcPct val="30000"/>
              </a:spcBef>
              <a:spcAft>
                <a:spcPct val="0"/>
              </a:spcAft>
              <a:defRPr kumimoji="1" sz="1200">
                <a:solidFill>
                  <a:schemeClr val="tx1"/>
                </a:solidFill>
                <a:latin typeface="Times New Roman" pitchFamily="18" charset="0"/>
                <a:cs typeface="Arial" charset="0"/>
              </a:defRPr>
            </a:lvl8pPr>
            <a:lvl9pPr marL="3886200" indent="-228600" eaLnBrk="0" fontAlgn="base" hangingPunct="0">
              <a:spcBef>
                <a:spcPct val="30000"/>
              </a:spcBef>
              <a:spcAft>
                <a:spcPct val="0"/>
              </a:spcAft>
              <a:defRPr kumimoji="1" sz="1200">
                <a:solidFill>
                  <a:schemeClr val="tx1"/>
                </a:solidFill>
                <a:latin typeface="Times New Roman" pitchFamily="18" charset="0"/>
                <a:cs typeface="Arial" charset="0"/>
              </a:defRPr>
            </a:lvl9pPr>
          </a:lstStyle>
          <a:p>
            <a:pPr eaLnBrk="1" hangingPunct="1">
              <a:spcBef>
                <a:spcPct val="0"/>
              </a:spcBef>
            </a:pPr>
            <a:fld id="{DCAE81E7-0C3E-4BB2-B104-85063FE5D4A4}" type="slidenum">
              <a:rPr kumimoji="0" lang="lt-LT" altLang="lt-LT" smtClean="0">
                <a:latin typeface="Arial" charset="0"/>
              </a:rPr>
              <a:pPr eaLnBrk="1" hangingPunct="1">
                <a:spcBef>
                  <a:spcPct val="0"/>
                </a:spcBef>
              </a:pPr>
              <a:t>5</a:t>
            </a:fld>
            <a:endParaRPr kumimoji="0" lang="lt-LT" altLang="lt-LT" smtClean="0">
              <a:latin typeface="Arial" charset="0"/>
            </a:endParaRPr>
          </a:p>
        </p:txBody>
      </p:sp>
    </p:spTree>
    <p:extLst>
      <p:ext uri="{BB962C8B-B14F-4D97-AF65-F5344CB8AC3E}">
        <p14:creationId xmlns:p14="http://schemas.microsoft.com/office/powerpoint/2010/main" val="12776817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lt-LT" altLang="en-US" dirty="0" smtClean="0"/>
          </a:p>
        </p:txBody>
      </p:sp>
      <p:sp>
        <p:nvSpPr>
          <p:cNvPr id="18436" name="Slide Number Placeholder 3"/>
          <p:cNvSpPr txBox="1">
            <a:spLocks noGrp="1"/>
          </p:cNvSpPr>
          <p:nvPr/>
        </p:nvSpPr>
        <p:spPr bwMode="auto">
          <a:xfrm>
            <a:off x="3849826" y="9428310"/>
            <a:ext cx="2946246" cy="496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52" tIns="45026" rIns="90052" bIns="45026" anchor="b"/>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algn="r" eaLnBrk="1" hangingPunct="1">
              <a:spcBef>
                <a:spcPct val="0"/>
              </a:spcBef>
            </a:pPr>
            <a:fld id="{A76D7DB5-3B1E-4079-850B-E9F6296F130D}" type="slidenum">
              <a:rPr lang="en-US" altLang="en-US">
                <a:solidFill>
                  <a:srgbClr val="000000"/>
                </a:solidFill>
                <a:latin typeface="Arial" charset="0"/>
              </a:rPr>
              <a:pPr algn="r" eaLnBrk="1" hangingPunct="1">
                <a:spcBef>
                  <a:spcPct val="0"/>
                </a:spcBef>
              </a:pPr>
              <a:t>7</a:t>
            </a:fld>
            <a:endParaRPr lang="en-US" altLang="en-US">
              <a:solidFill>
                <a:srgbClr val="000000"/>
              </a:solidFill>
              <a:latin typeface="Arial" charset="0"/>
            </a:endParaRPr>
          </a:p>
        </p:txBody>
      </p:sp>
    </p:spTree>
    <p:extLst>
      <p:ext uri="{BB962C8B-B14F-4D97-AF65-F5344CB8AC3E}">
        <p14:creationId xmlns:p14="http://schemas.microsoft.com/office/powerpoint/2010/main" val="30684431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p:spPr>
        <p:txBody>
          <a:bodyPr/>
          <a:lstStyle/>
          <a:p>
            <a:pPr eaLnBrk="1" hangingPunct="1"/>
            <a:r>
              <a:rPr lang="en-US" altLang="lt-LT" smtClean="0"/>
              <a:t>"War is the continuation of </a:t>
            </a:r>
            <a:r>
              <a:rPr lang="en-US" altLang="lt-LT" i="1" smtClean="0"/>
              <a:t>Politik </a:t>
            </a:r>
            <a:r>
              <a:rPr lang="en-US" altLang="lt-LT" smtClean="0"/>
              <a:t>by other means"</a:t>
            </a:r>
            <a:r>
              <a:rPr lang="lt-LT" altLang="lt-LT" smtClean="0"/>
              <a:t>  </a:t>
            </a:r>
            <a:r>
              <a:rPr lang="lt-LT" altLang="lt-LT" b="1" i="1" smtClean="0"/>
              <a:t>Carl von Clausewitz</a:t>
            </a:r>
            <a:endParaRPr lang="lt-LT" altLang="lt-LT" i="1" smtClean="0"/>
          </a:p>
          <a:p>
            <a:endParaRPr lang="lt-LT" altLang="lt-LT" smtClean="0"/>
          </a:p>
        </p:txBody>
      </p:sp>
      <p:sp>
        <p:nvSpPr>
          <p:cNvPr id="43012" name="Slide Number Placeholder 3"/>
          <p:cNvSpPr>
            <a:spLocks noGrp="1"/>
          </p:cNvSpPr>
          <p:nvPr>
            <p:ph type="sldNum" sz="quarter" idx="5"/>
          </p:nvPr>
        </p:nvSpPr>
        <p:spPr>
          <a:noFill/>
        </p:spPr>
        <p:txBody>
          <a:bodyPr/>
          <a:lstStyle>
            <a:lvl1pPr eaLnBrk="0" hangingPunct="0">
              <a:spcBef>
                <a:spcPct val="30000"/>
              </a:spcBef>
              <a:defRPr kumimoji="1" sz="1200">
                <a:solidFill>
                  <a:schemeClr val="tx1"/>
                </a:solidFill>
                <a:latin typeface="Times New Roman" pitchFamily="18" charset="0"/>
                <a:cs typeface="Arial" charset="0"/>
              </a:defRPr>
            </a:lvl1pPr>
            <a:lvl2pPr marL="742950" indent="-285750" eaLnBrk="0" hangingPunct="0">
              <a:spcBef>
                <a:spcPct val="30000"/>
              </a:spcBef>
              <a:defRPr kumimoji="1" sz="1200">
                <a:solidFill>
                  <a:schemeClr val="tx1"/>
                </a:solidFill>
                <a:latin typeface="Times New Roman" pitchFamily="18" charset="0"/>
                <a:cs typeface="Arial" charset="0"/>
              </a:defRPr>
            </a:lvl2pPr>
            <a:lvl3pPr marL="1143000" indent="-228600" eaLnBrk="0" hangingPunct="0">
              <a:spcBef>
                <a:spcPct val="30000"/>
              </a:spcBef>
              <a:defRPr kumimoji="1" sz="1200">
                <a:solidFill>
                  <a:schemeClr val="tx1"/>
                </a:solidFill>
                <a:latin typeface="Times New Roman" pitchFamily="18" charset="0"/>
                <a:cs typeface="Arial" charset="0"/>
              </a:defRPr>
            </a:lvl3pPr>
            <a:lvl4pPr marL="1600200" indent="-228600" eaLnBrk="0" hangingPunct="0">
              <a:spcBef>
                <a:spcPct val="30000"/>
              </a:spcBef>
              <a:defRPr kumimoji="1" sz="1200">
                <a:solidFill>
                  <a:schemeClr val="tx1"/>
                </a:solidFill>
                <a:latin typeface="Times New Roman" pitchFamily="18" charset="0"/>
                <a:cs typeface="Arial" charset="0"/>
              </a:defRPr>
            </a:lvl4pPr>
            <a:lvl5pPr marL="2057400" indent="-228600" eaLnBrk="0" hangingPunct="0">
              <a:spcBef>
                <a:spcPct val="30000"/>
              </a:spcBef>
              <a:defRPr kumimoji="1" sz="1200">
                <a:solidFill>
                  <a:schemeClr val="tx1"/>
                </a:solidFill>
                <a:latin typeface="Times New Roman" pitchFamily="18" charset="0"/>
                <a:cs typeface="Arial" charset="0"/>
              </a:defRPr>
            </a:lvl5pPr>
            <a:lvl6pPr marL="2514600" indent="-228600" eaLnBrk="0" fontAlgn="base" hangingPunct="0">
              <a:spcBef>
                <a:spcPct val="30000"/>
              </a:spcBef>
              <a:spcAft>
                <a:spcPct val="0"/>
              </a:spcAft>
              <a:defRPr kumimoji="1" sz="1200">
                <a:solidFill>
                  <a:schemeClr val="tx1"/>
                </a:solidFill>
                <a:latin typeface="Times New Roman" pitchFamily="18" charset="0"/>
                <a:cs typeface="Arial" charset="0"/>
              </a:defRPr>
            </a:lvl6pPr>
            <a:lvl7pPr marL="2971800" indent="-228600" eaLnBrk="0" fontAlgn="base" hangingPunct="0">
              <a:spcBef>
                <a:spcPct val="30000"/>
              </a:spcBef>
              <a:spcAft>
                <a:spcPct val="0"/>
              </a:spcAft>
              <a:defRPr kumimoji="1" sz="1200">
                <a:solidFill>
                  <a:schemeClr val="tx1"/>
                </a:solidFill>
                <a:latin typeface="Times New Roman" pitchFamily="18" charset="0"/>
                <a:cs typeface="Arial" charset="0"/>
              </a:defRPr>
            </a:lvl7pPr>
            <a:lvl8pPr marL="3429000" indent="-228600" eaLnBrk="0" fontAlgn="base" hangingPunct="0">
              <a:spcBef>
                <a:spcPct val="30000"/>
              </a:spcBef>
              <a:spcAft>
                <a:spcPct val="0"/>
              </a:spcAft>
              <a:defRPr kumimoji="1" sz="1200">
                <a:solidFill>
                  <a:schemeClr val="tx1"/>
                </a:solidFill>
                <a:latin typeface="Times New Roman" pitchFamily="18" charset="0"/>
                <a:cs typeface="Arial" charset="0"/>
              </a:defRPr>
            </a:lvl8pPr>
            <a:lvl9pPr marL="3886200" indent="-228600" eaLnBrk="0" fontAlgn="base" hangingPunct="0">
              <a:spcBef>
                <a:spcPct val="30000"/>
              </a:spcBef>
              <a:spcAft>
                <a:spcPct val="0"/>
              </a:spcAft>
              <a:defRPr kumimoji="1" sz="1200">
                <a:solidFill>
                  <a:schemeClr val="tx1"/>
                </a:solidFill>
                <a:latin typeface="Times New Roman" pitchFamily="18" charset="0"/>
                <a:cs typeface="Arial" charset="0"/>
              </a:defRPr>
            </a:lvl9pPr>
          </a:lstStyle>
          <a:p>
            <a:pPr eaLnBrk="1" hangingPunct="1">
              <a:spcBef>
                <a:spcPct val="0"/>
              </a:spcBef>
            </a:pPr>
            <a:fld id="{DCAE81E7-0C3E-4BB2-B104-85063FE5D4A4}" type="slidenum">
              <a:rPr kumimoji="0" lang="lt-LT" altLang="lt-LT" smtClean="0">
                <a:latin typeface="Arial" charset="0"/>
              </a:rPr>
              <a:pPr eaLnBrk="1" hangingPunct="1">
                <a:spcBef>
                  <a:spcPct val="0"/>
                </a:spcBef>
              </a:pPr>
              <a:t>16</a:t>
            </a:fld>
            <a:endParaRPr kumimoji="0" lang="lt-LT" altLang="lt-LT" smtClean="0">
              <a:latin typeface="Arial" charset="0"/>
            </a:endParaRPr>
          </a:p>
        </p:txBody>
      </p:sp>
    </p:spTree>
    <p:extLst>
      <p:ext uri="{BB962C8B-B14F-4D97-AF65-F5344CB8AC3E}">
        <p14:creationId xmlns:p14="http://schemas.microsoft.com/office/powerpoint/2010/main" val="30228032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lt-LT" altLang="en-US" smtClean="0"/>
          </a:p>
        </p:txBody>
      </p:sp>
      <p:sp>
        <p:nvSpPr>
          <p:cNvPr id="21508" name="Slide Number Placeholder 3"/>
          <p:cNvSpPr txBox="1">
            <a:spLocks noGrp="1"/>
          </p:cNvSpPr>
          <p:nvPr/>
        </p:nvSpPr>
        <p:spPr bwMode="auto">
          <a:xfrm>
            <a:off x="3849826" y="9428310"/>
            <a:ext cx="2946246" cy="496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52" tIns="45026" rIns="90052" bIns="45026" anchor="b"/>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algn="r" eaLnBrk="1" hangingPunct="1">
              <a:spcBef>
                <a:spcPct val="0"/>
              </a:spcBef>
            </a:pPr>
            <a:fld id="{47692052-0FF7-4E08-80A2-A2F0CB2B4A6B}" type="slidenum">
              <a:rPr lang="en-US" altLang="en-US">
                <a:solidFill>
                  <a:srgbClr val="000000"/>
                </a:solidFill>
                <a:latin typeface="Arial" charset="0"/>
              </a:rPr>
              <a:pPr algn="r" eaLnBrk="1" hangingPunct="1">
                <a:spcBef>
                  <a:spcPct val="0"/>
                </a:spcBef>
              </a:pPr>
              <a:t>19</a:t>
            </a:fld>
            <a:endParaRPr lang="en-US" altLang="en-US">
              <a:solidFill>
                <a:srgbClr val="000000"/>
              </a:solidFill>
              <a:latin typeface="Arial" charset="0"/>
            </a:endParaRPr>
          </a:p>
        </p:txBody>
      </p:sp>
    </p:spTree>
    <p:extLst>
      <p:ext uri="{BB962C8B-B14F-4D97-AF65-F5344CB8AC3E}">
        <p14:creationId xmlns:p14="http://schemas.microsoft.com/office/powerpoint/2010/main" val="13689405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Pavadinimo skaidrė">
    <p:spTree>
      <p:nvGrpSpPr>
        <p:cNvPr id="1" name=""/>
        <p:cNvGrpSpPr/>
        <p:nvPr/>
      </p:nvGrpSpPr>
      <p:grpSpPr>
        <a:xfrm>
          <a:off x="0" y="0"/>
          <a:ext cx="0" cy="0"/>
          <a:chOff x="0" y="0"/>
          <a:chExt cx="0" cy="0"/>
        </a:xfrm>
      </p:grpSpPr>
      <p:sp>
        <p:nvSpPr>
          <p:cNvPr id="2" name="Antraštė 1"/>
          <p:cNvSpPr>
            <a:spLocks noGrp="1"/>
          </p:cNvSpPr>
          <p:nvPr>
            <p:ph type="ctrTitle"/>
          </p:nvPr>
        </p:nvSpPr>
        <p:spPr>
          <a:xfrm>
            <a:off x="685800" y="2130425"/>
            <a:ext cx="7772400" cy="1470025"/>
          </a:xfrm>
        </p:spPr>
        <p:txBody>
          <a:bodyPr/>
          <a:lstStyle/>
          <a:p>
            <a:r>
              <a:rPr lang="lt-LT" smtClean="0"/>
              <a:t>Spustelėkite, jei norite keisite ruoš. pav. stilių</a:t>
            </a:r>
            <a:endParaRPr lang="lt-LT"/>
          </a:p>
        </p:txBody>
      </p:sp>
      <p:sp>
        <p:nvSpPr>
          <p:cNvPr id="3" name="Paantraštė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lt-LT" smtClean="0"/>
              <a:t>Spustelėkite ruošinio paantraštės stiliui keisti</a:t>
            </a:r>
            <a:endParaRPr lang="lt-LT"/>
          </a:p>
        </p:txBody>
      </p:sp>
      <p:sp>
        <p:nvSpPr>
          <p:cNvPr id="4" name="Datos vietos rezervavimo ženklas 3"/>
          <p:cNvSpPr>
            <a:spLocks noGrp="1"/>
          </p:cNvSpPr>
          <p:nvPr>
            <p:ph type="dt" sz="half" idx="10"/>
          </p:nvPr>
        </p:nvSpPr>
        <p:spPr/>
        <p:txBody>
          <a:bodyPr/>
          <a:lstStyle/>
          <a:p>
            <a:fld id="{42956D04-A3C8-49D4-B877-B45534FE3A10}" type="datetimeFigureOut">
              <a:rPr lang="lt-LT" smtClean="0"/>
              <a:t>2016-03-24</a:t>
            </a:fld>
            <a:endParaRPr lang="lt-LT"/>
          </a:p>
        </p:txBody>
      </p:sp>
      <p:sp>
        <p:nvSpPr>
          <p:cNvPr id="5" name="Poraštės vietos rezervavimo ženklas 4"/>
          <p:cNvSpPr>
            <a:spLocks noGrp="1"/>
          </p:cNvSpPr>
          <p:nvPr>
            <p:ph type="ftr" sz="quarter" idx="11"/>
          </p:nvPr>
        </p:nvSpPr>
        <p:spPr/>
        <p:txBody>
          <a:bodyPr/>
          <a:lstStyle/>
          <a:p>
            <a:endParaRPr lang="lt-LT"/>
          </a:p>
        </p:txBody>
      </p:sp>
      <p:sp>
        <p:nvSpPr>
          <p:cNvPr id="6" name="Skaidrės numerio vietos rezervavimo ženklas 5"/>
          <p:cNvSpPr>
            <a:spLocks noGrp="1"/>
          </p:cNvSpPr>
          <p:nvPr>
            <p:ph type="sldNum" sz="quarter" idx="12"/>
          </p:nvPr>
        </p:nvSpPr>
        <p:spPr/>
        <p:txBody>
          <a:bodyPr/>
          <a:lstStyle/>
          <a:p>
            <a:fld id="{A226E2A6-6D93-4997-8D45-933F879E6E5B}" type="slidenum">
              <a:rPr lang="lt-LT" smtClean="0"/>
              <a:t>‹#›</a:t>
            </a:fld>
            <a:endParaRPr lang="lt-L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Pavadinimas ir vertikalus tekstas">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smtClean="0"/>
              <a:t>Spustelėkite, jei norite keisite ruoš. pav. stilių</a:t>
            </a:r>
            <a:endParaRPr lang="lt-LT"/>
          </a:p>
        </p:txBody>
      </p:sp>
      <p:sp>
        <p:nvSpPr>
          <p:cNvPr id="3" name="Vertikalaus teksto vietos rezervavimo ženklas 2"/>
          <p:cNvSpPr>
            <a:spLocks noGrp="1"/>
          </p:cNvSpPr>
          <p:nvPr>
            <p:ph type="body" orient="vert" idx="1"/>
          </p:nvPr>
        </p:nvSpPr>
        <p:spPr/>
        <p:txBody>
          <a:bodyPr vert="eaVert"/>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10"/>
          </p:nvPr>
        </p:nvSpPr>
        <p:spPr/>
        <p:txBody>
          <a:bodyPr/>
          <a:lstStyle/>
          <a:p>
            <a:fld id="{42956D04-A3C8-49D4-B877-B45534FE3A10}" type="datetimeFigureOut">
              <a:rPr lang="lt-LT" smtClean="0"/>
              <a:t>2016-03-24</a:t>
            </a:fld>
            <a:endParaRPr lang="lt-LT"/>
          </a:p>
        </p:txBody>
      </p:sp>
      <p:sp>
        <p:nvSpPr>
          <p:cNvPr id="5" name="Poraštės vietos rezervavimo ženklas 4"/>
          <p:cNvSpPr>
            <a:spLocks noGrp="1"/>
          </p:cNvSpPr>
          <p:nvPr>
            <p:ph type="ftr" sz="quarter" idx="11"/>
          </p:nvPr>
        </p:nvSpPr>
        <p:spPr/>
        <p:txBody>
          <a:bodyPr/>
          <a:lstStyle/>
          <a:p>
            <a:endParaRPr lang="lt-LT"/>
          </a:p>
        </p:txBody>
      </p:sp>
      <p:sp>
        <p:nvSpPr>
          <p:cNvPr id="6" name="Skaidrės numerio vietos rezervavimo ženklas 5"/>
          <p:cNvSpPr>
            <a:spLocks noGrp="1"/>
          </p:cNvSpPr>
          <p:nvPr>
            <p:ph type="sldNum" sz="quarter" idx="12"/>
          </p:nvPr>
        </p:nvSpPr>
        <p:spPr/>
        <p:txBody>
          <a:bodyPr/>
          <a:lstStyle/>
          <a:p>
            <a:fld id="{A226E2A6-6D93-4997-8D45-933F879E6E5B}" type="slidenum">
              <a:rPr lang="lt-LT" smtClean="0"/>
              <a:t>‹#›</a:t>
            </a:fld>
            <a:endParaRPr lang="lt-L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us pavadinimas ir tekstas">
    <p:spTree>
      <p:nvGrpSpPr>
        <p:cNvPr id="1" name=""/>
        <p:cNvGrpSpPr/>
        <p:nvPr/>
      </p:nvGrpSpPr>
      <p:grpSpPr>
        <a:xfrm>
          <a:off x="0" y="0"/>
          <a:ext cx="0" cy="0"/>
          <a:chOff x="0" y="0"/>
          <a:chExt cx="0" cy="0"/>
        </a:xfrm>
      </p:grpSpPr>
      <p:sp>
        <p:nvSpPr>
          <p:cNvPr id="2" name="Vertikalus pavadinimas 1"/>
          <p:cNvSpPr>
            <a:spLocks noGrp="1"/>
          </p:cNvSpPr>
          <p:nvPr>
            <p:ph type="title" orient="vert"/>
          </p:nvPr>
        </p:nvSpPr>
        <p:spPr>
          <a:xfrm>
            <a:off x="6629400" y="274638"/>
            <a:ext cx="2057400" cy="5851525"/>
          </a:xfrm>
        </p:spPr>
        <p:txBody>
          <a:bodyPr vert="eaVert"/>
          <a:lstStyle/>
          <a:p>
            <a:r>
              <a:rPr lang="lt-LT" smtClean="0"/>
              <a:t>Spustelėkite, jei norite keisite ruoš. pav. stilių</a:t>
            </a:r>
            <a:endParaRPr lang="lt-LT"/>
          </a:p>
        </p:txBody>
      </p:sp>
      <p:sp>
        <p:nvSpPr>
          <p:cNvPr id="3" name="Vertikalaus teksto vietos rezervavimo ženklas 2"/>
          <p:cNvSpPr>
            <a:spLocks noGrp="1"/>
          </p:cNvSpPr>
          <p:nvPr>
            <p:ph type="body" orient="vert" idx="1"/>
          </p:nvPr>
        </p:nvSpPr>
        <p:spPr>
          <a:xfrm>
            <a:off x="457200" y="274638"/>
            <a:ext cx="6019800" cy="5851525"/>
          </a:xfrm>
        </p:spPr>
        <p:txBody>
          <a:bodyPr vert="eaVert"/>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10"/>
          </p:nvPr>
        </p:nvSpPr>
        <p:spPr/>
        <p:txBody>
          <a:bodyPr/>
          <a:lstStyle/>
          <a:p>
            <a:fld id="{42956D04-A3C8-49D4-B877-B45534FE3A10}" type="datetimeFigureOut">
              <a:rPr lang="lt-LT" smtClean="0"/>
              <a:t>2016-03-24</a:t>
            </a:fld>
            <a:endParaRPr lang="lt-LT"/>
          </a:p>
        </p:txBody>
      </p:sp>
      <p:sp>
        <p:nvSpPr>
          <p:cNvPr id="5" name="Poraštės vietos rezervavimo ženklas 4"/>
          <p:cNvSpPr>
            <a:spLocks noGrp="1"/>
          </p:cNvSpPr>
          <p:nvPr>
            <p:ph type="ftr" sz="quarter" idx="11"/>
          </p:nvPr>
        </p:nvSpPr>
        <p:spPr/>
        <p:txBody>
          <a:bodyPr/>
          <a:lstStyle/>
          <a:p>
            <a:endParaRPr lang="lt-LT"/>
          </a:p>
        </p:txBody>
      </p:sp>
      <p:sp>
        <p:nvSpPr>
          <p:cNvPr id="6" name="Skaidrės numerio vietos rezervavimo ženklas 5"/>
          <p:cNvSpPr>
            <a:spLocks noGrp="1"/>
          </p:cNvSpPr>
          <p:nvPr>
            <p:ph type="sldNum" sz="quarter" idx="12"/>
          </p:nvPr>
        </p:nvSpPr>
        <p:spPr/>
        <p:txBody>
          <a:bodyPr/>
          <a:lstStyle/>
          <a:p>
            <a:fld id="{A226E2A6-6D93-4997-8D45-933F879E6E5B}" type="slidenum">
              <a:rPr lang="lt-LT" smtClean="0"/>
              <a:t>‹#›</a:t>
            </a:fld>
            <a:endParaRPr lang="lt-L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Pavadinimas ir turinys">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smtClean="0"/>
              <a:t>Spustelėkite, jei norite keisite ruoš. pav. stilių</a:t>
            </a:r>
            <a:endParaRPr lang="lt-LT"/>
          </a:p>
        </p:txBody>
      </p:sp>
      <p:sp>
        <p:nvSpPr>
          <p:cNvPr id="3" name="Turinio vietos rezervavimo ženklas 2"/>
          <p:cNvSpPr>
            <a:spLocks noGrp="1"/>
          </p:cNvSpPr>
          <p:nvPr>
            <p:ph idx="1"/>
          </p:nvPr>
        </p:nvSpPr>
        <p:spPr/>
        <p:txBody>
          <a:body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10"/>
          </p:nvPr>
        </p:nvSpPr>
        <p:spPr/>
        <p:txBody>
          <a:bodyPr/>
          <a:lstStyle/>
          <a:p>
            <a:fld id="{42956D04-A3C8-49D4-B877-B45534FE3A10}" type="datetimeFigureOut">
              <a:rPr lang="lt-LT" smtClean="0"/>
              <a:t>2016-03-24</a:t>
            </a:fld>
            <a:endParaRPr lang="lt-LT"/>
          </a:p>
        </p:txBody>
      </p:sp>
      <p:sp>
        <p:nvSpPr>
          <p:cNvPr id="5" name="Poraštės vietos rezervavimo ženklas 4"/>
          <p:cNvSpPr>
            <a:spLocks noGrp="1"/>
          </p:cNvSpPr>
          <p:nvPr>
            <p:ph type="ftr" sz="quarter" idx="11"/>
          </p:nvPr>
        </p:nvSpPr>
        <p:spPr/>
        <p:txBody>
          <a:bodyPr/>
          <a:lstStyle/>
          <a:p>
            <a:endParaRPr lang="lt-LT"/>
          </a:p>
        </p:txBody>
      </p:sp>
      <p:sp>
        <p:nvSpPr>
          <p:cNvPr id="6" name="Skaidrės numerio vietos rezervavimo ženklas 5"/>
          <p:cNvSpPr>
            <a:spLocks noGrp="1"/>
          </p:cNvSpPr>
          <p:nvPr>
            <p:ph type="sldNum" sz="quarter" idx="12"/>
          </p:nvPr>
        </p:nvSpPr>
        <p:spPr/>
        <p:txBody>
          <a:bodyPr/>
          <a:lstStyle/>
          <a:p>
            <a:fld id="{A226E2A6-6D93-4997-8D45-933F879E6E5B}" type="slidenum">
              <a:rPr lang="lt-LT" smtClean="0"/>
              <a:t>‹#›</a:t>
            </a:fld>
            <a:endParaRPr lang="lt-L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kcijos antraštė">
    <p:spTree>
      <p:nvGrpSpPr>
        <p:cNvPr id="1" name=""/>
        <p:cNvGrpSpPr/>
        <p:nvPr/>
      </p:nvGrpSpPr>
      <p:grpSpPr>
        <a:xfrm>
          <a:off x="0" y="0"/>
          <a:ext cx="0" cy="0"/>
          <a:chOff x="0" y="0"/>
          <a:chExt cx="0" cy="0"/>
        </a:xfrm>
      </p:grpSpPr>
      <p:sp>
        <p:nvSpPr>
          <p:cNvPr id="2" name="Antraštė 1"/>
          <p:cNvSpPr>
            <a:spLocks noGrp="1"/>
          </p:cNvSpPr>
          <p:nvPr>
            <p:ph type="title"/>
          </p:nvPr>
        </p:nvSpPr>
        <p:spPr>
          <a:xfrm>
            <a:off x="722313" y="4406900"/>
            <a:ext cx="7772400" cy="1362075"/>
          </a:xfrm>
        </p:spPr>
        <p:txBody>
          <a:bodyPr anchor="t"/>
          <a:lstStyle>
            <a:lvl1pPr algn="l">
              <a:defRPr sz="4000" b="1" cap="all"/>
            </a:lvl1pPr>
          </a:lstStyle>
          <a:p>
            <a:r>
              <a:rPr lang="lt-LT" smtClean="0"/>
              <a:t>Spustelėkite, jei norite keisite ruoš. pav. stilių</a:t>
            </a:r>
            <a:endParaRPr lang="lt-LT"/>
          </a:p>
        </p:txBody>
      </p:sp>
      <p:sp>
        <p:nvSpPr>
          <p:cNvPr id="3" name="Teksto vietos rezervavimo ženklas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lt-LT" smtClean="0"/>
              <a:t>Spustelėkite ruošinio teksto stiliams keisti</a:t>
            </a:r>
          </a:p>
        </p:txBody>
      </p:sp>
      <p:sp>
        <p:nvSpPr>
          <p:cNvPr id="4" name="Datos vietos rezervavimo ženklas 3"/>
          <p:cNvSpPr>
            <a:spLocks noGrp="1"/>
          </p:cNvSpPr>
          <p:nvPr>
            <p:ph type="dt" sz="half" idx="10"/>
          </p:nvPr>
        </p:nvSpPr>
        <p:spPr/>
        <p:txBody>
          <a:bodyPr/>
          <a:lstStyle/>
          <a:p>
            <a:fld id="{42956D04-A3C8-49D4-B877-B45534FE3A10}" type="datetimeFigureOut">
              <a:rPr lang="lt-LT" smtClean="0"/>
              <a:t>2016-03-24</a:t>
            </a:fld>
            <a:endParaRPr lang="lt-LT"/>
          </a:p>
        </p:txBody>
      </p:sp>
      <p:sp>
        <p:nvSpPr>
          <p:cNvPr id="5" name="Poraštės vietos rezervavimo ženklas 4"/>
          <p:cNvSpPr>
            <a:spLocks noGrp="1"/>
          </p:cNvSpPr>
          <p:nvPr>
            <p:ph type="ftr" sz="quarter" idx="11"/>
          </p:nvPr>
        </p:nvSpPr>
        <p:spPr/>
        <p:txBody>
          <a:bodyPr/>
          <a:lstStyle/>
          <a:p>
            <a:endParaRPr lang="lt-LT"/>
          </a:p>
        </p:txBody>
      </p:sp>
      <p:sp>
        <p:nvSpPr>
          <p:cNvPr id="6" name="Skaidrės numerio vietos rezervavimo ženklas 5"/>
          <p:cNvSpPr>
            <a:spLocks noGrp="1"/>
          </p:cNvSpPr>
          <p:nvPr>
            <p:ph type="sldNum" sz="quarter" idx="12"/>
          </p:nvPr>
        </p:nvSpPr>
        <p:spPr/>
        <p:txBody>
          <a:bodyPr/>
          <a:lstStyle/>
          <a:p>
            <a:fld id="{A226E2A6-6D93-4997-8D45-933F879E6E5B}" type="slidenum">
              <a:rPr lang="lt-LT" smtClean="0"/>
              <a:t>‹#›</a:t>
            </a:fld>
            <a:endParaRPr lang="lt-L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 turiniai">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smtClean="0"/>
              <a:t>Spustelėkite, jei norite keisite ruoš. pav. stilių</a:t>
            </a:r>
            <a:endParaRPr lang="lt-LT"/>
          </a:p>
        </p:txBody>
      </p:sp>
      <p:sp>
        <p:nvSpPr>
          <p:cNvPr id="3" name="Turinio vietos rezervavimo ženklas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Turinio vietos rezervavimo ženklas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5" name="Datos vietos rezervavimo ženklas 4"/>
          <p:cNvSpPr>
            <a:spLocks noGrp="1"/>
          </p:cNvSpPr>
          <p:nvPr>
            <p:ph type="dt" sz="half" idx="10"/>
          </p:nvPr>
        </p:nvSpPr>
        <p:spPr/>
        <p:txBody>
          <a:bodyPr/>
          <a:lstStyle/>
          <a:p>
            <a:fld id="{42956D04-A3C8-49D4-B877-B45534FE3A10}" type="datetimeFigureOut">
              <a:rPr lang="lt-LT" smtClean="0"/>
              <a:t>2016-03-24</a:t>
            </a:fld>
            <a:endParaRPr lang="lt-LT"/>
          </a:p>
        </p:txBody>
      </p:sp>
      <p:sp>
        <p:nvSpPr>
          <p:cNvPr id="6" name="Poraštės vietos rezervavimo ženklas 5"/>
          <p:cNvSpPr>
            <a:spLocks noGrp="1"/>
          </p:cNvSpPr>
          <p:nvPr>
            <p:ph type="ftr" sz="quarter" idx="11"/>
          </p:nvPr>
        </p:nvSpPr>
        <p:spPr/>
        <p:txBody>
          <a:bodyPr/>
          <a:lstStyle/>
          <a:p>
            <a:endParaRPr lang="lt-LT"/>
          </a:p>
        </p:txBody>
      </p:sp>
      <p:sp>
        <p:nvSpPr>
          <p:cNvPr id="7" name="Skaidrės numerio vietos rezervavimo ženklas 6"/>
          <p:cNvSpPr>
            <a:spLocks noGrp="1"/>
          </p:cNvSpPr>
          <p:nvPr>
            <p:ph type="sldNum" sz="quarter" idx="12"/>
          </p:nvPr>
        </p:nvSpPr>
        <p:spPr/>
        <p:txBody>
          <a:bodyPr/>
          <a:lstStyle/>
          <a:p>
            <a:fld id="{A226E2A6-6D93-4997-8D45-933F879E6E5B}" type="slidenum">
              <a:rPr lang="lt-LT" smtClean="0"/>
              <a:t>‹#›</a:t>
            </a:fld>
            <a:endParaRPr lang="lt-L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Lyginimas">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lvl1pPr>
              <a:defRPr/>
            </a:lvl1pPr>
          </a:lstStyle>
          <a:p>
            <a:r>
              <a:rPr lang="lt-LT" smtClean="0"/>
              <a:t>Spustelėkite, jei norite keisite ruoš. pav. stilių</a:t>
            </a:r>
            <a:endParaRPr lang="lt-LT"/>
          </a:p>
        </p:txBody>
      </p:sp>
      <p:sp>
        <p:nvSpPr>
          <p:cNvPr id="3" name="Teksto vietos rezervavimo ženklas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smtClean="0"/>
              <a:t>Spustelėkite ruošinio teksto stiliams keisti</a:t>
            </a:r>
          </a:p>
        </p:txBody>
      </p:sp>
      <p:sp>
        <p:nvSpPr>
          <p:cNvPr id="4" name="Turinio vietos rezervavimo ženklas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5" name="Teksto vietos rezervavimo ženklas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smtClean="0"/>
              <a:t>Spustelėkite ruošinio teksto stiliams keisti</a:t>
            </a:r>
          </a:p>
        </p:txBody>
      </p:sp>
      <p:sp>
        <p:nvSpPr>
          <p:cNvPr id="6" name="Turinio vietos rezervavimo ženklas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7" name="Datos vietos rezervavimo ženklas 6"/>
          <p:cNvSpPr>
            <a:spLocks noGrp="1"/>
          </p:cNvSpPr>
          <p:nvPr>
            <p:ph type="dt" sz="half" idx="10"/>
          </p:nvPr>
        </p:nvSpPr>
        <p:spPr/>
        <p:txBody>
          <a:bodyPr/>
          <a:lstStyle/>
          <a:p>
            <a:fld id="{42956D04-A3C8-49D4-B877-B45534FE3A10}" type="datetimeFigureOut">
              <a:rPr lang="lt-LT" smtClean="0"/>
              <a:t>2016-03-24</a:t>
            </a:fld>
            <a:endParaRPr lang="lt-LT"/>
          </a:p>
        </p:txBody>
      </p:sp>
      <p:sp>
        <p:nvSpPr>
          <p:cNvPr id="8" name="Poraštės vietos rezervavimo ženklas 7"/>
          <p:cNvSpPr>
            <a:spLocks noGrp="1"/>
          </p:cNvSpPr>
          <p:nvPr>
            <p:ph type="ftr" sz="quarter" idx="11"/>
          </p:nvPr>
        </p:nvSpPr>
        <p:spPr/>
        <p:txBody>
          <a:bodyPr/>
          <a:lstStyle/>
          <a:p>
            <a:endParaRPr lang="lt-LT"/>
          </a:p>
        </p:txBody>
      </p:sp>
      <p:sp>
        <p:nvSpPr>
          <p:cNvPr id="9" name="Skaidrės numerio vietos rezervavimo ženklas 8"/>
          <p:cNvSpPr>
            <a:spLocks noGrp="1"/>
          </p:cNvSpPr>
          <p:nvPr>
            <p:ph type="sldNum" sz="quarter" idx="12"/>
          </p:nvPr>
        </p:nvSpPr>
        <p:spPr/>
        <p:txBody>
          <a:bodyPr/>
          <a:lstStyle/>
          <a:p>
            <a:fld id="{A226E2A6-6D93-4997-8D45-933F879E6E5B}" type="slidenum">
              <a:rPr lang="lt-LT" smtClean="0"/>
              <a:t>‹#›</a:t>
            </a:fld>
            <a:endParaRPr lang="lt-L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k pavadinimas">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smtClean="0"/>
              <a:t>Spustelėkite, jei norite keisite ruoš. pav. stilių</a:t>
            </a:r>
            <a:endParaRPr lang="lt-LT"/>
          </a:p>
        </p:txBody>
      </p:sp>
      <p:sp>
        <p:nvSpPr>
          <p:cNvPr id="3" name="Datos vietos rezervavimo ženklas 2"/>
          <p:cNvSpPr>
            <a:spLocks noGrp="1"/>
          </p:cNvSpPr>
          <p:nvPr>
            <p:ph type="dt" sz="half" idx="10"/>
          </p:nvPr>
        </p:nvSpPr>
        <p:spPr/>
        <p:txBody>
          <a:bodyPr/>
          <a:lstStyle/>
          <a:p>
            <a:fld id="{42956D04-A3C8-49D4-B877-B45534FE3A10}" type="datetimeFigureOut">
              <a:rPr lang="lt-LT" smtClean="0"/>
              <a:t>2016-03-24</a:t>
            </a:fld>
            <a:endParaRPr lang="lt-LT"/>
          </a:p>
        </p:txBody>
      </p:sp>
      <p:sp>
        <p:nvSpPr>
          <p:cNvPr id="4" name="Poraštės vietos rezervavimo ženklas 3"/>
          <p:cNvSpPr>
            <a:spLocks noGrp="1"/>
          </p:cNvSpPr>
          <p:nvPr>
            <p:ph type="ftr" sz="quarter" idx="11"/>
          </p:nvPr>
        </p:nvSpPr>
        <p:spPr/>
        <p:txBody>
          <a:bodyPr/>
          <a:lstStyle/>
          <a:p>
            <a:endParaRPr lang="lt-LT"/>
          </a:p>
        </p:txBody>
      </p:sp>
      <p:sp>
        <p:nvSpPr>
          <p:cNvPr id="5" name="Skaidrės numerio vietos rezervavimo ženklas 4"/>
          <p:cNvSpPr>
            <a:spLocks noGrp="1"/>
          </p:cNvSpPr>
          <p:nvPr>
            <p:ph type="sldNum" sz="quarter" idx="12"/>
          </p:nvPr>
        </p:nvSpPr>
        <p:spPr/>
        <p:txBody>
          <a:bodyPr/>
          <a:lstStyle/>
          <a:p>
            <a:fld id="{A226E2A6-6D93-4997-8D45-933F879E6E5B}" type="slidenum">
              <a:rPr lang="lt-LT" smtClean="0"/>
              <a:t>‹#›</a:t>
            </a:fld>
            <a:endParaRPr lang="lt-L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uščia">
    <p:spTree>
      <p:nvGrpSpPr>
        <p:cNvPr id="1" name=""/>
        <p:cNvGrpSpPr/>
        <p:nvPr/>
      </p:nvGrpSpPr>
      <p:grpSpPr>
        <a:xfrm>
          <a:off x="0" y="0"/>
          <a:ext cx="0" cy="0"/>
          <a:chOff x="0" y="0"/>
          <a:chExt cx="0" cy="0"/>
        </a:xfrm>
      </p:grpSpPr>
      <p:sp>
        <p:nvSpPr>
          <p:cNvPr id="2" name="Datos vietos rezervavimo ženklas 1"/>
          <p:cNvSpPr>
            <a:spLocks noGrp="1"/>
          </p:cNvSpPr>
          <p:nvPr>
            <p:ph type="dt" sz="half" idx="10"/>
          </p:nvPr>
        </p:nvSpPr>
        <p:spPr/>
        <p:txBody>
          <a:bodyPr/>
          <a:lstStyle/>
          <a:p>
            <a:fld id="{42956D04-A3C8-49D4-B877-B45534FE3A10}" type="datetimeFigureOut">
              <a:rPr lang="lt-LT" smtClean="0"/>
              <a:t>2016-03-24</a:t>
            </a:fld>
            <a:endParaRPr lang="lt-LT"/>
          </a:p>
        </p:txBody>
      </p:sp>
      <p:sp>
        <p:nvSpPr>
          <p:cNvPr id="3" name="Poraštės vietos rezervavimo ženklas 2"/>
          <p:cNvSpPr>
            <a:spLocks noGrp="1"/>
          </p:cNvSpPr>
          <p:nvPr>
            <p:ph type="ftr" sz="quarter" idx="11"/>
          </p:nvPr>
        </p:nvSpPr>
        <p:spPr/>
        <p:txBody>
          <a:bodyPr/>
          <a:lstStyle/>
          <a:p>
            <a:endParaRPr lang="lt-LT"/>
          </a:p>
        </p:txBody>
      </p:sp>
      <p:sp>
        <p:nvSpPr>
          <p:cNvPr id="4" name="Skaidrės numerio vietos rezervavimo ženklas 3"/>
          <p:cNvSpPr>
            <a:spLocks noGrp="1"/>
          </p:cNvSpPr>
          <p:nvPr>
            <p:ph type="sldNum" sz="quarter" idx="12"/>
          </p:nvPr>
        </p:nvSpPr>
        <p:spPr/>
        <p:txBody>
          <a:bodyPr/>
          <a:lstStyle/>
          <a:p>
            <a:fld id="{A226E2A6-6D93-4997-8D45-933F879E6E5B}" type="slidenum">
              <a:rPr lang="lt-LT" smtClean="0"/>
              <a:t>‹#›</a:t>
            </a:fld>
            <a:endParaRPr lang="lt-L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urinys ir antraštė">
    <p:spTree>
      <p:nvGrpSpPr>
        <p:cNvPr id="1" name=""/>
        <p:cNvGrpSpPr/>
        <p:nvPr/>
      </p:nvGrpSpPr>
      <p:grpSpPr>
        <a:xfrm>
          <a:off x="0" y="0"/>
          <a:ext cx="0" cy="0"/>
          <a:chOff x="0" y="0"/>
          <a:chExt cx="0" cy="0"/>
        </a:xfrm>
      </p:grpSpPr>
      <p:sp>
        <p:nvSpPr>
          <p:cNvPr id="2" name="Antraštė 1"/>
          <p:cNvSpPr>
            <a:spLocks noGrp="1"/>
          </p:cNvSpPr>
          <p:nvPr>
            <p:ph type="title"/>
          </p:nvPr>
        </p:nvSpPr>
        <p:spPr>
          <a:xfrm>
            <a:off x="457200" y="273050"/>
            <a:ext cx="3008313" cy="1162050"/>
          </a:xfrm>
        </p:spPr>
        <p:txBody>
          <a:bodyPr anchor="b"/>
          <a:lstStyle>
            <a:lvl1pPr algn="l">
              <a:defRPr sz="2000" b="1"/>
            </a:lvl1pPr>
          </a:lstStyle>
          <a:p>
            <a:r>
              <a:rPr lang="lt-LT" smtClean="0"/>
              <a:t>Spustelėkite, jei norite keisite ruoš. pav. stilių</a:t>
            </a:r>
            <a:endParaRPr lang="lt-LT"/>
          </a:p>
        </p:txBody>
      </p:sp>
      <p:sp>
        <p:nvSpPr>
          <p:cNvPr id="3" name="Turinio vietos rezervavimo ženklas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Teksto vietos rezervavimo ženklas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t-LT" smtClean="0"/>
              <a:t>Spustelėkite ruošinio teksto stiliams keisti</a:t>
            </a:r>
          </a:p>
        </p:txBody>
      </p:sp>
      <p:sp>
        <p:nvSpPr>
          <p:cNvPr id="5" name="Datos vietos rezervavimo ženklas 4"/>
          <p:cNvSpPr>
            <a:spLocks noGrp="1"/>
          </p:cNvSpPr>
          <p:nvPr>
            <p:ph type="dt" sz="half" idx="10"/>
          </p:nvPr>
        </p:nvSpPr>
        <p:spPr/>
        <p:txBody>
          <a:bodyPr/>
          <a:lstStyle/>
          <a:p>
            <a:fld id="{42956D04-A3C8-49D4-B877-B45534FE3A10}" type="datetimeFigureOut">
              <a:rPr lang="lt-LT" smtClean="0"/>
              <a:t>2016-03-24</a:t>
            </a:fld>
            <a:endParaRPr lang="lt-LT"/>
          </a:p>
        </p:txBody>
      </p:sp>
      <p:sp>
        <p:nvSpPr>
          <p:cNvPr id="6" name="Poraštės vietos rezervavimo ženklas 5"/>
          <p:cNvSpPr>
            <a:spLocks noGrp="1"/>
          </p:cNvSpPr>
          <p:nvPr>
            <p:ph type="ftr" sz="quarter" idx="11"/>
          </p:nvPr>
        </p:nvSpPr>
        <p:spPr/>
        <p:txBody>
          <a:bodyPr/>
          <a:lstStyle/>
          <a:p>
            <a:endParaRPr lang="lt-LT"/>
          </a:p>
        </p:txBody>
      </p:sp>
      <p:sp>
        <p:nvSpPr>
          <p:cNvPr id="7" name="Skaidrės numerio vietos rezervavimo ženklas 6"/>
          <p:cNvSpPr>
            <a:spLocks noGrp="1"/>
          </p:cNvSpPr>
          <p:nvPr>
            <p:ph type="sldNum" sz="quarter" idx="12"/>
          </p:nvPr>
        </p:nvSpPr>
        <p:spPr/>
        <p:txBody>
          <a:bodyPr/>
          <a:lstStyle/>
          <a:p>
            <a:fld id="{A226E2A6-6D93-4997-8D45-933F879E6E5B}" type="slidenum">
              <a:rPr lang="lt-LT" smtClean="0"/>
              <a:t>‹#›</a:t>
            </a:fld>
            <a:endParaRPr lang="lt-L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aveikslėlis ir antraštė">
    <p:spTree>
      <p:nvGrpSpPr>
        <p:cNvPr id="1" name=""/>
        <p:cNvGrpSpPr/>
        <p:nvPr/>
      </p:nvGrpSpPr>
      <p:grpSpPr>
        <a:xfrm>
          <a:off x="0" y="0"/>
          <a:ext cx="0" cy="0"/>
          <a:chOff x="0" y="0"/>
          <a:chExt cx="0" cy="0"/>
        </a:xfrm>
      </p:grpSpPr>
      <p:sp>
        <p:nvSpPr>
          <p:cNvPr id="2" name="Antraštė 1"/>
          <p:cNvSpPr>
            <a:spLocks noGrp="1"/>
          </p:cNvSpPr>
          <p:nvPr>
            <p:ph type="title"/>
          </p:nvPr>
        </p:nvSpPr>
        <p:spPr>
          <a:xfrm>
            <a:off x="1792288" y="4800600"/>
            <a:ext cx="5486400" cy="566738"/>
          </a:xfrm>
        </p:spPr>
        <p:txBody>
          <a:bodyPr anchor="b"/>
          <a:lstStyle>
            <a:lvl1pPr algn="l">
              <a:defRPr sz="2000" b="1"/>
            </a:lvl1pPr>
          </a:lstStyle>
          <a:p>
            <a:r>
              <a:rPr lang="lt-LT" smtClean="0"/>
              <a:t>Spustelėkite, jei norite keisite ruoš. pav. stilių</a:t>
            </a:r>
            <a:endParaRPr lang="lt-LT"/>
          </a:p>
        </p:txBody>
      </p:sp>
      <p:sp>
        <p:nvSpPr>
          <p:cNvPr id="3" name="Paveikslėlio vietos rezervavimo ženklas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lt-LT"/>
          </a:p>
        </p:txBody>
      </p:sp>
      <p:sp>
        <p:nvSpPr>
          <p:cNvPr id="4" name="Teksto vietos rezervavimo ženklas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t-LT" smtClean="0"/>
              <a:t>Spustelėkite ruošinio teksto stiliams keisti</a:t>
            </a:r>
          </a:p>
        </p:txBody>
      </p:sp>
      <p:sp>
        <p:nvSpPr>
          <p:cNvPr id="5" name="Datos vietos rezervavimo ženklas 4"/>
          <p:cNvSpPr>
            <a:spLocks noGrp="1"/>
          </p:cNvSpPr>
          <p:nvPr>
            <p:ph type="dt" sz="half" idx="10"/>
          </p:nvPr>
        </p:nvSpPr>
        <p:spPr/>
        <p:txBody>
          <a:bodyPr/>
          <a:lstStyle/>
          <a:p>
            <a:fld id="{42956D04-A3C8-49D4-B877-B45534FE3A10}" type="datetimeFigureOut">
              <a:rPr lang="lt-LT" smtClean="0"/>
              <a:t>2016-03-24</a:t>
            </a:fld>
            <a:endParaRPr lang="lt-LT"/>
          </a:p>
        </p:txBody>
      </p:sp>
      <p:sp>
        <p:nvSpPr>
          <p:cNvPr id="6" name="Poraštės vietos rezervavimo ženklas 5"/>
          <p:cNvSpPr>
            <a:spLocks noGrp="1"/>
          </p:cNvSpPr>
          <p:nvPr>
            <p:ph type="ftr" sz="quarter" idx="11"/>
          </p:nvPr>
        </p:nvSpPr>
        <p:spPr/>
        <p:txBody>
          <a:bodyPr/>
          <a:lstStyle/>
          <a:p>
            <a:endParaRPr lang="lt-LT"/>
          </a:p>
        </p:txBody>
      </p:sp>
      <p:sp>
        <p:nvSpPr>
          <p:cNvPr id="7" name="Skaidrės numerio vietos rezervavimo ženklas 6"/>
          <p:cNvSpPr>
            <a:spLocks noGrp="1"/>
          </p:cNvSpPr>
          <p:nvPr>
            <p:ph type="sldNum" sz="quarter" idx="12"/>
          </p:nvPr>
        </p:nvSpPr>
        <p:spPr/>
        <p:txBody>
          <a:bodyPr/>
          <a:lstStyle/>
          <a:p>
            <a:fld id="{A226E2A6-6D93-4997-8D45-933F879E6E5B}" type="slidenum">
              <a:rPr lang="lt-LT" smtClean="0"/>
              <a:t>‹#›</a:t>
            </a:fld>
            <a:endParaRPr lang="lt-L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avadinimo vietos rezervavimo ženklas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lt-LT" smtClean="0"/>
              <a:t>Spustelėkite, jei norite keisite ruoš. pav. stilių</a:t>
            </a:r>
            <a:endParaRPr lang="lt-LT"/>
          </a:p>
        </p:txBody>
      </p:sp>
      <p:sp>
        <p:nvSpPr>
          <p:cNvPr id="3" name="Teksto vietos rezervavimo ženklas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956D04-A3C8-49D4-B877-B45534FE3A10}" type="datetimeFigureOut">
              <a:rPr lang="lt-LT" smtClean="0"/>
              <a:t>2016-03-24</a:t>
            </a:fld>
            <a:endParaRPr lang="lt-LT"/>
          </a:p>
        </p:txBody>
      </p:sp>
      <p:sp>
        <p:nvSpPr>
          <p:cNvPr id="5" name="Poraštės vietos rezervavimo ženklas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lt-LT"/>
          </a:p>
        </p:txBody>
      </p:sp>
      <p:sp>
        <p:nvSpPr>
          <p:cNvPr id="6" name="Skaidrės numerio vietos rezervavimo ženklas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26E2A6-6D93-4997-8D45-933F879E6E5B}" type="slidenum">
              <a:rPr lang="lt-LT" smtClean="0"/>
              <a:t>‹#›</a:t>
            </a:fld>
            <a:endParaRPr lang="lt-L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image" Target="../media/image24.jpeg"/><Relationship Id="rId7" Type="http://schemas.openxmlformats.org/officeDocument/2006/relationships/hyperlink" Target="http://www.google.lt/url?sa=i&amp;rct=j&amp;q=&amp;esrc=s&amp;source=imgres&amp;cd=&amp;cad=rja&amp;uact=8&amp;ved=0ahUKEwi9vvrs99rJAhXFZCwKHewqCR0QjRwICTAA&amp;url=http://aftabnisar.com/social-paradigms/&amp;psig=AFQjCNH1AD-T2b8kmMZpZdDHGCZ34iAUcQ&amp;ust=1450168250984075" TargetMode="External"/><Relationship Id="rId2" Type="http://schemas.openxmlformats.org/officeDocument/2006/relationships/hyperlink" Target="http://www.google.lt/url?sa=i&amp;rct=j&amp;q=&amp;esrc=s&amp;source=imgres&amp;cd=&amp;cad=rja&amp;uact=8&amp;ved=0ahUKEwiw4sjD79rJAhUl8HIKHQDwAYkQjRwICTAA&amp;url=http://www.ve.lt/naujienos/lietuva/lietuvos-naujienos/vystantys-pilietiskumo-daigai-nederlinga-zeme-ar-prasti-sejejai/&amp;psig=AFQjCNHvDt_Tr8QbYEjXR-hAmAxZoZFSbQ&amp;ust=1450166016733726" TargetMode="External"/><Relationship Id="rId1" Type="http://schemas.openxmlformats.org/officeDocument/2006/relationships/slideLayout" Target="../slideLayouts/slideLayout7.xml"/><Relationship Id="rId6" Type="http://schemas.openxmlformats.org/officeDocument/2006/relationships/image" Target="../media/image26.png"/><Relationship Id="rId5" Type="http://schemas.openxmlformats.org/officeDocument/2006/relationships/image" Target="../media/image25.jpeg"/><Relationship Id="rId4" Type="http://schemas.openxmlformats.org/officeDocument/2006/relationships/hyperlink" Target="http://www.google.lt/url?sa=i&amp;rct=j&amp;q=&amp;esrc=s&amp;source=imgres&amp;cd=&amp;cad=rja&amp;uact=8&amp;ved=0ahUKEwjAopHH79rJAhVEqHIKHUxnAIsQjRwICTAA&amp;url=http://kauno.diena.lt/naujienos/lietuva/salies-pulsas/jaunimas-pilietiskuma-suvokia-kitaip-348917&amp;psig=AFQjCNExcxgtcNo-8flGkRKAit5bNs9qDQ&amp;ust=1450166024189746"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hyperlink" Target="http://www.google.lt/url?sa=i&amp;rct=j&amp;q=&amp;esrc=s&amp;source=imgres&amp;cd=&amp;cad=rja&amp;uact=8&amp;ved=0ahUKEwim0fbzgdvJAhUm_HIKHf3vCXgQjRwICTAA&amp;url=http://www.youtube.com/watch?v%3DXkQ5WldvgVU&amp;psig=AFQjCNERJR59ma_WudWcxn88l_B3OVE3uA&amp;ust=1450170949959553" TargetMode="Externa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3.jpeg"/><Relationship Id="rId7" Type="http://schemas.openxmlformats.org/officeDocument/2006/relationships/image" Target="../media/image23.png"/><Relationship Id="rId2" Type="http://schemas.openxmlformats.org/officeDocument/2006/relationships/image" Target="../media/image32.pn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34.jpeg"/><Relationship Id="rId4" Type="http://schemas.microsoft.com/office/2007/relationships/hdphoto" Target="../media/hdphoto1.wdp"/></Relationships>
</file>

<file path=ppt/slides/_rels/slide19.xml.rels><?xml version="1.0" encoding="UTF-8" standalone="yes"?>
<Relationships xmlns="http://schemas.openxmlformats.org/package/2006/relationships"><Relationship Id="rId8" Type="http://schemas.openxmlformats.org/officeDocument/2006/relationships/image" Target="../media/image36.jpeg"/><Relationship Id="rId13" Type="http://schemas.openxmlformats.org/officeDocument/2006/relationships/image" Target="../media/image39.jpeg"/><Relationship Id="rId18" Type="http://schemas.openxmlformats.org/officeDocument/2006/relationships/image" Target="../media/image43.jpeg"/><Relationship Id="rId3" Type="http://schemas.openxmlformats.org/officeDocument/2006/relationships/image" Target="../media/image11.jpeg"/><Relationship Id="rId7" Type="http://schemas.openxmlformats.org/officeDocument/2006/relationships/image" Target="../media/image35.jpeg"/><Relationship Id="rId12" Type="http://schemas.openxmlformats.org/officeDocument/2006/relationships/hyperlink" Target="http://www.utena.policija.lt/naujienos/naujienos/sportas/moletuose_vyko_policijos_komisariato_pareigunu_fizinio_ir_kovinio_pasirengimo_patikrinimas.html" TargetMode="External"/><Relationship Id="rId17" Type="http://schemas.openxmlformats.org/officeDocument/2006/relationships/image" Target="../media/image42.jpeg"/><Relationship Id="rId2" Type="http://schemas.openxmlformats.org/officeDocument/2006/relationships/notesSlide" Target="../notesSlides/notesSlide5.xml"/><Relationship Id="rId16" Type="http://schemas.openxmlformats.org/officeDocument/2006/relationships/image" Target="../media/image41.jpeg"/><Relationship Id="rId1" Type="http://schemas.openxmlformats.org/officeDocument/2006/relationships/slideLayout" Target="../slideLayouts/slideLayout7.xml"/><Relationship Id="rId6" Type="http://schemas.openxmlformats.org/officeDocument/2006/relationships/slide" Target="slide5.xml"/><Relationship Id="rId11" Type="http://schemas.openxmlformats.org/officeDocument/2006/relationships/image" Target="../media/image38.jpeg"/><Relationship Id="rId5" Type="http://schemas.openxmlformats.org/officeDocument/2006/relationships/image" Target="../media/image23.png"/><Relationship Id="rId15" Type="http://schemas.openxmlformats.org/officeDocument/2006/relationships/image" Target="../media/image40.jpeg"/><Relationship Id="rId10" Type="http://schemas.openxmlformats.org/officeDocument/2006/relationships/image" Target="../media/image37.jpeg"/><Relationship Id="rId4" Type="http://schemas.openxmlformats.org/officeDocument/2006/relationships/image" Target="../media/image22.png"/><Relationship Id="rId9" Type="http://schemas.openxmlformats.org/officeDocument/2006/relationships/image" Target="../media/image34.jpeg"/><Relationship Id="rId14" Type="http://schemas.openxmlformats.org/officeDocument/2006/relationships/hyperlink" Target="http://www.google.lt/url?sa=i&amp;rct=j&amp;q=&amp;esrc=s&amp;source=images&amp;cd=&amp;cad=rja&amp;uact=8&amp;ved=0CAcQjRxqFQoTCJnYqp-h-sgCFYXXLAodZhINMg&amp;url=http://www.lietuvoskariuomene.lt/lt/kariuomenes_atributika/new/lietuvos_kariuomenes_vadas_nustatyti_fizinio_parengtumo_reikalavimai_galioja_be_islygu_visiems&amp;bvm=bv.106923889,d.bGQ&amp;psig=AFQjCNHZCsGfBJiJBM8Z58PUCti_y-uUmw&amp;ust=1446846314595062"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46.jpeg"/><Relationship Id="rId3" Type="http://schemas.openxmlformats.org/officeDocument/2006/relationships/image" Target="../media/image44.jpeg"/><Relationship Id="rId7" Type="http://schemas.openxmlformats.org/officeDocument/2006/relationships/hyperlink" Target="https://www.google.lt/url?sa=i&amp;rct=j&amp;q=&amp;esrc=s&amp;source=imgres&amp;cd=&amp;cad=rja&amp;uact=8&amp;ved=0ahUKEwjiqo3K_NrJAhWCjnIKHaszDOgQjRwICTAA&amp;url=https://calstuart.wordpress.com/2013/03/19/political-art-war/&amp;psig=AFQjCNFmCAfU2336no0FrALR7SYC4bGwSA&amp;ust=1450169520098374" TargetMode="External"/><Relationship Id="rId2" Type="http://schemas.openxmlformats.org/officeDocument/2006/relationships/hyperlink" Target="http://www.google.lt/url?sa=i&amp;rct=j&amp;q=&amp;esrc=s&amp;source=images&amp;cd=&amp;cad=rja&amp;uact=8&amp;ved=0ahUKEwi_va_Y-drJAhWCXSwKHZ3xBwEQjRwIBw&amp;url=http://www.lib.utexas.edu/maps/china.html&amp;psig=AFQjCNGpiHpM_xIYaGNu2Q9KKal4VZHB_Q&amp;ust=1450168725313485" TargetMode="External"/><Relationship Id="rId1" Type="http://schemas.openxmlformats.org/officeDocument/2006/relationships/slideLayout" Target="../slideLayouts/slideLayout7.xml"/><Relationship Id="rId6" Type="http://schemas.openxmlformats.org/officeDocument/2006/relationships/image" Target="../media/image45.png"/><Relationship Id="rId5" Type="http://schemas.openxmlformats.org/officeDocument/2006/relationships/image" Target="../media/image23.png"/><Relationship Id="rId10" Type="http://schemas.openxmlformats.org/officeDocument/2006/relationships/image" Target="../media/image47.jpeg"/><Relationship Id="rId4" Type="http://schemas.openxmlformats.org/officeDocument/2006/relationships/image" Target="../media/image22.png"/><Relationship Id="rId9" Type="http://schemas.openxmlformats.org/officeDocument/2006/relationships/hyperlink" Target="http://www.google.lt/url?sa=i&amp;rct=j&amp;q=&amp;esrc=s&amp;source=imgres&amp;cd=&amp;cad=rja&amp;uact=8&amp;ved=0ahUKEwiYmLeX_trJAhVFnXIKHWHMB1YQjRwICTAA&amp;url=http://www.reuters.com/article/us-israel-soldiers-film-idUSL1372399620071116&amp;psig=AFQjCNGfQZ7Qc1qjd7JkRoyrgzIRjcS0Ag&amp;ust=1450169950677389"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google.lt/url?sa=i&amp;source=imgres&amp;cd=&amp;cad=rja&amp;uact=8&amp;ved=0CAkQjRwwAGoVChMIs7yo__T_xwIVRhUsCh0IcQA3&amp;url=https://commons.wikimedia.org/wiki/File:Ultima_Ratio_Regum_Cannon.jpg&amp;psig=AFQjCNEt-0L8a6aZk1Te1rkVU-DZM68jJw&amp;ust=1442642701462053" TargetMode="Externa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hyperlink" Target="http://www.google.lt/url?sa=i&amp;rct=j&amp;q=&amp;esrc=s&amp;frm=1&amp;source=images&amp;cd=&amp;cad=rja&amp;uact=8&amp;ved=0CAcQjRxqFQoTCPmfu5z1_8cCFYETLAod1IwNTg&amp;url=http://www.thepirateking.com/historical/cannon_seventeenth_century_and_gust.htm&amp;psig=AFQjCNHLwiw8ES7EkoKz4LH-l3LVj7hyjw&amp;ust=1442642666981549"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www.google.lt/url?sa=i&amp;rct=j&amp;q=&amp;esrc=s&amp;source=images&amp;cd=&amp;cad=rja&amp;uact=8&amp;ved=0CAcQjRxqFQoTCLTV5dOz-cgCFWiecgodMf8Lsg&amp;url=http://www3.lrs.lt/home/Konstitucija/Konstitucija.htm&amp;bvm=bv.106674449,d.bGQ&amp;psig=AFQjCNHtX9pVMsn839KZDtuIjSlPDFE2ug&amp;ust=1446816798280157"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10.jpeg"/><Relationship Id="rId5" Type="http://schemas.openxmlformats.org/officeDocument/2006/relationships/hyperlink" Target="https://www.google.lt/url?sa=i&amp;rct=j&amp;q=&amp;esrc=s&amp;source=imgres&amp;cd=&amp;cad=rja&amp;uact=8&amp;ved=0ahUKEwiYpa319trJAhUlZ3IKHUtvBCEQjRwICTAA&amp;url=https://groups.yahoo.com/neo/groups/PresidentBarakObama/conversations/messages/28383&amp;psig=AFQjCNE3Yc099yT-rJe5cPjpZpqRv4Nt2w&amp;ust=1450168000184485" TargetMode="Externa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8" Type="http://schemas.openxmlformats.org/officeDocument/2006/relationships/hyperlink" Target="http://www.google.lt/url?sa=i&amp;rct=j&amp;q=&amp;esrc=s&amp;source=images&amp;cd=&amp;cad=rja&amp;uact=8&amp;ved=0CAcQjRxqFQoTCNDTwJ6n-8gCFckLLAodbigNXg&amp;url=http://aidas.lt/lt/literatura/article/267-laisves-kovotojai-iamzinti-ir-sveciose-salyse&amp;psig=AFQjCNErhTcEMQJkMKgT5qYmoR7RT0-CKA&amp;ust=1446882430918868" TargetMode="External"/><Relationship Id="rId13" Type="http://schemas.openxmlformats.org/officeDocument/2006/relationships/image" Target="../media/image18.jpeg"/><Relationship Id="rId3" Type="http://schemas.openxmlformats.org/officeDocument/2006/relationships/image" Target="../media/image11.jpeg"/><Relationship Id="rId7" Type="http://schemas.openxmlformats.org/officeDocument/2006/relationships/image" Target="../media/image15.jpeg"/><Relationship Id="rId12" Type="http://schemas.openxmlformats.org/officeDocument/2006/relationships/hyperlink" Target="http://www.google.lt/url?sa=i&amp;rct=j&amp;q=&amp;esrc=s&amp;source=images&amp;cd=&amp;cad=rja&amp;uact=8&amp;ved=0CAcQjRxqFQoTCLbpmfGn-8gCFQsVLAodfm8IFg&amp;url=http://forumas.tiputeorija.lt/index.php?topic%3D397.0&amp;psig=AFQjCNFwh45eBEqTFyfVPTqVPlyRdz7EXg&amp;ust=1446882604288337"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4.jpeg"/><Relationship Id="rId11" Type="http://schemas.openxmlformats.org/officeDocument/2006/relationships/image" Target="../media/image17.jpeg"/><Relationship Id="rId5" Type="http://schemas.openxmlformats.org/officeDocument/2006/relationships/image" Target="../media/image13.jpeg"/><Relationship Id="rId10" Type="http://schemas.openxmlformats.org/officeDocument/2006/relationships/hyperlink" Target="http://www.google.lt/url?sa=i&amp;rct=j&amp;q=&amp;esrc=s&amp;source=images&amp;cd=&amp;cad=rja&amp;uact=8&amp;ved=0CAcQjRxqFQoTCK-p0c2n-8gCFQsMLAod27cP1Q&amp;url=http://www.llks.lt/nauji%20nariai.html&amp;psig=AFQjCNHGNY4SEgylPjNeITQtU27Ef44fVQ&amp;ust=1446882522614334" TargetMode="External"/><Relationship Id="rId4" Type="http://schemas.openxmlformats.org/officeDocument/2006/relationships/image" Target="../media/image12.jpeg"/><Relationship Id="rId9" Type="http://schemas.openxmlformats.org/officeDocument/2006/relationships/image" Target="../media/image16.jpeg"/></Relationships>
</file>

<file path=ppt/slides/_rels/slide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44008" y="2130425"/>
            <a:ext cx="3814192" cy="1470025"/>
          </a:xfrm>
        </p:spPr>
        <p:txBody>
          <a:bodyPr>
            <a:normAutofit fontScale="90000"/>
          </a:bodyPr>
          <a:lstStyle/>
          <a:p>
            <a:r>
              <a:rPr lang="lt-LT" b="1" dirty="0" smtClean="0"/>
              <a:t>Karas, mobilizacija ir santykis su valstybe</a:t>
            </a:r>
            <a:endParaRPr lang="lt-LT" b="1"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04664"/>
            <a:ext cx="4400550" cy="609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6300192" y="6137919"/>
            <a:ext cx="2664296" cy="369332"/>
          </a:xfrm>
          <a:prstGeom prst="rect">
            <a:avLst/>
          </a:prstGeom>
          <a:noFill/>
        </p:spPr>
        <p:txBody>
          <a:bodyPr wrap="square" rtlCol="0">
            <a:spAutoFit/>
          </a:bodyPr>
          <a:lstStyle/>
          <a:p>
            <a:r>
              <a:rPr lang="lt-LT" dirty="0" smtClean="0"/>
              <a:t>mjr. Giedrius Dvilaitis</a:t>
            </a:r>
            <a:endParaRPr lang="lt-LT" dirty="0"/>
          </a:p>
        </p:txBody>
      </p:sp>
    </p:spTree>
    <p:extLst>
      <p:ext uri="{BB962C8B-B14F-4D97-AF65-F5344CB8AC3E}">
        <p14:creationId xmlns:p14="http://schemas.microsoft.com/office/powerpoint/2010/main" val="3644900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0"/>
            <a:ext cx="8748464" cy="67800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451688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3408"/>
            <a:ext cx="8229600" cy="1143000"/>
          </a:xfrm>
        </p:spPr>
        <p:txBody>
          <a:bodyPr>
            <a:noAutofit/>
          </a:bodyPr>
          <a:lstStyle/>
          <a:p>
            <a:r>
              <a:rPr lang="en-US" sz="3200" b="1" dirty="0" smtClean="0"/>
              <a:t>KP</a:t>
            </a:r>
            <a:r>
              <a:rPr lang="lt-LT" sz="3200" b="1" dirty="0" smtClean="0"/>
              <a:t>Į 11 </a:t>
            </a:r>
            <a:r>
              <a:rPr lang="lt-LT" sz="3200" b="1" dirty="0"/>
              <a:t>straipsnis. Laisvės kilnotis </a:t>
            </a:r>
            <a:r>
              <a:rPr lang="lt-LT" sz="3200" b="1" dirty="0" smtClean="0"/>
              <a:t>apribojimas</a:t>
            </a:r>
            <a:endParaRPr lang="lt-LT" sz="3200" dirty="0"/>
          </a:p>
        </p:txBody>
      </p:sp>
      <p:sp>
        <p:nvSpPr>
          <p:cNvPr id="3" name="Content Placeholder 2"/>
          <p:cNvSpPr>
            <a:spLocks noGrp="1"/>
          </p:cNvSpPr>
          <p:nvPr>
            <p:ph idx="1"/>
          </p:nvPr>
        </p:nvSpPr>
        <p:spPr>
          <a:xfrm>
            <a:off x="179512" y="836712"/>
            <a:ext cx="8640960" cy="5832648"/>
          </a:xfrm>
        </p:spPr>
        <p:txBody>
          <a:bodyPr>
            <a:normAutofit fontScale="92500" lnSpcReduction="20000"/>
          </a:bodyPr>
          <a:lstStyle/>
          <a:p>
            <a:pPr marL="0" indent="0">
              <a:buNone/>
            </a:pPr>
            <a:r>
              <a:rPr lang="lt-LT" dirty="0" smtClean="0"/>
              <a:t>1. Asmenys</a:t>
            </a:r>
            <a:r>
              <a:rPr lang="lt-LT" dirty="0"/>
              <a:t>, esantys Lietuvos Respublikoje, įvedus karo padėtį, </a:t>
            </a:r>
            <a:r>
              <a:rPr lang="lt-LT" u="sng" dirty="0"/>
              <a:t>neturi teisės be specialaus karo komendanto leidimo pakeisti savo nuolatinę gyvenamąją vietą</a:t>
            </a:r>
            <a:r>
              <a:rPr lang="lt-LT" dirty="0"/>
              <a:t>, išskyrus atvejus, kai pasitraukiama iš kovos veiksmų teritorijos arba šie asmenys evakuojami.</a:t>
            </a:r>
          </a:p>
          <a:p>
            <a:pPr marL="0" indent="0">
              <a:buNone/>
            </a:pPr>
            <a:r>
              <a:rPr lang="lt-LT" dirty="0"/>
              <a:t>2</a:t>
            </a:r>
            <a:r>
              <a:rPr lang="lt-LT" dirty="0" smtClean="0"/>
              <a:t>. Dėl </a:t>
            </a:r>
            <a:r>
              <a:rPr lang="lt-LT" dirty="0"/>
              <a:t>vykstančių karo veiksmų tam tikrą teritoriją uždara teritorija gali paskelbti ginkluotųjų pajėgų vadas, lauko pajėgų vadas, šioje teritorijoje veikiančio kariuomenės dalinio ar junginio vadas, taip pat šios teritorijos karo komendantas. Patekti į uždarą teritoriją ir iš jos išvykti galima tik turint specialų karo komendanto leidimą. Tokio leidimo nereikia Valstybės gynimo tarybos nariams, šioje teritorijoje savo įgaliojimus vykdantiems kariniams pareigūnams ir veikiančių karinių vienetų kariams</a:t>
            </a:r>
            <a:r>
              <a:rPr lang="lt-LT" dirty="0" smtClean="0"/>
              <a:t>.</a:t>
            </a:r>
            <a:endParaRPr lang="lt-LT" dirty="0"/>
          </a:p>
        </p:txBody>
      </p:sp>
      <p:grpSp>
        <p:nvGrpSpPr>
          <p:cNvPr id="4" name="Group 3"/>
          <p:cNvGrpSpPr>
            <a:grpSpLocks/>
          </p:cNvGrpSpPr>
          <p:nvPr/>
        </p:nvGrpSpPr>
        <p:grpSpPr bwMode="auto">
          <a:xfrm>
            <a:off x="-3175" y="19050"/>
            <a:ext cx="9112250" cy="742950"/>
            <a:chOff x="-2630" y="19050"/>
            <a:chExt cx="9111819" cy="743444"/>
          </a:xfrm>
        </p:grpSpPr>
        <p:pic>
          <p:nvPicPr>
            <p:cNvPr id="5" name="Picture 4" descr="d:\Users\sandra.straksiene\Desktop\LKM be fono.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71484" y="34816"/>
              <a:ext cx="637705" cy="727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cid:image001.png@01CE198E.585774A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30" y="19050"/>
              <a:ext cx="714415" cy="74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9009914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8796" y="398403"/>
            <a:ext cx="8363272" cy="6048672"/>
          </a:xfrm>
        </p:spPr>
        <p:txBody>
          <a:bodyPr>
            <a:normAutofit fontScale="85000" lnSpcReduction="10000"/>
          </a:bodyPr>
          <a:lstStyle/>
          <a:p>
            <a:pPr marL="0" indent="0">
              <a:buNone/>
            </a:pPr>
            <a:r>
              <a:rPr lang="lt-LT" b="1" dirty="0"/>
              <a:t>17 straipsnis. Privalomieji darbai karo padėties metu</a:t>
            </a:r>
            <a:endParaRPr lang="lt-LT" dirty="0"/>
          </a:p>
          <a:p>
            <a:pPr marL="0" indent="0">
              <a:buNone/>
            </a:pPr>
            <a:r>
              <a:rPr lang="lt-LT" dirty="0"/>
              <a:t>Ginkluotųjų pajėgų vadas ar karo komendantai pagal savo kompetenciją karo padėties metu </a:t>
            </a:r>
            <a:r>
              <a:rPr lang="lt-LT" u="sng" dirty="0"/>
              <a:t>darbingiems asmenims gali nustatyti privalomuosius darbus</a:t>
            </a:r>
            <a:r>
              <a:rPr lang="lt-LT" dirty="0"/>
              <a:t> gynybos ar gyventojų evakavimo tikslais ir šių darbų organizavimo tvarką. Už tokius darbus gali būti atlyginama įstatymų nustatyta tvarka.</a:t>
            </a:r>
          </a:p>
          <a:p>
            <a:endParaRPr lang="en-US" b="1" dirty="0" smtClean="0"/>
          </a:p>
          <a:p>
            <a:pPr marL="0" indent="0">
              <a:buNone/>
            </a:pPr>
            <a:r>
              <a:rPr lang="lt-LT" b="1" dirty="0" smtClean="0"/>
              <a:t>18 </a:t>
            </a:r>
            <a:r>
              <a:rPr lang="lt-LT" b="1" dirty="0"/>
              <a:t>straipsnis. Privalomųjų darbų ar užduočių nustatymas</a:t>
            </a:r>
            <a:endParaRPr lang="lt-LT" dirty="0"/>
          </a:p>
          <a:p>
            <a:pPr marL="0" indent="0">
              <a:buNone/>
            </a:pPr>
            <a:r>
              <a:rPr lang="lt-LT" dirty="0"/>
              <a:t>Vyriausybė karo padėties metu gali nustatyti </a:t>
            </a:r>
            <a:r>
              <a:rPr lang="lt-LT" u="sng" dirty="0"/>
              <a:t>visų nuosavybės formų įmonėms, įstaigoms ir organizacijoms privalomuosius darbus ar užduotis</a:t>
            </a:r>
            <a:r>
              <a:rPr lang="lt-LT" dirty="0"/>
              <a:t>, reikalingus karo padėties reikmėms tenkinti. Už tokių darbų ir užduočių atlikimą atlyginama įstatymų nustatyta tvarka.</a:t>
            </a:r>
          </a:p>
          <a:p>
            <a:endParaRPr lang="lt-LT" dirty="0"/>
          </a:p>
        </p:txBody>
      </p:sp>
      <p:grpSp>
        <p:nvGrpSpPr>
          <p:cNvPr id="4" name="Group 3"/>
          <p:cNvGrpSpPr>
            <a:grpSpLocks/>
          </p:cNvGrpSpPr>
          <p:nvPr/>
        </p:nvGrpSpPr>
        <p:grpSpPr bwMode="auto">
          <a:xfrm>
            <a:off x="-3175" y="19050"/>
            <a:ext cx="9112250" cy="742950"/>
            <a:chOff x="-2630" y="19050"/>
            <a:chExt cx="9111819" cy="743444"/>
          </a:xfrm>
        </p:grpSpPr>
        <p:pic>
          <p:nvPicPr>
            <p:cNvPr id="5" name="Picture 4" descr="d:\Users\sandra.straksiene\Desktop\LKM be fono.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71484" y="34816"/>
              <a:ext cx="637705" cy="727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cid:image001.png@01CE198E.585774A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30" y="19050"/>
              <a:ext cx="714415" cy="74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32596793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46646"/>
            <a:ext cx="8229600" cy="778098"/>
          </a:xfrm>
        </p:spPr>
        <p:txBody>
          <a:bodyPr>
            <a:noAutofit/>
          </a:bodyPr>
          <a:lstStyle/>
          <a:p>
            <a:r>
              <a:rPr lang="lt-LT" sz="3200" b="1" dirty="0" smtClean="0"/>
              <a:t>MĮ 14 </a:t>
            </a:r>
            <a:r>
              <a:rPr lang="lt-LT" sz="3200" b="1" dirty="0"/>
              <a:t>straipsnis. </a:t>
            </a:r>
            <a:r>
              <a:rPr lang="lt-LT" sz="3200" b="1" dirty="0" smtClean="0"/>
              <a:t/>
            </a:r>
            <a:br>
              <a:rPr lang="lt-LT" sz="3200" b="1" dirty="0" smtClean="0"/>
            </a:br>
            <a:r>
              <a:rPr lang="lt-LT" sz="3200" b="1" dirty="0" smtClean="0"/>
              <a:t>Mobilizacinio </a:t>
            </a:r>
            <a:r>
              <a:rPr lang="lt-LT" sz="3200" b="1" dirty="0"/>
              <a:t>rezervo rengimas</a:t>
            </a:r>
            <a:br>
              <a:rPr lang="lt-LT" sz="3200" b="1" dirty="0"/>
            </a:br>
            <a:endParaRPr lang="lt-LT" sz="4000" dirty="0"/>
          </a:p>
        </p:txBody>
      </p:sp>
      <p:sp>
        <p:nvSpPr>
          <p:cNvPr id="3" name="Content Placeholder 2"/>
          <p:cNvSpPr>
            <a:spLocks noGrp="1"/>
          </p:cNvSpPr>
          <p:nvPr>
            <p:ph idx="1"/>
          </p:nvPr>
        </p:nvSpPr>
        <p:spPr>
          <a:xfrm>
            <a:off x="457200" y="1628800"/>
            <a:ext cx="8291264" cy="4497363"/>
          </a:xfrm>
        </p:spPr>
        <p:txBody>
          <a:bodyPr/>
          <a:lstStyle/>
          <a:p>
            <a:pPr marL="0" indent="0">
              <a:buNone/>
            </a:pPr>
            <a:r>
              <a:rPr lang="lt-LT" dirty="0" smtClean="0"/>
              <a:t>Mobilizacinio </a:t>
            </a:r>
            <a:r>
              <a:rPr lang="lt-LT" dirty="0"/>
              <a:t>rezervo rengimą sudaro:</a:t>
            </a:r>
          </a:p>
          <a:p>
            <a:pPr marL="0" indent="0">
              <a:buNone/>
            </a:pPr>
            <a:r>
              <a:rPr lang="lt-LT" dirty="0"/>
              <a:t>1) civilinio mobilizacinio personalo rezervo sudarymas ir apskaita; </a:t>
            </a:r>
          </a:p>
          <a:p>
            <a:pPr marL="0" indent="0">
              <a:buNone/>
            </a:pPr>
            <a:r>
              <a:rPr lang="lt-LT" dirty="0"/>
              <a:t>2) kariuomenės personalo rezervo sudarymas, karinė įskaita ir karo prievolininkų rengimas;</a:t>
            </a:r>
          </a:p>
          <a:p>
            <a:pPr marL="0" indent="0">
              <a:buNone/>
            </a:pPr>
            <a:r>
              <a:rPr lang="lt-LT" dirty="0"/>
              <a:t>3) valstybės rezervo kaupimas ir tvarkymas.</a:t>
            </a:r>
          </a:p>
          <a:p>
            <a:endParaRPr lang="lt-LT" dirty="0"/>
          </a:p>
        </p:txBody>
      </p:sp>
      <p:grpSp>
        <p:nvGrpSpPr>
          <p:cNvPr id="4" name="Group 3"/>
          <p:cNvGrpSpPr>
            <a:grpSpLocks/>
          </p:cNvGrpSpPr>
          <p:nvPr/>
        </p:nvGrpSpPr>
        <p:grpSpPr bwMode="auto">
          <a:xfrm>
            <a:off x="-3175" y="19050"/>
            <a:ext cx="9112250" cy="742950"/>
            <a:chOff x="-2630" y="19050"/>
            <a:chExt cx="9111819" cy="743444"/>
          </a:xfrm>
        </p:grpSpPr>
        <p:pic>
          <p:nvPicPr>
            <p:cNvPr id="5" name="Picture 4" descr="d:\Users\sandra.straksiene\Desktop\LKM be fono.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71484" y="34816"/>
              <a:ext cx="637705" cy="727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cid:image001.png@01CE198E.585774A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30" y="19050"/>
              <a:ext cx="714415" cy="74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33013455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ve.lt/galery/2010-02-15/pi4-1_.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574" y="188640"/>
            <a:ext cx="3910777" cy="252028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encrypted-tbn2.gstatic.com/images?q=tbn:ANd9GcTkh8_pHFVY4tJlWIhxOC3rN9z1ogpijK-2iptbGT1EHrUgPmKN3w">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78618" y="223552"/>
            <a:ext cx="3732962" cy="2485368"/>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5573" y="3356992"/>
            <a:ext cx="3910777" cy="31256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1" name="Picture 7" descr="https://images-blogger-opensocial.googleusercontent.com/gadgets/proxy?url=http%3A%2F%2Fcache4.asset-cache.net%2Fgc%2F108194862-hands-covering-mans-eye-and-startled-womans-gettyimages.jpg%3Fv%3D1%26c%3DIWSAsset%26k%3D2%26d%3DQ15wluQyYiFP53aBif%252BnnbVrHJvpfI0rjrKsFLXZsf4%253D&amp;container=blogger&amp;gadget=a&amp;rewriteMime=image%2F*">
            <a:hlinkClick r:id="rId7"/>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425357" y="3356992"/>
            <a:ext cx="4688402" cy="3125602"/>
          </a:xfrm>
          <a:prstGeom prst="rect">
            <a:avLst/>
          </a:prstGeom>
          <a:noFill/>
          <a:extLst>
            <a:ext uri="{909E8E84-426E-40DD-AFC4-6F175D3DCCD1}">
              <a14:hiddenFill xmlns:a14="http://schemas.microsoft.com/office/drawing/2010/main">
                <a:solidFill>
                  <a:srgbClr val="FFFFFF"/>
                </a:solidFill>
              </a14:hiddenFill>
            </a:ext>
          </a:extLst>
        </p:spPr>
      </p:pic>
      <p:sp>
        <p:nvSpPr>
          <p:cNvPr id="8" name="Title 1"/>
          <p:cNvSpPr txBox="1">
            <a:spLocks/>
          </p:cNvSpPr>
          <p:nvPr/>
        </p:nvSpPr>
        <p:spPr>
          <a:xfrm>
            <a:off x="451843" y="2646040"/>
            <a:ext cx="82296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lt-LT" dirty="0" smtClean="0"/>
              <a:t>Pilietiškumas</a:t>
            </a:r>
            <a:endParaRPr lang="lt-LT" dirty="0"/>
          </a:p>
        </p:txBody>
      </p:sp>
    </p:spTree>
    <p:extLst>
      <p:ext uri="{BB962C8B-B14F-4D97-AF65-F5344CB8AC3E}">
        <p14:creationId xmlns:p14="http://schemas.microsoft.com/office/powerpoint/2010/main" val="40265632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i.ytimg.com/vi/XkQ5WldvgVU/hqdefault.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575" y="68263"/>
            <a:ext cx="4288961" cy="3216722"/>
          </a:xfrm>
          <a:prstGeom prst="rect">
            <a:avLst/>
          </a:prstGeom>
          <a:noFill/>
          <a:extLst>
            <a:ext uri="{909E8E84-426E-40DD-AFC4-6F175D3DCCD1}">
              <a14:hiddenFill xmlns:a14="http://schemas.microsoft.com/office/drawing/2010/main">
                <a:solidFill>
                  <a:srgbClr val="FFFFFF"/>
                </a:solidFill>
              </a14:hiddenFill>
            </a:ext>
          </a:extLst>
        </p:spPr>
      </p:pic>
      <p:pic>
        <p:nvPicPr>
          <p:cNvPr id="20483"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b="5462"/>
          <a:stretch/>
        </p:blipFill>
        <p:spPr bwMode="auto">
          <a:xfrm>
            <a:off x="4596608" y="68263"/>
            <a:ext cx="4151856" cy="45903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484"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5575" y="3717032"/>
            <a:ext cx="4307325" cy="28643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485"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68380" y="4688007"/>
            <a:ext cx="2808312" cy="20954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29542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0482"/>
                                        </p:tgtEl>
                                        <p:attrNameLst>
                                          <p:attrName>style.visibility</p:attrName>
                                        </p:attrNameLst>
                                      </p:cBhvr>
                                      <p:to>
                                        <p:strVal val="visible"/>
                                      </p:to>
                                    </p:set>
                                    <p:animEffect transition="in" filter="wipe(down)">
                                      <p:cBhvr>
                                        <p:cTn id="7" dur="500"/>
                                        <p:tgtEl>
                                          <p:spTgt spid="2048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0484"/>
                                        </p:tgtEl>
                                        <p:attrNameLst>
                                          <p:attrName>style.visibility</p:attrName>
                                        </p:attrNameLst>
                                      </p:cBhvr>
                                      <p:to>
                                        <p:strVal val="visible"/>
                                      </p:to>
                                    </p:set>
                                    <p:animEffect transition="in" filter="wipe(down)">
                                      <p:cBhvr>
                                        <p:cTn id="12" dur="500"/>
                                        <p:tgtEl>
                                          <p:spTgt spid="2048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20483"/>
                                        </p:tgtEl>
                                        <p:attrNameLst>
                                          <p:attrName>style.visibility</p:attrName>
                                        </p:attrNameLst>
                                      </p:cBhvr>
                                      <p:to>
                                        <p:strVal val="visible"/>
                                      </p:to>
                                    </p:set>
                                    <p:animEffect transition="in" filter="wipe(down)">
                                      <p:cBhvr>
                                        <p:cTn id="17" dur="500"/>
                                        <p:tgtEl>
                                          <p:spTgt spid="2048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20485"/>
                                        </p:tgtEl>
                                        <p:attrNameLst>
                                          <p:attrName>style.visibility</p:attrName>
                                        </p:attrNameLst>
                                      </p:cBhvr>
                                      <p:to>
                                        <p:strVal val="visible"/>
                                      </p:to>
                                    </p:set>
                                    <p:animEffect transition="in" filter="wipe(down)">
                                      <p:cBhvr>
                                        <p:cTn id="22" dur="500"/>
                                        <p:tgtEl>
                                          <p:spTgt spid="204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Freeform 15"/>
          <p:cNvSpPr>
            <a:spLocks/>
          </p:cNvSpPr>
          <p:nvPr/>
        </p:nvSpPr>
        <p:spPr bwMode="auto">
          <a:xfrm>
            <a:off x="219075" y="1781175"/>
            <a:ext cx="9001125" cy="1501775"/>
          </a:xfrm>
          <a:custGeom>
            <a:avLst/>
            <a:gdLst>
              <a:gd name="T0" fmla="*/ 0 w 10000"/>
              <a:gd name="T1" fmla="*/ 2147483647 h 10000"/>
              <a:gd name="T2" fmla="*/ 2147483647 w 10000"/>
              <a:gd name="T3" fmla="*/ 2147483647 h 10000"/>
              <a:gd name="T4" fmla="*/ 2147483647 w 10000"/>
              <a:gd name="T5" fmla="*/ 2147483647 h 10000"/>
              <a:gd name="T6" fmla="*/ 2147483647 w 10000"/>
              <a:gd name="T7" fmla="*/ 2147483647 h 10000"/>
              <a:gd name="T8" fmla="*/ 2147483647 w 10000"/>
              <a:gd name="T9" fmla="*/ 2147483647 h 10000"/>
              <a:gd name="T10" fmla="*/ 2147483647 w 10000"/>
              <a:gd name="T11" fmla="*/ 2147483647 h 10000"/>
              <a:gd name="T12" fmla="*/ 2147483647 w 10000"/>
              <a:gd name="T13" fmla="*/ 2147483647 h 10000"/>
              <a:gd name="T14" fmla="*/ 2147483647 w 10000"/>
              <a:gd name="T15" fmla="*/ 2147483647 h 10000"/>
              <a:gd name="T16" fmla="*/ 2147483647 w 10000"/>
              <a:gd name="T17" fmla="*/ 2147483647 h 10000"/>
              <a:gd name="T18" fmla="*/ 2147483647 w 10000"/>
              <a:gd name="T19" fmla="*/ 2147483647 h 10000"/>
              <a:gd name="T20" fmla="*/ 2147483647 w 10000"/>
              <a:gd name="T21" fmla="*/ 0 h 10000"/>
              <a:gd name="T22" fmla="*/ 2147483647 w 10000"/>
              <a:gd name="T23" fmla="*/ 2147483647 h 10000"/>
              <a:gd name="T24" fmla="*/ 2147483647 w 10000"/>
              <a:gd name="T25" fmla="*/ 2147483647 h 10000"/>
              <a:gd name="T26" fmla="*/ 2147483647 w 10000"/>
              <a:gd name="T27" fmla="*/ 2147483647 h 10000"/>
              <a:gd name="T28" fmla="*/ 2147483647 w 10000"/>
              <a:gd name="T29" fmla="*/ 2147483647 h 10000"/>
              <a:gd name="T30" fmla="*/ 2147483647 w 10000"/>
              <a:gd name="T31" fmla="*/ 2147483647 h 10000"/>
              <a:gd name="T32" fmla="*/ 2147483647 w 10000"/>
              <a:gd name="T33" fmla="*/ 2147483647 h 10000"/>
              <a:gd name="T34" fmla="*/ 2147483647 w 10000"/>
              <a:gd name="T35" fmla="*/ 2147483647 h 100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0000" h="10000">
                <a:moveTo>
                  <a:pt x="0" y="10000"/>
                </a:moveTo>
                <a:lnTo>
                  <a:pt x="554" y="9416"/>
                </a:lnTo>
                <a:cubicBezTo>
                  <a:pt x="751" y="9382"/>
                  <a:pt x="935" y="9879"/>
                  <a:pt x="1090" y="9949"/>
                </a:cubicBezTo>
                <a:cubicBezTo>
                  <a:pt x="1245" y="10019"/>
                  <a:pt x="1381" y="9331"/>
                  <a:pt x="1588" y="9338"/>
                </a:cubicBezTo>
                <a:lnTo>
                  <a:pt x="2426" y="9838"/>
                </a:lnTo>
                <a:lnTo>
                  <a:pt x="3101" y="8556"/>
                </a:lnTo>
                <a:lnTo>
                  <a:pt x="3620" y="7283"/>
                </a:lnTo>
                <a:lnTo>
                  <a:pt x="4138" y="5932"/>
                </a:lnTo>
                <a:cubicBezTo>
                  <a:pt x="4292" y="5410"/>
                  <a:pt x="4507" y="4851"/>
                  <a:pt x="4661" y="4329"/>
                </a:cubicBezTo>
                <a:lnTo>
                  <a:pt x="5138" y="2423"/>
                </a:lnTo>
                <a:cubicBezTo>
                  <a:pt x="5277" y="1121"/>
                  <a:pt x="5271" y="1619"/>
                  <a:pt x="5338" y="0"/>
                </a:cubicBezTo>
                <a:lnTo>
                  <a:pt x="7120" y="73"/>
                </a:lnTo>
                <a:lnTo>
                  <a:pt x="7697" y="743"/>
                </a:lnTo>
                <a:lnTo>
                  <a:pt x="8300" y="3119"/>
                </a:lnTo>
                <a:cubicBezTo>
                  <a:pt x="8459" y="4102"/>
                  <a:pt x="8617" y="5084"/>
                  <a:pt x="8776" y="6068"/>
                </a:cubicBezTo>
                <a:cubicBezTo>
                  <a:pt x="8921" y="6832"/>
                  <a:pt x="9065" y="7597"/>
                  <a:pt x="9210" y="8361"/>
                </a:cubicBezTo>
                <a:lnTo>
                  <a:pt x="9600" y="10000"/>
                </a:lnTo>
                <a:lnTo>
                  <a:pt x="10000" y="10000"/>
                </a:lnTo>
              </a:path>
            </a:pathLst>
          </a:custGeom>
          <a:noFill/>
          <a:ln w="57150">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lt-LT"/>
          </a:p>
        </p:txBody>
      </p:sp>
      <p:sp>
        <p:nvSpPr>
          <p:cNvPr id="5" name="Rectangle 4"/>
          <p:cNvSpPr/>
          <p:nvPr/>
        </p:nvSpPr>
        <p:spPr>
          <a:xfrm>
            <a:off x="219075" y="1628775"/>
            <a:ext cx="2174875" cy="3276600"/>
          </a:xfrm>
          <a:prstGeom prst="rect">
            <a:avLst/>
          </a:prstGeom>
          <a:solidFill>
            <a:srgbClr val="00B050">
              <a:alpha val="53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lt-LT" b="1" dirty="0">
              <a:solidFill>
                <a:schemeClr val="tx1"/>
              </a:solidFill>
            </a:endParaRPr>
          </a:p>
          <a:p>
            <a:pPr algn="ctr">
              <a:defRPr/>
            </a:pPr>
            <a:endParaRPr lang="lt-LT" b="1" dirty="0">
              <a:solidFill>
                <a:schemeClr val="tx1"/>
              </a:solidFill>
            </a:endParaRPr>
          </a:p>
          <a:p>
            <a:pPr algn="ctr">
              <a:defRPr/>
            </a:pPr>
            <a:r>
              <a:rPr lang="lt-LT" b="1" dirty="0">
                <a:solidFill>
                  <a:schemeClr val="tx1"/>
                </a:solidFill>
              </a:rPr>
              <a:t>TAIKA</a:t>
            </a:r>
          </a:p>
        </p:txBody>
      </p:sp>
      <p:sp>
        <p:nvSpPr>
          <p:cNvPr id="6" name="Rectangle 5"/>
          <p:cNvSpPr/>
          <p:nvPr/>
        </p:nvSpPr>
        <p:spPr>
          <a:xfrm>
            <a:off x="2443163" y="1628775"/>
            <a:ext cx="2541587" cy="3276600"/>
          </a:xfrm>
          <a:prstGeom prst="rect">
            <a:avLst/>
          </a:prstGeom>
          <a:solidFill>
            <a:srgbClr val="FFFF0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lt-LT" b="1" dirty="0">
              <a:solidFill>
                <a:schemeClr val="tx1"/>
              </a:solidFill>
            </a:endParaRPr>
          </a:p>
          <a:p>
            <a:pPr algn="ctr">
              <a:defRPr/>
            </a:pPr>
            <a:r>
              <a:rPr lang="lt-LT" b="1" dirty="0">
                <a:solidFill>
                  <a:schemeClr val="tx1"/>
                </a:solidFill>
              </a:rPr>
              <a:t>KRIZĖ / KONFLIKTAS</a:t>
            </a:r>
          </a:p>
        </p:txBody>
      </p:sp>
      <p:sp>
        <p:nvSpPr>
          <p:cNvPr id="7" name="Rectangle 6"/>
          <p:cNvSpPr/>
          <p:nvPr/>
        </p:nvSpPr>
        <p:spPr>
          <a:xfrm>
            <a:off x="5033963" y="1628775"/>
            <a:ext cx="1627187" cy="3276600"/>
          </a:xfrm>
          <a:prstGeom prst="rect">
            <a:avLst/>
          </a:prstGeom>
          <a:solidFill>
            <a:srgbClr val="FF0000">
              <a:alpha val="53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lt-LT" b="1" dirty="0">
              <a:solidFill>
                <a:schemeClr val="tx1"/>
              </a:solidFill>
            </a:endParaRPr>
          </a:p>
          <a:p>
            <a:pPr algn="ctr">
              <a:defRPr/>
            </a:pPr>
            <a:r>
              <a:rPr lang="lt-LT" b="1" dirty="0">
                <a:solidFill>
                  <a:schemeClr val="tx1"/>
                </a:solidFill>
              </a:rPr>
              <a:t>KARAS</a:t>
            </a:r>
          </a:p>
        </p:txBody>
      </p:sp>
      <p:sp>
        <p:nvSpPr>
          <p:cNvPr id="8" name="Rectangle 7"/>
          <p:cNvSpPr/>
          <p:nvPr/>
        </p:nvSpPr>
        <p:spPr>
          <a:xfrm>
            <a:off x="6710363" y="1628775"/>
            <a:ext cx="2084387" cy="3276600"/>
          </a:xfrm>
          <a:prstGeom prst="rect">
            <a:avLst/>
          </a:prstGeom>
          <a:solidFill>
            <a:srgbClr val="FFFF0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lt-LT" b="1" dirty="0">
              <a:solidFill>
                <a:schemeClr val="tx1"/>
              </a:solidFill>
            </a:endParaRPr>
          </a:p>
          <a:p>
            <a:pPr algn="ctr">
              <a:defRPr/>
            </a:pPr>
            <a:r>
              <a:rPr lang="lt-LT" sz="1600" b="1" dirty="0">
                <a:solidFill>
                  <a:schemeClr val="tx1"/>
                </a:solidFill>
              </a:rPr>
              <a:t>GRĮŽIMAS Į TAIKOS PADĖTĮ</a:t>
            </a:r>
          </a:p>
        </p:txBody>
      </p:sp>
      <p:sp>
        <p:nvSpPr>
          <p:cNvPr id="9" name="Rectangle 8"/>
          <p:cNvSpPr/>
          <p:nvPr/>
        </p:nvSpPr>
        <p:spPr>
          <a:xfrm>
            <a:off x="2808288" y="3914775"/>
            <a:ext cx="5792787" cy="381000"/>
          </a:xfrm>
          <a:prstGeom prst="rect">
            <a:avLst/>
          </a:prstGeom>
          <a:gradFill flip="none" rotWithShape="1">
            <a:gsLst>
              <a:gs pos="0">
                <a:srgbClr val="FFF200"/>
              </a:gs>
              <a:gs pos="45000">
                <a:srgbClr val="FF7A00"/>
              </a:gs>
              <a:gs pos="70000">
                <a:srgbClr val="FF0300"/>
              </a:gs>
              <a:gs pos="100000">
                <a:srgbClr val="4D0808"/>
              </a:gs>
            </a:gsLst>
            <a:lin ang="10800000" scaled="1"/>
            <a:tileRect/>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lt-LT" sz="1400" b="1" dirty="0">
                <a:solidFill>
                  <a:schemeClr val="bg1"/>
                </a:solidFill>
                <a:effectLst>
                  <a:outerShdw blurRad="38100" dist="38100" dir="2700000" algn="tl">
                    <a:srgbClr val="000000">
                      <a:alpha val="43137"/>
                    </a:srgbClr>
                  </a:outerShdw>
                </a:effectLst>
              </a:rPr>
              <a:t>    DALINĖ / VISUOTINĖ MOBILIZACIJA               </a:t>
            </a:r>
            <a:r>
              <a:rPr lang="lt-LT" sz="1400" b="1" dirty="0">
                <a:solidFill>
                  <a:schemeClr val="tx1"/>
                </a:solidFill>
                <a:effectLst>
                  <a:outerShdw blurRad="38100" dist="38100" dir="2700000" algn="tl">
                    <a:srgbClr val="000000">
                      <a:alpha val="43137"/>
                    </a:srgbClr>
                  </a:outerShdw>
                </a:effectLst>
              </a:rPr>
              <a:t>DEMOBILIZACIJA</a:t>
            </a:r>
            <a:endParaRPr lang="lt-LT" sz="1400" b="1" dirty="0">
              <a:solidFill>
                <a:schemeClr val="tx1"/>
              </a:solidFill>
            </a:endParaRPr>
          </a:p>
        </p:txBody>
      </p:sp>
      <p:sp>
        <p:nvSpPr>
          <p:cNvPr id="12" name="Rectangle 11"/>
          <p:cNvSpPr/>
          <p:nvPr/>
        </p:nvSpPr>
        <p:spPr>
          <a:xfrm>
            <a:off x="306388" y="4295775"/>
            <a:ext cx="2087562" cy="609600"/>
          </a:xfrm>
          <a:prstGeom prst="rect">
            <a:avLst/>
          </a:prstGeom>
          <a:gradFill flip="none" rotWithShape="0">
            <a:gsLst>
              <a:gs pos="0">
                <a:srgbClr val="FFFF00">
                  <a:lumMod val="0"/>
                  <a:lumOff val="100000"/>
                </a:srgbClr>
              </a:gs>
              <a:gs pos="100000">
                <a:srgbClr val="FFC000"/>
              </a:gs>
              <a:gs pos="100000">
                <a:srgbClr val="9CB86E"/>
              </a:gs>
              <a:gs pos="100000">
                <a:srgbClr val="156B13"/>
              </a:gs>
            </a:gsLst>
            <a:lin ang="0" scaled="0"/>
            <a:tileRect/>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t-LT" sz="1400" b="1" dirty="0">
                <a:solidFill>
                  <a:schemeClr val="tx1"/>
                </a:solidFill>
              </a:rPr>
              <a:t>Ekstremali situacija /</a:t>
            </a:r>
          </a:p>
          <a:p>
            <a:pPr algn="ctr">
              <a:defRPr/>
            </a:pPr>
            <a:r>
              <a:rPr lang="lt-LT" sz="1400" b="1" dirty="0">
                <a:solidFill>
                  <a:schemeClr val="tx1"/>
                </a:solidFill>
              </a:rPr>
              <a:t>Nepaprastoji padėtis</a:t>
            </a:r>
          </a:p>
        </p:txBody>
      </p:sp>
      <p:sp>
        <p:nvSpPr>
          <p:cNvPr id="13" name="Rectangle 12"/>
          <p:cNvSpPr/>
          <p:nvPr/>
        </p:nvSpPr>
        <p:spPr>
          <a:xfrm>
            <a:off x="2443163" y="4295775"/>
            <a:ext cx="4338637" cy="609600"/>
          </a:xfrm>
          <a:prstGeom prst="rect">
            <a:avLst/>
          </a:prstGeom>
          <a:gradFill>
            <a:gsLst>
              <a:gs pos="0">
                <a:schemeClr val="bg1"/>
              </a:gs>
              <a:gs pos="36000">
                <a:srgbClr val="FF0000"/>
              </a:gs>
              <a:gs pos="100000">
                <a:srgbClr val="FFC000"/>
              </a:gs>
              <a:gs pos="100000">
                <a:srgbClr val="9CB86E"/>
              </a:gs>
              <a:gs pos="100000">
                <a:srgbClr val="156B13"/>
              </a:gs>
            </a:gsLst>
            <a:lin ang="10800000" scaled="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lt-LT" sz="1600" b="1" dirty="0">
                <a:solidFill>
                  <a:schemeClr val="bg1"/>
                </a:solidFill>
              </a:rPr>
              <a:t>      </a:t>
            </a:r>
            <a:r>
              <a:rPr lang="lt-LT" sz="1600" b="1" dirty="0">
                <a:solidFill>
                  <a:schemeClr val="tx1"/>
                </a:solidFill>
              </a:rPr>
              <a:t>Nepaprastoji padėtis / Karo padėtis               </a:t>
            </a:r>
          </a:p>
        </p:txBody>
      </p:sp>
      <p:sp>
        <p:nvSpPr>
          <p:cNvPr id="18442" name="Rectangle 2"/>
          <p:cNvSpPr>
            <a:spLocks noChangeArrowheads="1"/>
          </p:cNvSpPr>
          <p:nvPr/>
        </p:nvSpPr>
        <p:spPr bwMode="auto">
          <a:xfrm>
            <a:off x="762000" y="590550"/>
            <a:ext cx="7315200" cy="5238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folHlink"/>
              </a:buClr>
              <a:buSzPct val="90000"/>
              <a:buFont typeface="Wingdings" pitchFamily="2" charset="2"/>
              <a:buChar char="n"/>
              <a:defRPr sz="2800" b="1">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b="1">
                <a:solidFill>
                  <a:schemeClr val="tx1"/>
                </a:solidFill>
                <a:latin typeface="Times New Roman" pitchFamily="18" charset="0"/>
              </a:defRPr>
            </a:lvl2pPr>
            <a:lvl3pPr marL="1143000" indent="-228600" eaLnBrk="0" hangingPunct="0">
              <a:spcBef>
                <a:spcPct val="20000"/>
              </a:spcBef>
              <a:buClr>
                <a:schemeClr val="folHlink"/>
              </a:buClr>
              <a:buSzPct val="55000"/>
              <a:buFont typeface="Wingdings" pitchFamily="2" charset="2"/>
              <a:buChar char="n"/>
              <a:defRPr sz="2300" b="1">
                <a:solidFill>
                  <a:schemeClr val="tx1"/>
                </a:solidFill>
                <a:latin typeface="Times New Roman" pitchFamily="18"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ctr" eaLnBrk="1" hangingPunct="1">
              <a:spcBef>
                <a:spcPct val="0"/>
              </a:spcBef>
              <a:buClrTx/>
              <a:buSzTx/>
              <a:buFontTx/>
              <a:buNone/>
            </a:pPr>
            <a:r>
              <a:rPr lang="lt-LT" altLang="lt-LT">
                <a:latin typeface="Times New Roman" pitchFamily="18" charset="0"/>
                <a:cs typeface="Times New Roman" pitchFamily="18" charset="0"/>
              </a:rPr>
              <a:t>VALSTYBĖS GYVAVIMO ETAPAI</a:t>
            </a:r>
          </a:p>
        </p:txBody>
      </p:sp>
      <p:sp>
        <p:nvSpPr>
          <p:cNvPr id="18443" name="Rectangle 1"/>
          <p:cNvSpPr>
            <a:spLocks noChangeArrowheads="1"/>
          </p:cNvSpPr>
          <p:nvPr/>
        </p:nvSpPr>
        <p:spPr bwMode="auto">
          <a:xfrm>
            <a:off x="533400" y="1781175"/>
            <a:ext cx="4686300" cy="369888"/>
          </a:xfrm>
          <a:prstGeom prst="rect">
            <a:avLst/>
          </a:prstGeom>
          <a:gradFill rotWithShape="1">
            <a:gsLst>
              <a:gs pos="0">
                <a:srgbClr val="FFF200"/>
              </a:gs>
              <a:gs pos="45000">
                <a:srgbClr val="FF7A00"/>
              </a:gs>
              <a:gs pos="70000">
                <a:srgbClr val="FF0300"/>
              </a:gs>
              <a:gs pos="100000">
                <a:srgbClr val="4D0808"/>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folHlink"/>
              </a:buClr>
              <a:buSzPct val="90000"/>
              <a:buFont typeface="Wingdings" pitchFamily="2" charset="2"/>
              <a:buChar char="n"/>
              <a:defRPr sz="2800" b="1">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b="1">
                <a:solidFill>
                  <a:schemeClr val="tx1"/>
                </a:solidFill>
                <a:latin typeface="Times New Roman" pitchFamily="18" charset="0"/>
              </a:defRPr>
            </a:lvl2pPr>
            <a:lvl3pPr marL="1143000" indent="-228600" eaLnBrk="0" hangingPunct="0">
              <a:spcBef>
                <a:spcPct val="20000"/>
              </a:spcBef>
              <a:buClr>
                <a:schemeClr val="folHlink"/>
              </a:buClr>
              <a:buSzPct val="55000"/>
              <a:buFont typeface="Wingdings" pitchFamily="2" charset="2"/>
              <a:buChar char="n"/>
              <a:defRPr sz="2300" b="1">
                <a:solidFill>
                  <a:schemeClr val="tx1"/>
                </a:solidFill>
                <a:latin typeface="Times New Roman" pitchFamily="18"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ctr" eaLnBrk="1" hangingPunct="1">
              <a:spcBef>
                <a:spcPct val="0"/>
              </a:spcBef>
              <a:buClrTx/>
              <a:buSzTx/>
              <a:buFontTx/>
              <a:buNone/>
            </a:pPr>
            <a:r>
              <a:rPr lang="lt-LT" altLang="lt-LT" sz="1800" b="0"/>
              <a:t>Indikatoriai</a:t>
            </a:r>
          </a:p>
        </p:txBody>
      </p:sp>
      <p:sp>
        <p:nvSpPr>
          <p:cNvPr id="18445" name="Slide Number Placeholder 5"/>
          <p:cNvSpPr>
            <a:spLocks noGrp="1"/>
          </p:cNvSpPr>
          <p:nvPr>
            <p:ph type="sldNum" sz="quarter" idx="12"/>
          </p:nvPr>
        </p:nvSpPr>
        <p:spPr>
          <a:noFill/>
        </p:spPr>
        <p:txBody>
          <a:bodyPr/>
          <a:lstStyle>
            <a:lvl1pPr eaLnBrk="0" hangingPunct="0">
              <a:spcBef>
                <a:spcPct val="20000"/>
              </a:spcBef>
              <a:buClr>
                <a:schemeClr val="folHlink"/>
              </a:buClr>
              <a:buSzPct val="90000"/>
              <a:buFont typeface="Wingdings" pitchFamily="2" charset="2"/>
              <a:buChar char="n"/>
              <a:defRPr sz="2800" b="1">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b="1">
                <a:solidFill>
                  <a:schemeClr val="tx1"/>
                </a:solidFill>
                <a:latin typeface="Times New Roman" pitchFamily="18" charset="0"/>
              </a:defRPr>
            </a:lvl2pPr>
            <a:lvl3pPr marL="1143000" indent="-228600" eaLnBrk="0" hangingPunct="0">
              <a:spcBef>
                <a:spcPct val="20000"/>
              </a:spcBef>
              <a:buClr>
                <a:schemeClr val="folHlink"/>
              </a:buClr>
              <a:buSzPct val="55000"/>
              <a:buFont typeface="Wingdings" pitchFamily="2" charset="2"/>
              <a:buChar char="n"/>
              <a:defRPr sz="2300" b="1">
                <a:solidFill>
                  <a:schemeClr val="tx1"/>
                </a:solidFill>
                <a:latin typeface="Times New Roman" pitchFamily="18"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fld id="{E22BA0D2-0A0E-4F18-BA40-C8619A9A3364}" type="slidenum">
              <a:rPr lang="lt-LT" altLang="lt-LT" sz="1000" b="0" smtClean="0">
                <a:latin typeface="Times New Roman" pitchFamily="18" charset="0"/>
                <a:cs typeface="Times New Roman" pitchFamily="18" charset="0"/>
              </a:rPr>
              <a:pPr eaLnBrk="1" hangingPunct="1">
                <a:spcBef>
                  <a:spcPct val="0"/>
                </a:spcBef>
                <a:buClrTx/>
                <a:buSzTx/>
                <a:buFontTx/>
                <a:buNone/>
              </a:pPr>
              <a:t>16</a:t>
            </a:fld>
            <a:r>
              <a:rPr lang="lt-LT" altLang="lt-LT" sz="1000" b="0" smtClean="0">
                <a:latin typeface="Times New Roman" pitchFamily="18" charset="0"/>
                <a:cs typeface="Times New Roman" pitchFamily="18" charset="0"/>
              </a:rPr>
              <a:t>/22</a:t>
            </a:r>
          </a:p>
        </p:txBody>
      </p:sp>
      <p:sp>
        <p:nvSpPr>
          <p:cNvPr id="2" name="AutoShape 2" descr="Image result for lietuvos valstybės simboliai"/>
          <p:cNvSpPr>
            <a:spLocks noChangeAspect="1" noChangeArrowheads="1"/>
          </p:cNvSpPr>
          <p:nvPr/>
        </p:nvSpPr>
        <p:spPr bwMode="auto">
          <a:xfrm>
            <a:off x="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lt-LT"/>
          </a:p>
        </p:txBody>
      </p:sp>
    </p:spTree>
    <p:extLst>
      <p:ext uri="{BB962C8B-B14F-4D97-AF65-F5344CB8AC3E}">
        <p14:creationId xmlns:p14="http://schemas.microsoft.com/office/powerpoint/2010/main" val="49346742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8229600" cy="1143000"/>
          </a:xfrm>
        </p:spPr>
        <p:txBody>
          <a:bodyPr/>
          <a:lstStyle/>
          <a:p>
            <a:r>
              <a:rPr lang="en-US" dirty="0" err="1" smtClean="0"/>
              <a:t>Ar</a:t>
            </a:r>
            <a:r>
              <a:rPr lang="en-US" dirty="0" smtClean="0"/>
              <a:t>?</a:t>
            </a:r>
            <a:endParaRPr lang="lt-LT" dirty="0"/>
          </a:p>
        </p:txBody>
      </p:sp>
      <p:sp>
        <p:nvSpPr>
          <p:cNvPr id="3" name="Content Placeholder 2"/>
          <p:cNvSpPr>
            <a:spLocks noGrp="1"/>
          </p:cNvSpPr>
          <p:nvPr>
            <p:ph idx="1"/>
          </p:nvPr>
        </p:nvSpPr>
        <p:spPr>
          <a:xfrm>
            <a:off x="395536" y="1124744"/>
            <a:ext cx="8507288" cy="5073427"/>
          </a:xfrm>
        </p:spPr>
        <p:txBody>
          <a:bodyPr>
            <a:normAutofit/>
          </a:bodyPr>
          <a:lstStyle/>
          <a:p>
            <a:pPr marL="514350" indent="-514350">
              <a:buFont typeface="+mj-lt"/>
              <a:buAutoNum type="arabicPeriod"/>
            </a:pPr>
            <a:r>
              <a:rPr lang="lt-LT" dirty="0" smtClean="0"/>
              <a:t>Žinosi, kas vyksta?</a:t>
            </a:r>
          </a:p>
          <a:p>
            <a:pPr marL="514350" indent="-514350">
              <a:buFont typeface="+mj-lt"/>
              <a:buAutoNum type="arabicPeriod"/>
            </a:pPr>
            <a:r>
              <a:rPr lang="lt-LT" dirty="0" smtClean="0"/>
              <a:t>Ar bus, kas tau padės? Ar galėsi organizuoti?</a:t>
            </a:r>
          </a:p>
          <a:p>
            <a:pPr marL="514350" indent="-514350">
              <a:buFont typeface="+mj-lt"/>
              <a:buAutoNum type="arabicPeriod"/>
            </a:pPr>
            <a:r>
              <a:rPr lang="lt-LT" dirty="0" smtClean="0"/>
              <a:t>Ar galėsi judėti? Toli</a:t>
            </a:r>
            <a:r>
              <a:rPr lang="en-US" dirty="0" smtClean="0"/>
              <a:t>!!!</a:t>
            </a:r>
            <a:r>
              <a:rPr lang="lt-LT" dirty="0"/>
              <a:t> </a:t>
            </a:r>
            <a:r>
              <a:rPr lang="en-US" dirty="0" err="1" smtClean="0"/>
              <a:t>Greitai</a:t>
            </a:r>
            <a:r>
              <a:rPr lang="en-US" dirty="0" smtClean="0"/>
              <a:t>!!!</a:t>
            </a:r>
          </a:p>
          <a:p>
            <a:pPr marL="514350" indent="-514350">
              <a:buFont typeface="+mj-lt"/>
              <a:buAutoNum type="arabicPeriod"/>
            </a:pPr>
            <a:r>
              <a:rPr lang="en-US" dirty="0" err="1" smtClean="0"/>
              <a:t>Ar</a:t>
            </a:r>
            <a:r>
              <a:rPr lang="en-US" dirty="0" smtClean="0"/>
              <a:t> gal</a:t>
            </a:r>
            <a:r>
              <a:rPr lang="lt-LT" dirty="0" smtClean="0"/>
              <a:t>ėsi orientuotis?</a:t>
            </a:r>
          </a:p>
          <a:p>
            <a:pPr marL="514350" indent="-514350">
              <a:buFont typeface="+mj-lt"/>
              <a:buAutoNum type="arabicPeriod"/>
            </a:pPr>
            <a:r>
              <a:rPr lang="lt-LT" dirty="0" smtClean="0"/>
              <a:t>Ar galėsi apsisaugoti? </a:t>
            </a:r>
          </a:p>
          <a:p>
            <a:pPr marL="514350" indent="-514350">
              <a:buFont typeface="+mj-lt"/>
              <a:buAutoNum type="arabicPeriod"/>
            </a:pPr>
            <a:r>
              <a:rPr lang="lt-LT" dirty="0" smtClean="0"/>
              <a:t>Ar turėsi žinių ir gebėjimų padėti savo šeimai ir / ar kitiems?</a:t>
            </a:r>
          </a:p>
          <a:p>
            <a:pPr marL="514350" indent="-514350">
              <a:buFont typeface="+mj-lt"/>
              <a:buAutoNum type="arabicPeriod"/>
            </a:pPr>
            <a:r>
              <a:rPr lang="lt-LT" dirty="0" smtClean="0"/>
              <a:t>Kuo galėsi būti naudingas? Ar turėsi valios?</a:t>
            </a:r>
            <a:endParaRPr lang="lt-LT" dirty="0"/>
          </a:p>
        </p:txBody>
      </p:sp>
      <p:grpSp>
        <p:nvGrpSpPr>
          <p:cNvPr id="4" name="Group 3"/>
          <p:cNvGrpSpPr>
            <a:grpSpLocks/>
          </p:cNvGrpSpPr>
          <p:nvPr/>
        </p:nvGrpSpPr>
        <p:grpSpPr bwMode="auto">
          <a:xfrm>
            <a:off x="-3175" y="19050"/>
            <a:ext cx="9112250" cy="742950"/>
            <a:chOff x="-2630" y="19050"/>
            <a:chExt cx="9111819" cy="743444"/>
          </a:xfrm>
        </p:grpSpPr>
        <p:pic>
          <p:nvPicPr>
            <p:cNvPr id="5" name="Picture 4" descr="d:\Users\sandra.straksiene\Desktop\LKM be fono.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71484" y="34816"/>
              <a:ext cx="637705" cy="727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cid:image001.png@01CE198E.585774A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30" y="19050"/>
              <a:ext cx="714415" cy="74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9890589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688" y="-144463"/>
            <a:ext cx="8229600" cy="1143000"/>
          </a:xfrm>
        </p:spPr>
        <p:txBody>
          <a:bodyPr/>
          <a:lstStyle/>
          <a:p>
            <a:r>
              <a:rPr lang="lt-LT" dirty="0" smtClean="0"/>
              <a:t>7 </a:t>
            </a:r>
            <a:r>
              <a:rPr lang="lt-LT" dirty="0" smtClean="0"/>
              <a:t>„Ar?“</a:t>
            </a:r>
            <a:endParaRPr lang="lt-LT" dirty="0"/>
          </a:p>
        </p:txBody>
      </p:sp>
      <p:sp>
        <p:nvSpPr>
          <p:cNvPr id="4" name="AutoShape 2" descr="Image result for info management"/>
          <p:cNvSpPr>
            <a:spLocks noChangeAspect="1" noChangeArrowheads="1"/>
          </p:cNvSpPr>
          <p:nvPr/>
        </p:nvSpPr>
        <p:spPr bwMode="auto">
          <a:xfrm>
            <a:off x="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lt-LT"/>
          </a:p>
        </p:txBody>
      </p:sp>
      <p:pic>
        <p:nvPicPr>
          <p:cNvPr id="1945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484784"/>
            <a:ext cx="2466975"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683568" y="980728"/>
            <a:ext cx="1886542" cy="369332"/>
          </a:xfrm>
          <a:prstGeom prst="rect">
            <a:avLst/>
          </a:prstGeom>
        </p:spPr>
        <p:txBody>
          <a:bodyPr wrap="none">
            <a:spAutoFit/>
          </a:bodyPr>
          <a:lstStyle/>
          <a:p>
            <a:r>
              <a:rPr lang="lt-LT" dirty="0" smtClean="0"/>
              <a:t>Žinosi, </a:t>
            </a:r>
            <a:r>
              <a:rPr lang="lt-LT" dirty="0"/>
              <a:t>kas vyksta?</a:t>
            </a:r>
          </a:p>
        </p:txBody>
      </p:sp>
      <p:pic>
        <p:nvPicPr>
          <p:cNvPr id="19463" name="Picture 7" descr="Image result for gathering"/>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25000"/>
                    </a14:imgEffect>
                    <a14:imgEffect>
                      <a14:brightnessContrast bright="20000" contrast="20000"/>
                    </a14:imgEffect>
                  </a14:imgLayer>
                </a14:imgProps>
              </a:ext>
              <a:ext uri="{28A0092B-C50C-407E-A947-70E740481C1C}">
                <a14:useLocalDpi xmlns:a14="http://schemas.microsoft.com/office/drawing/2010/main" val="0"/>
              </a:ext>
            </a:extLst>
          </a:blip>
          <a:srcRect/>
          <a:stretch>
            <a:fillRect/>
          </a:stretch>
        </p:blipFill>
        <p:spPr bwMode="auto">
          <a:xfrm>
            <a:off x="4932040" y="1855489"/>
            <a:ext cx="3096344" cy="2661322"/>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5254539" y="1125698"/>
            <a:ext cx="2327497" cy="646331"/>
          </a:xfrm>
          <a:prstGeom prst="rect">
            <a:avLst/>
          </a:prstGeom>
        </p:spPr>
        <p:txBody>
          <a:bodyPr wrap="none">
            <a:spAutoFit/>
          </a:bodyPr>
          <a:lstStyle/>
          <a:p>
            <a:r>
              <a:rPr lang="lt-LT" dirty="0"/>
              <a:t>Ar </a:t>
            </a:r>
            <a:r>
              <a:rPr lang="lt-LT" dirty="0" smtClean="0"/>
              <a:t>bus, </a:t>
            </a:r>
            <a:r>
              <a:rPr lang="lt-LT" dirty="0"/>
              <a:t>kas tau padės? </a:t>
            </a:r>
            <a:endParaRPr lang="lt-LT" dirty="0" smtClean="0"/>
          </a:p>
          <a:p>
            <a:r>
              <a:rPr lang="lt-LT" dirty="0" smtClean="0"/>
              <a:t>Ar </a:t>
            </a:r>
            <a:r>
              <a:rPr lang="lt-LT" dirty="0"/>
              <a:t>galėsi organizuoti?</a:t>
            </a:r>
          </a:p>
        </p:txBody>
      </p:sp>
      <p:sp>
        <p:nvSpPr>
          <p:cNvPr id="7" name="Rectangle 6"/>
          <p:cNvSpPr/>
          <p:nvPr/>
        </p:nvSpPr>
        <p:spPr>
          <a:xfrm>
            <a:off x="463639" y="3717032"/>
            <a:ext cx="3185680" cy="369332"/>
          </a:xfrm>
          <a:prstGeom prst="rect">
            <a:avLst/>
          </a:prstGeom>
        </p:spPr>
        <p:txBody>
          <a:bodyPr wrap="none">
            <a:spAutoFit/>
          </a:bodyPr>
          <a:lstStyle/>
          <a:p>
            <a:r>
              <a:rPr lang="lt-LT" dirty="0"/>
              <a:t>Ar galėsi judėti? Toli</a:t>
            </a:r>
            <a:r>
              <a:rPr lang="en-US" dirty="0"/>
              <a:t>!!!</a:t>
            </a:r>
            <a:r>
              <a:rPr lang="lt-LT" dirty="0"/>
              <a:t> </a:t>
            </a:r>
            <a:r>
              <a:rPr lang="en-US" dirty="0" err="1"/>
              <a:t>Greitai</a:t>
            </a:r>
            <a:r>
              <a:rPr lang="en-US" dirty="0"/>
              <a:t>!!!</a:t>
            </a:r>
          </a:p>
        </p:txBody>
      </p:sp>
      <p:pic>
        <p:nvPicPr>
          <p:cNvPr id="11"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7544" y="4086364"/>
            <a:ext cx="3388281" cy="2363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2" name="Group 11"/>
          <p:cNvGrpSpPr>
            <a:grpSpLocks/>
          </p:cNvGrpSpPr>
          <p:nvPr/>
        </p:nvGrpSpPr>
        <p:grpSpPr bwMode="auto">
          <a:xfrm>
            <a:off x="-3175" y="19050"/>
            <a:ext cx="9112250" cy="742950"/>
            <a:chOff x="-2630" y="19050"/>
            <a:chExt cx="9111819" cy="743444"/>
          </a:xfrm>
        </p:grpSpPr>
        <p:pic>
          <p:nvPicPr>
            <p:cNvPr id="13" name="Picture 12" descr="d:\Users\sandra.straksiene\Desktop\LKM be fono.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471484" y="34816"/>
              <a:ext cx="637705" cy="727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3" descr="cid:image001.png@01CE198E.585774A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30" y="19050"/>
              <a:ext cx="714415" cy="74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856429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9459"/>
                                        </p:tgtEl>
                                        <p:attrNameLst>
                                          <p:attrName>style.visibility</p:attrName>
                                        </p:attrNameLst>
                                      </p:cBhvr>
                                      <p:to>
                                        <p:strVal val="visible"/>
                                      </p:to>
                                    </p:set>
                                    <p:animEffect transition="in" filter="wipe(down)">
                                      <p:cBhvr>
                                        <p:cTn id="7" dur="500"/>
                                        <p:tgtEl>
                                          <p:spTgt spid="19459"/>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par>
                                <p:cTn id="16" presetID="22" presetClass="entr" presetSubtype="4" fill="hold" nodeType="withEffect">
                                  <p:stCondLst>
                                    <p:cond delay="0"/>
                                  </p:stCondLst>
                                  <p:childTnLst>
                                    <p:set>
                                      <p:cBhvr>
                                        <p:cTn id="17" dur="1" fill="hold">
                                          <p:stCondLst>
                                            <p:cond delay="0"/>
                                          </p:stCondLst>
                                        </p:cTn>
                                        <p:tgtEl>
                                          <p:spTgt spid="19463"/>
                                        </p:tgtEl>
                                        <p:attrNameLst>
                                          <p:attrName>style.visibility</p:attrName>
                                        </p:attrNameLst>
                                      </p:cBhvr>
                                      <p:to>
                                        <p:strVal val="visible"/>
                                      </p:to>
                                    </p:set>
                                    <p:animEffect transition="in" filter="wipe(down)">
                                      <p:cBhvr>
                                        <p:cTn id="18" dur="500"/>
                                        <p:tgtEl>
                                          <p:spTgt spid="19463"/>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down)">
                                      <p:cBhvr>
                                        <p:cTn id="23" dur="500"/>
                                        <p:tgtEl>
                                          <p:spTgt spid="7"/>
                                        </p:tgtEl>
                                      </p:cBhvr>
                                    </p:animEffect>
                                  </p:childTnLst>
                                </p:cTn>
                              </p:par>
                              <p:par>
                                <p:cTn id="24" presetID="22" presetClass="entr" presetSubtype="4"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wipe(down)">
                                      <p:cBhvr>
                                        <p:cTn id="2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Paveikslėlis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dist="45791" dir="2021404"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243" name="Group 3"/>
          <p:cNvGrpSpPr>
            <a:grpSpLocks/>
          </p:cNvGrpSpPr>
          <p:nvPr/>
        </p:nvGrpSpPr>
        <p:grpSpPr bwMode="auto">
          <a:xfrm>
            <a:off x="-3175" y="19050"/>
            <a:ext cx="9112250" cy="742950"/>
            <a:chOff x="-2630" y="19050"/>
            <a:chExt cx="9111819" cy="743444"/>
          </a:xfrm>
        </p:grpSpPr>
        <p:pic>
          <p:nvPicPr>
            <p:cNvPr id="10262" name="Picture 4" descr="d:\Users\sandra.straksiene\Desktop\LKM be fono.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71484" y="34816"/>
              <a:ext cx="637705" cy="727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3" name="Picture 5" descr="cid:image001.png@01CE198E.585774A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30" y="19050"/>
              <a:ext cx="714415" cy="74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9" name="Group 8"/>
          <p:cNvGrpSpPr>
            <a:grpSpLocks/>
          </p:cNvGrpSpPr>
          <p:nvPr/>
        </p:nvGrpSpPr>
        <p:grpSpPr bwMode="auto">
          <a:xfrm>
            <a:off x="90488" y="2101850"/>
            <a:ext cx="2736850" cy="2665413"/>
            <a:chOff x="91090" y="2102449"/>
            <a:chExt cx="2736850" cy="2665413"/>
          </a:xfrm>
        </p:grpSpPr>
        <p:sp>
          <p:nvSpPr>
            <p:cNvPr id="10259" name="AutoShape 3"/>
            <p:cNvSpPr>
              <a:spLocks noChangeArrowheads="1"/>
            </p:cNvSpPr>
            <p:nvPr/>
          </p:nvSpPr>
          <p:spPr bwMode="auto">
            <a:xfrm>
              <a:off x="91090" y="2102449"/>
              <a:ext cx="2736850" cy="576263"/>
            </a:xfrm>
            <a:prstGeom prst="rightArrowCallout">
              <a:avLst>
                <a:gd name="adj1" fmla="val 30028"/>
                <a:gd name="adj2" fmla="val 25000"/>
                <a:gd name="adj3" fmla="val 79155"/>
                <a:gd name="adj4" fmla="val 78792"/>
              </a:avLst>
            </a:prstGeom>
            <a:solidFill>
              <a:srgbClr val="00CC66"/>
            </a:solidFill>
            <a:ln w="9525">
              <a:solidFill>
                <a:schemeClr val="tx1"/>
              </a:solidFill>
              <a:miter lim="800000"/>
              <a:headEnd/>
              <a:tailEnd/>
            </a:ln>
          </p:spPr>
          <p:txBody>
            <a:bodyPr wrap="none"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lt-LT" altLang="en-US" sz="2400" b="1">
                  <a:latin typeface="Times New Roman" pitchFamily="18" charset="0"/>
                </a:rPr>
                <a:t>Bendrasis FR</a:t>
              </a:r>
            </a:p>
          </p:txBody>
        </p:sp>
        <p:sp>
          <p:nvSpPr>
            <p:cNvPr id="10260" name="AutoShape 4"/>
            <p:cNvSpPr>
              <a:spLocks noChangeArrowheads="1"/>
            </p:cNvSpPr>
            <p:nvPr/>
          </p:nvSpPr>
          <p:spPr bwMode="auto">
            <a:xfrm>
              <a:off x="91090" y="4191599"/>
              <a:ext cx="2736850" cy="576263"/>
            </a:xfrm>
            <a:prstGeom prst="rightArrowCallout">
              <a:avLst>
                <a:gd name="adj1" fmla="val 30028"/>
                <a:gd name="adj2" fmla="val 25000"/>
                <a:gd name="adj3" fmla="val 79155"/>
                <a:gd name="adj4" fmla="val 78792"/>
              </a:avLst>
            </a:prstGeom>
            <a:solidFill>
              <a:srgbClr val="009900"/>
            </a:solidFill>
            <a:ln w="9525">
              <a:solidFill>
                <a:schemeClr val="tx1"/>
              </a:solidFill>
              <a:miter lim="800000"/>
              <a:headEnd/>
              <a:tailEnd/>
            </a:ln>
          </p:spPr>
          <p:txBody>
            <a:bodyPr wrap="none"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lt-LT" altLang="en-US" sz="2400" b="1">
                  <a:latin typeface="Times New Roman" pitchFamily="18" charset="0"/>
                </a:rPr>
                <a:t>Taikomasis FR</a:t>
              </a:r>
            </a:p>
          </p:txBody>
        </p:sp>
        <p:sp>
          <p:nvSpPr>
            <p:cNvPr id="10261" name="Rectangle 5"/>
            <p:cNvSpPr>
              <a:spLocks noChangeArrowheads="1"/>
            </p:cNvSpPr>
            <p:nvPr/>
          </p:nvSpPr>
          <p:spPr bwMode="auto">
            <a:xfrm>
              <a:off x="91090" y="2678712"/>
              <a:ext cx="1509110" cy="1512887"/>
            </a:xfrm>
            <a:prstGeom prst="rect">
              <a:avLst/>
            </a:prstGeom>
            <a:solidFill>
              <a:srgbClr val="33CC33"/>
            </a:solidFill>
            <a:ln w="9525">
              <a:solidFill>
                <a:schemeClr val="tx1"/>
              </a:solidFill>
              <a:miter lim="800000"/>
              <a:headEnd/>
              <a:tailEnd/>
            </a:ln>
          </p:spPr>
          <p:txBody>
            <a:bodyPr wrap="none"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lt-LT" altLang="en-US" sz="2400" b="1">
                  <a:latin typeface="Times New Roman" pitchFamily="18" charset="0"/>
                </a:rPr>
                <a:t>Karinis</a:t>
              </a:r>
            </a:p>
            <a:p>
              <a:pPr algn="ctr" eaLnBrk="1" hangingPunct="1">
                <a:spcBef>
                  <a:spcPct val="0"/>
                </a:spcBef>
                <a:buFontTx/>
                <a:buNone/>
              </a:pPr>
              <a:r>
                <a:rPr lang="lt-LT" altLang="en-US" sz="2400" b="1">
                  <a:latin typeface="Times New Roman" pitchFamily="18" charset="0"/>
                </a:rPr>
                <a:t> fizinis </a:t>
              </a:r>
            </a:p>
            <a:p>
              <a:pPr algn="ctr" eaLnBrk="1" hangingPunct="1">
                <a:spcBef>
                  <a:spcPct val="0"/>
                </a:spcBef>
                <a:buFontTx/>
                <a:buNone/>
              </a:pPr>
              <a:r>
                <a:rPr lang="lt-LT" altLang="en-US" sz="2400" b="1">
                  <a:latin typeface="Times New Roman" pitchFamily="18" charset="0"/>
                </a:rPr>
                <a:t>rengimas</a:t>
              </a:r>
            </a:p>
          </p:txBody>
        </p:sp>
      </p:grpSp>
      <p:grpSp>
        <p:nvGrpSpPr>
          <p:cNvPr id="8" name="Group 7"/>
          <p:cNvGrpSpPr>
            <a:grpSpLocks/>
          </p:cNvGrpSpPr>
          <p:nvPr/>
        </p:nvGrpSpPr>
        <p:grpSpPr bwMode="auto">
          <a:xfrm>
            <a:off x="-3175" y="3860800"/>
            <a:ext cx="9118600" cy="2997200"/>
            <a:chOff x="-3175" y="3861517"/>
            <a:chExt cx="9118405" cy="2996482"/>
          </a:xfrm>
        </p:grpSpPr>
        <p:sp>
          <p:nvSpPr>
            <p:cNvPr id="10253" name="Rectangle 8">
              <a:hlinkClick r:id="rId6" action="ppaction://hlinksldjump"/>
            </p:cNvPr>
            <p:cNvSpPr>
              <a:spLocks noChangeArrowheads="1"/>
            </p:cNvSpPr>
            <p:nvPr/>
          </p:nvSpPr>
          <p:spPr bwMode="auto">
            <a:xfrm>
              <a:off x="2827940" y="3886372"/>
              <a:ext cx="2049463" cy="1218639"/>
            </a:xfrm>
            <a:prstGeom prst="rect">
              <a:avLst/>
            </a:prstGeom>
            <a:solidFill>
              <a:srgbClr val="339933"/>
            </a:solidFill>
            <a:ln w="9525">
              <a:solidFill>
                <a:schemeClr val="tx1"/>
              </a:solidFill>
              <a:miter lim="800000"/>
              <a:headEnd/>
              <a:tailEnd/>
            </a:ln>
          </p:spPr>
          <p:txBody>
            <a:bodyPr wrap="none"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lt-LT" altLang="en-US" sz="1600" b="1">
                  <a:latin typeface="Arial" charset="0"/>
                </a:rPr>
                <a:t>Kovinė savigyna</a:t>
              </a:r>
            </a:p>
            <a:p>
              <a:pPr algn="ctr" eaLnBrk="1" hangingPunct="1">
                <a:spcBef>
                  <a:spcPct val="0"/>
                </a:spcBef>
                <a:buFontTx/>
                <a:buNone/>
              </a:pPr>
              <a:r>
                <a:rPr lang="lt-LT" altLang="en-US" sz="1600" b="1">
                  <a:latin typeface="Arial" charset="0"/>
                </a:rPr>
                <a:t>Kliūčių ruožas</a:t>
              </a:r>
            </a:p>
            <a:p>
              <a:pPr algn="ctr" eaLnBrk="1" hangingPunct="1">
                <a:spcBef>
                  <a:spcPct val="0"/>
                </a:spcBef>
                <a:buFontTx/>
                <a:buNone/>
              </a:pPr>
              <a:r>
                <a:rPr lang="lt-LT" altLang="en-US" sz="1600" b="1">
                  <a:latin typeface="Arial" charset="0"/>
                </a:rPr>
                <a:t>Karinis plaukimas</a:t>
              </a:r>
            </a:p>
            <a:p>
              <a:pPr algn="ctr" eaLnBrk="1" hangingPunct="1">
                <a:spcBef>
                  <a:spcPct val="0"/>
                </a:spcBef>
                <a:buFontTx/>
                <a:buNone/>
              </a:pPr>
              <a:r>
                <a:rPr lang="lt-LT" altLang="en-US" sz="1600" b="1">
                  <a:latin typeface="Arial" charset="0"/>
                </a:rPr>
                <a:t>Granatos metimas</a:t>
              </a:r>
            </a:p>
            <a:p>
              <a:pPr algn="ctr" eaLnBrk="1" hangingPunct="1">
                <a:spcBef>
                  <a:spcPct val="0"/>
                </a:spcBef>
                <a:buFontTx/>
                <a:buNone/>
              </a:pPr>
              <a:r>
                <a:rPr lang="lt-LT" altLang="en-US" sz="1600" b="1">
                  <a:latin typeface="Arial" charset="0"/>
                </a:rPr>
                <a:t>Spartusis žygis</a:t>
              </a:r>
            </a:p>
          </p:txBody>
        </p:sp>
        <p:pic>
          <p:nvPicPr>
            <p:cNvPr id="10254" name="Picture 10" descr="DSC_005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75" y="5181404"/>
              <a:ext cx="2217433" cy="1676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55" name="Picture 4" descr="CSA-2006-01-26-0950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443994" y="5334000"/>
              <a:ext cx="2014006" cy="1510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56" name="Picture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701616" y="3861517"/>
              <a:ext cx="1858588" cy="1295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57" name="Picture 12" descr="DSC_034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934200" y="5292316"/>
              <a:ext cx="2181030" cy="1489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58" name="Picture 5" descr="2011_12_22_010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72000" y="5206090"/>
              <a:ext cx="2287588" cy="1531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grpSp>
        <p:nvGrpSpPr>
          <p:cNvPr id="7" name="Group 6"/>
          <p:cNvGrpSpPr>
            <a:grpSpLocks/>
          </p:cNvGrpSpPr>
          <p:nvPr/>
        </p:nvGrpSpPr>
        <p:grpSpPr bwMode="auto">
          <a:xfrm>
            <a:off x="1219200" y="169863"/>
            <a:ext cx="7861300" cy="2954337"/>
            <a:chOff x="1194282" y="170278"/>
            <a:chExt cx="7861736" cy="2954069"/>
          </a:xfrm>
        </p:grpSpPr>
        <p:sp>
          <p:nvSpPr>
            <p:cNvPr id="10247" name="Rectangle 7"/>
            <p:cNvSpPr>
              <a:spLocks noChangeArrowheads="1"/>
            </p:cNvSpPr>
            <p:nvPr/>
          </p:nvSpPr>
          <p:spPr bwMode="auto">
            <a:xfrm>
              <a:off x="2827940" y="1676400"/>
              <a:ext cx="2049463" cy="1447947"/>
            </a:xfrm>
            <a:prstGeom prst="rect">
              <a:avLst/>
            </a:prstGeom>
            <a:solidFill>
              <a:srgbClr val="00CC66"/>
            </a:solidFill>
            <a:ln w="9525">
              <a:solidFill>
                <a:schemeClr val="tx1"/>
              </a:solidFill>
              <a:miter lim="800000"/>
              <a:headEnd/>
              <a:tailEnd/>
            </a:ln>
          </p:spPr>
          <p:txBody>
            <a:bodyPr wrap="none"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lt-LT" altLang="en-US" sz="1600" b="1">
                  <a:latin typeface="Arial" charset="0"/>
                </a:rPr>
                <a:t>Jėga</a:t>
              </a:r>
            </a:p>
            <a:p>
              <a:pPr algn="ctr" eaLnBrk="1" hangingPunct="1">
                <a:spcBef>
                  <a:spcPct val="0"/>
                </a:spcBef>
                <a:buFontTx/>
                <a:buNone/>
              </a:pPr>
              <a:r>
                <a:rPr lang="lt-LT" altLang="en-US" sz="1600" b="1">
                  <a:latin typeface="Arial" charset="0"/>
                </a:rPr>
                <a:t>Ištvermė</a:t>
              </a:r>
            </a:p>
            <a:p>
              <a:pPr algn="ctr" eaLnBrk="1" hangingPunct="1">
                <a:spcBef>
                  <a:spcPct val="0"/>
                </a:spcBef>
                <a:buFontTx/>
                <a:buNone/>
              </a:pPr>
              <a:r>
                <a:rPr lang="lt-LT" altLang="en-US" sz="1600" b="1">
                  <a:latin typeface="Arial" charset="0"/>
                </a:rPr>
                <a:t>Lankstumas</a:t>
              </a:r>
            </a:p>
            <a:p>
              <a:pPr algn="ctr" eaLnBrk="1" hangingPunct="1">
                <a:spcBef>
                  <a:spcPct val="0"/>
                </a:spcBef>
                <a:buFontTx/>
                <a:buNone/>
              </a:pPr>
              <a:r>
                <a:rPr lang="lt-LT" altLang="en-US" sz="1600" b="1">
                  <a:latin typeface="Arial" charset="0"/>
                </a:rPr>
                <a:t>Greitumas</a:t>
              </a:r>
            </a:p>
            <a:p>
              <a:pPr algn="ctr" eaLnBrk="1" hangingPunct="1">
                <a:spcBef>
                  <a:spcPct val="0"/>
                </a:spcBef>
                <a:buFontTx/>
                <a:buNone/>
              </a:pPr>
              <a:r>
                <a:rPr lang="lt-LT" altLang="en-US" sz="1600" b="1">
                  <a:latin typeface="Arial" charset="0"/>
                </a:rPr>
                <a:t>Vikrumas</a:t>
              </a:r>
            </a:p>
            <a:p>
              <a:pPr algn="ctr" eaLnBrk="1" hangingPunct="1">
                <a:spcBef>
                  <a:spcPct val="0"/>
                </a:spcBef>
                <a:buFontTx/>
                <a:buNone/>
              </a:pPr>
              <a:r>
                <a:rPr lang="lt-LT" altLang="en-US" sz="1600" b="1">
                  <a:latin typeface="Arial" charset="0"/>
                </a:rPr>
                <a:t>Koordinacija</a:t>
              </a:r>
            </a:p>
          </p:txBody>
        </p:sp>
        <p:pic>
          <p:nvPicPr>
            <p:cNvPr id="10248" name="Paveikslėlis 3" descr="http://www.utena.policija.lt/media/image/naujienos/2012%20Naujenos/07/dsc_8221.JPG">
              <a:hlinkClick r:id="rId12"/>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210503" y="1689966"/>
              <a:ext cx="1752600" cy="1401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9" name="Picture 14" descr="http://www.lietuvoskariuomene.lt/images/35673/121590/">
              <a:hlinkClick r:id="rId14"/>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012483" y="1066947"/>
              <a:ext cx="2043535" cy="13547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50" name="Picture 14" descr="U:\LKM_bendras\FRC\!_FRC__ruklos_kopijos\FRI FRS foto\FRI 2 foto\IMG_0516.JPG"/>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808538" y="176596"/>
              <a:ext cx="2051050" cy="1366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51" name="Picture 10"/>
            <p:cNvPicPr>
              <a:picLocks noChangeAspect="1" noChangeArrowheads="1"/>
            </p:cNvPicPr>
            <p:nvPr/>
          </p:nvPicPr>
          <p:blipFill>
            <a:blip r:embed="rId17">
              <a:extLst>
                <a:ext uri="{28A0092B-C50C-407E-A947-70E740481C1C}">
                  <a14:useLocalDpi xmlns:a14="http://schemas.microsoft.com/office/drawing/2010/main" val="0"/>
                </a:ext>
              </a:extLst>
            </a:blip>
            <a:srcRect t="6618" r="56648" b="23262"/>
            <a:stretch>
              <a:fillRect/>
            </a:stretch>
          </p:blipFill>
          <p:spPr bwMode="auto">
            <a:xfrm>
              <a:off x="1194282" y="313262"/>
              <a:ext cx="1698751" cy="1530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52" name="Picture 12"/>
            <p:cNvPicPr>
              <a:picLocks noChangeAspect="1" noChangeArrowheads="1"/>
            </p:cNvPicPr>
            <p:nvPr/>
          </p:nvPicPr>
          <p:blipFill>
            <a:blip r:embed="rId18">
              <a:extLst>
                <a:ext uri="{28A0092B-C50C-407E-A947-70E740481C1C}">
                  <a14:useLocalDpi xmlns:a14="http://schemas.microsoft.com/office/drawing/2010/main" val="0"/>
                </a:ext>
              </a:extLst>
            </a:blip>
            <a:srcRect l="4521" t="14839" r="37766"/>
            <a:stretch>
              <a:fillRect/>
            </a:stretch>
          </p:blipFill>
          <p:spPr bwMode="auto">
            <a:xfrm>
              <a:off x="3030680" y="170278"/>
              <a:ext cx="1630061" cy="136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4052897753"/>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lt-LT"/>
          </a:p>
        </p:txBody>
      </p:sp>
      <p:sp>
        <p:nvSpPr>
          <p:cNvPr id="3" name="Content Placeholder 2"/>
          <p:cNvSpPr>
            <a:spLocks noGrp="1"/>
          </p:cNvSpPr>
          <p:nvPr>
            <p:ph idx="1"/>
          </p:nvPr>
        </p:nvSpPr>
        <p:spPr/>
        <p:txBody>
          <a:bodyPr/>
          <a:lstStyle/>
          <a:p>
            <a:endParaRPr lang="lt-LT"/>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13057"/>
          <a:stretch/>
        </p:blipFill>
        <p:spPr bwMode="auto">
          <a:xfrm>
            <a:off x="0" y="292022"/>
            <a:ext cx="9144000" cy="61613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3117721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827584" y="4715653"/>
            <a:ext cx="2880320" cy="1384995"/>
          </a:xfrm>
          <a:prstGeom prst="rect">
            <a:avLst/>
          </a:prstGeom>
          <a:noFill/>
        </p:spPr>
        <p:txBody>
          <a:bodyPr wrap="square" rtlCol="0">
            <a:spAutoFit/>
          </a:bodyPr>
          <a:lstStyle/>
          <a:p>
            <a:r>
              <a:rPr lang="lt-LT" sz="2800" b="1" dirty="0" smtClean="0"/>
              <a:t>Jei dauguma atsakymų TAIP</a:t>
            </a:r>
          </a:p>
          <a:p>
            <a:r>
              <a:rPr lang="lt-LT" sz="2800" b="1" dirty="0" smtClean="0"/>
              <a:t>TURI gerus šansus </a:t>
            </a:r>
            <a:endParaRPr lang="lt-LT" sz="2800" b="1" dirty="0"/>
          </a:p>
        </p:txBody>
      </p:sp>
      <p:pic>
        <p:nvPicPr>
          <p:cNvPr id="18434" name="Picture 2" descr="http://www.lib.utexas.edu/maps/middle_east_and_asia/pei-ching_topo_1978.jp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8728" y="1052736"/>
            <a:ext cx="3081275" cy="2220252"/>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755576" y="577334"/>
            <a:ext cx="2167581" cy="369332"/>
          </a:xfrm>
          <a:prstGeom prst="rect">
            <a:avLst/>
          </a:prstGeom>
        </p:spPr>
        <p:txBody>
          <a:bodyPr wrap="none">
            <a:spAutoFit/>
          </a:bodyPr>
          <a:lstStyle/>
          <a:p>
            <a:r>
              <a:rPr lang="en-US" dirty="0" err="1"/>
              <a:t>Ar</a:t>
            </a:r>
            <a:r>
              <a:rPr lang="en-US" dirty="0"/>
              <a:t> gal</a:t>
            </a:r>
            <a:r>
              <a:rPr lang="lt-LT" dirty="0"/>
              <a:t>ėsi orientuotis?</a:t>
            </a:r>
          </a:p>
        </p:txBody>
      </p:sp>
      <p:grpSp>
        <p:nvGrpSpPr>
          <p:cNvPr id="4" name="Group 3"/>
          <p:cNvGrpSpPr>
            <a:grpSpLocks/>
          </p:cNvGrpSpPr>
          <p:nvPr/>
        </p:nvGrpSpPr>
        <p:grpSpPr bwMode="auto">
          <a:xfrm>
            <a:off x="-3175" y="19050"/>
            <a:ext cx="9112250" cy="742950"/>
            <a:chOff x="-2630" y="19050"/>
            <a:chExt cx="9111819" cy="743444"/>
          </a:xfrm>
        </p:grpSpPr>
        <p:pic>
          <p:nvPicPr>
            <p:cNvPr id="5" name="Picture 4" descr="d:\Users\sandra.straksiene\Desktop\LKM be fono.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71484" y="34816"/>
              <a:ext cx="637705" cy="727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cid:image001.png@01CE198E.585774A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30" y="19050"/>
              <a:ext cx="714415" cy="74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8437"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95936" y="1196752"/>
            <a:ext cx="2895600" cy="1581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p:cNvSpPr/>
          <p:nvPr/>
        </p:nvSpPr>
        <p:spPr>
          <a:xfrm>
            <a:off x="4173156" y="724054"/>
            <a:ext cx="2245487" cy="369332"/>
          </a:xfrm>
          <a:prstGeom prst="rect">
            <a:avLst/>
          </a:prstGeom>
        </p:spPr>
        <p:txBody>
          <a:bodyPr wrap="none">
            <a:spAutoFit/>
          </a:bodyPr>
          <a:lstStyle/>
          <a:p>
            <a:r>
              <a:rPr lang="lt-LT" dirty="0"/>
              <a:t>Ar galėsi apsisaugoti? </a:t>
            </a:r>
          </a:p>
        </p:txBody>
      </p:sp>
      <p:pic>
        <p:nvPicPr>
          <p:cNvPr id="18439" name="Picture 7" descr="https://calstuart.files.wordpress.com/2013/03/syria-civilians.jpg">
            <a:hlinkClick r:id="rId7"/>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88023" y="3455342"/>
            <a:ext cx="4287967" cy="2855787"/>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5337822" y="2803646"/>
            <a:ext cx="3452385" cy="646331"/>
          </a:xfrm>
          <a:prstGeom prst="rect">
            <a:avLst/>
          </a:prstGeom>
        </p:spPr>
        <p:txBody>
          <a:bodyPr wrap="square">
            <a:spAutoFit/>
          </a:bodyPr>
          <a:lstStyle/>
          <a:p>
            <a:r>
              <a:rPr lang="lt-LT" dirty="0"/>
              <a:t>Ar turėsi žinių ir gebėjimų padėti savo šeimai ir / ar kitiems?</a:t>
            </a:r>
          </a:p>
        </p:txBody>
      </p:sp>
      <p:sp>
        <p:nvSpPr>
          <p:cNvPr id="9" name="Rectangle 8"/>
          <p:cNvSpPr/>
          <p:nvPr/>
        </p:nvSpPr>
        <p:spPr>
          <a:xfrm>
            <a:off x="711274" y="3437871"/>
            <a:ext cx="2864374" cy="646331"/>
          </a:xfrm>
          <a:prstGeom prst="rect">
            <a:avLst/>
          </a:prstGeom>
        </p:spPr>
        <p:txBody>
          <a:bodyPr wrap="none">
            <a:spAutoFit/>
          </a:bodyPr>
          <a:lstStyle/>
          <a:p>
            <a:r>
              <a:rPr lang="lt-LT" dirty="0"/>
              <a:t>Kuo galėsi būti naudingas? </a:t>
            </a:r>
            <a:endParaRPr lang="lt-LT" dirty="0" smtClean="0"/>
          </a:p>
          <a:p>
            <a:r>
              <a:rPr lang="lt-LT" dirty="0" smtClean="0"/>
              <a:t>Ar </a:t>
            </a:r>
            <a:r>
              <a:rPr lang="lt-LT" dirty="0"/>
              <a:t>turėsi </a:t>
            </a:r>
            <a:r>
              <a:rPr lang="lt-LT" dirty="0" smtClean="0"/>
              <a:t>valios pasipriešinti?</a:t>
            </a:r>
            <a:endParaRPr lang="lt-LT" dirty="0"/>
          </a:p>
        </p:txBody>
      </p:sp>
      <p:pic>
        <p:nvPicPr>
          <p:cNvPr id="18442" name="Picture 10" descr="http://s1.reutersmedia.net/resources/r/?m=02&amp;d=20071116&amp;t=2&amp;i=2217040&amp;w=644&amp;fh=&amp;fw=&amp;ll=&amp;pl=&amp;sq=&amp;r=2007-11-16T132506Z_01_L13723996_RTRUKOP_0_PICTURE0">
            <a:hlinkClick r:id="rId9"/>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76643" y="4060363"/>
            <a:ext cx="4286250" cy="2695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8277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nodeType="withEffect">
                                  <p:stCondLst>
                                    <p:cond delay="0"/>
                                  </p:stCondLst>
                                  <p:childTnLst>
                                    <p:set>
                                      <p:cBhvr>
                                        <p:cTn id="9" dur="1" fill="hold">
                                          <p:stCondLst>
                                            <p:cond delay="0"/>
                                          </p:stCondLst>
                                        </p:cTn>
                                        <p:tgtEl>
                                          <p:spTgt spid="18434"/>
                                        </p:tgtEl>
                                        <p:attrNameLst>
                                          <p:attrName>style.visibility</p:attrName>
                                        </p:attrNameLst>
                                      </p:cBhvr>
                                      <p:to>
                                        <p:strVal val="visible"/>
                                      </p:to>
                                    </p:set>
                                    <p:animEffect transition="in" filter="wipe(down)">
                                      <p:cBhvr>
                                        <p:cTn id="10" dur="500"/>
                                        <p:tgtEl>
                                          <p:spTgt spid="18434"/>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18437"/>
                                        </p:tgtEl>
                                        <p:attrNameLst>
                                          <p:attrName>style.visibility</p:attrName>
                                        </p:attrNameLst>
                                      </p:cBhvr>
                                      <p:to>
                                        <p:strVal val="visible"/>
                                      </p:to>
                                    </p:set>
                                    <p:animEffect transition="in" filter="wipe(down)">
                                      <p:cBhvr>
                                        <p:cTn id="15" dur="500"/>
                                        <p:tgtEl>
                                          <p:spTgt spid="18437"/>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down)">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down)">
                                      <p:cBhvr>
                                        <p:cTn id="23" dur="500"/>
                                        <p:tgtEl>
                                          <p:spTgt spid="8"/>
                                        </p:tgtEl>
                                      </p:cBhvr>
                                    </p:animEffect>
                                  </p:childTnLst>
                                </p:cTn>
                              </p:par>
                              <p:par>
                                <p:cTn id="24" presetID="22" presetClass="entr" presetSubtype="4" fill="hold" nodeType="withEffect">
                                  <p:stCondLst>
                                    <p:cond delay="0"/>
                                  </p:stCondLst>
                                  <p:childTnLst>
                                    <p:set>
                                      <p:cBhvr>
                                        <p:cTn id="25" dur="1" fill="hold">
                                          <p:stCondLst>
                                            <p:cond delay="0"/>
                                          </p:stCondLst>
                                        </p:cTn>
                                        <p:tgtEl>
                                          <p:spTgt spid="18439"/>
                                        </p:tgtEl>
                                        <p:attrNameLst>
                                          <p:attrName>style.visibility</p:attrName>
                                        </p:attrNameLst>
                                      </p:cBhvr>
                                      <p:to>
                                        <p:strVal val="visible"/>
                                      </p:to>
                                    </p:set>
                                    <p:animEffect transition="in" filter="wipe(down)">
                                      <p:cBhvr>
                                        <p:cTn id="26" dur="500"/>
                                        <p:tgtEl>
                                          <p:spTgt spid="18439"/>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down)">
                                      <p:cBhvr>
                                        <p:cTn id="31" dur="500"/>
                                        <p:tgtEl>
                                          <p:spTgt spid="10"/>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wipe(down)">
                                      <p:cBhvr>
                                        <p:cTn id="36" dur="500"/>
                                        <p:tgtEl>
                                          <p:spTgt spid="9"/>
                                        </p:tgtEl>
                                      </p:cBhvr>
                                    </p:animEffect>
                                  </p:childTnLst>
                                </p:cTn>
                              </p:par>
                              <p:par>
                                <p:cTn id="37" presetID="22" presetClass="entr" presetSubtype="4" fill="hold" nodeType="withEffect">
                                  <p:stCondLst>
                                    <p:cond delay="0"/>
                                  </p:stCondLst>
                                  <p:childTnLst>
                                    <p:set>
                                      <p:cBhvr>
                                        <p:cTn id="38" dur="1" fill="hold">
                                          <p:stCondLst>
                                            <p:cond delay="0"/>
                                          </p:stCondLst>
                                        </p:cTn>
                                        <p:tgtEl>
                                          <p:spTgt spid="18442"/>
                                        </p:tgtEl>
                                        <p:attrNameLst>
                                          <p:attrName>style.visibility</p:attrName>
                                        </p:attrNameLst>
                                      </p:cBhvr>
                                      <p:to>
                                        <p:strVal val="visible"/>
                                      </p:to>
                                    </p:set>
                                    <p:animEffect transition="in" filter="wipe(down)">
                                      <p:cBhvr>
                                        <p:cTn id="39" dur="500"/>
                                        <p:tgtEl>
                                          <p:spTgt spid="184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 grpId="0"/>
      <p:bldP spid="7" grpId="0"/>
      <p:bldP spid="8" grpId="0"/>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sosceles Triangle 1"/>
          <p:cNvSpPr/>
          <p:nvPr/>
        </p:nvSpPr>
        <p:spPr>
          <a:xfrm>
            <a:off x="2339752" y="1628800"/>
            <a:ext cx="4608512" cy="3456384"/>
          </a:xfrm>
          <a:prstGeom prst="triangle">
            <a:avLst>
              <a:gd name="adj" fmla="val 49791"/>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lt-LT"/>
          </a:p>
        </p:txBody>
      </p:sp>
      <p:sp>
        <p:nvSpPr>
          <p:cNvPr id="3" name="TextBox 2"/>
          <p:cNvSpPr txBox="1"/>
          <p:nvPr/>
        </p:nvSpPr>
        <p:spPr>
          <a:xfrm>
            <a:off x="971600" y="4869160"/>
            <a:ext cx="1619948" cy="707886"/>
          </a:xfrm>
          <a:prstGeom prst="rect">
            <a:avLst/>
          </a:prstGeom>
          <a:noFill/>
        </p:spPr>
        <p:txBody>
          <a:bodyPr wrap="square" rtlCol="0">
            <a:spAutoFit/>
          </a:bodyPr>
          <a:lstStyle/>
          <a:p>
            <a:r>
              <a:rPr lang="lt-LT" sz="4000" b="1" dirty="0" smtClean="0"/>
              <a:t>Žinoti</a:t>
            </a:r>
            <a:endParaRPr lang="lt-LT" sz="4000" b="1" dirty="0"/>
          </a:p>
        </p:txBody>
      </p:sp>
      <p:sp>
        <p:nvSpPr>
          <p:cNvPr id="4" name="TextBox 3"/>
          <p:cNvSpPr txBox="1"/>
          <p:nvPr/>
        </p:nvSpPr>
        <p:spPr>
          <a:xfrm>
            <a:off x="6840484" y="4872566"/>
            <a:ext cx="1619948" cy="707886"/>
          </a:xfrm>
          <a:prstGeom prst="rect">
            <a:avLst/>
          </a:prstGeom>
          <a:noFill/>
        </p:spPr>
        <p:txBody>
          <a:bodyPr wrap="square" rtlCol="0">
            <a:spAutoFit/>
          </a:bodyPr>
          <a:lstStyle/>
          <a:p>
            <a:r>
              <a:rPr lang="lt-LT" sz="4000" b="1" dirty="0" smtClean="0"/>
              <a:t>Galėti</a:t>
            </a:r>
            <a:endParaRPr lang="lt-LT" sz="4000" b="1" dirty="0"/>
          </a:p>
        </p:txBody>
      </p:sp>
      <p:sp>
        <p:nvSpPr>
          <p:cNvPr id="5" name="TextBox 4"/>
          <p:cNvSpPr txBox="1"/>
          <p:nvPr/>
        </p:nvSpPr>
        <p:spPr>
          <a:xfrm>
            <a:off x="3834034" y="920914"/>
            <a:ext cx="1619948" cy="707886"/>
          </a:xfrm>
          <a:prstGeom prst="rect">
            <a:avLst/>
          </a:prstGeom>
          <a:noFill/>
        </p:spPr>
        <p:txBody>
          <a:bodyPr wrap="square" rtlCol="0">
            <a:spAutoFit/>
          </a:bodyPr>
          <a:lstStyle/>
          <a:p>
            <a:r>
              <a:rPr lang="lt-LT" sz="4000" b="1" dirty="0" smtClean="0"/>
              <a:t>Norėti</a:t>
            </a:r>
            <a:endParaRPr lang="lt-LT" sz="4000" b="1" dirty="0"/>
          </a:p>
        </p:txBody>
      </p:sp>
      <p:sp>
        <p:nvSpPr>
          <p:cNvPr id="6" name="AutoShape 4" descr="Image result for konstitucija"/>
          <p:cNvSpPr>
            <a:spLocks noChangeAspect="1" noChangeArrowheads="1"/>
          </p:cNvSpPr>
          <p:nvPr/>
        </p:nvSpPr>
        <p:spPr bwMode="auto">
          <a:xfrm>
            <a:off x="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lt-LT"/>
          </a:p>
        </p:txBody>
      </p:sp>
      <p:pic>
        <p:nvPicPr>
          <p:cNvPr id="21510"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72508" y="3561184"/>
            <a:ext cx="1143000" cy="152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511"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12357" y="2276872"/>
            <a:ext cx="463302" cy="5643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45257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smtClean="0"/>
              <a:t>Karas</a:t>
            </a:r>
            <a:endParaRPr lang="lt-LT" b="1" dirty="0"/>
          </a:p>
        </p:txBody>
      </p:sp>
      <p:sp>
        <p:nvSpPr>
          <p:cNvPr id="3" name="Content Placeholder 2"/>
          <p:cNvSpPr>
            <a:spLocks noGrp="1"/>
          </p:cNvSpPr>
          <p:nvPr>
            <p:ph idx="1"/>
          </p:nvPr>
        </p:nvSpPr>
        <p:spPr/>
        <p:txBody>
          <a:bodyPr/>
          <a:lstStyle/>
          <a:p>
            <a:pPr marL="0" indent="0">
              <a:buNone/>
            </a:pPr>
            <a:r>
              <a:rPr lang="lt-LT" b="1" dirty="0" smtClean="0"/>
              <a:t>„</a:t>
            </a:r>
            <a:r>
              <a:rPr lang="lt-LT" b="1" i="1" dirty="0" err="1" smtClean="0"/>
              <a:t>Last</a:t>
            </a:r>
            <a:r>
              <a:rPr lang="lt-LT" b="1" i="1" dirty="0" smtClean="0"/>
              <a:t> </a:t>
            </a:r>
            <a:r>
              <a:rPr lang="lt-LT" b="1" i="1" dirty="0" err="1"/>
              <a:t>Argument</a:t>
            </a:r>
            <a:r>
              <a:rPr lang="lt-LT" b="1" i="1" dirty="0"/>
              <a:t> </a:t>
            </a:r>
            <a:r>
              <a:rPr lang="lt-LT" b="1" i="1" dirty="0" err="1"/>
              <a:t>of</a:t>
            </a:r>
            <a:r>
              <a:rPr lang="lt-LT" b="1" i="1" dirty="0"/>
              <a:t> </a:t>
            </a:r>
            <a:r>
              <a:rPr lang="lt-LT" b="1" i="1" dirty="0" err="1" smtClean="0"/>
              <a:t>Kings</a:t>
            </a:r>
            <a:r>
              <a:rPr lang="lt-LT" b="1" i="1" dirty="0" smtClean="0"/>
              <a:t>“</a:t>
            </a:r>
            <a:r>
              <a:rPr lang="lt-LT" b="1" dirty="0" smtClean="0"/>
              <a:t> (</a:t>
            </a:r>
            <a:r>
              <a:rPr lang="lt-LT" b="1" dirty="0" err="1" smtClean="0"/>
              <a:t>Louis</a:t>
            </a:r>
            <a:r>
              <a:rPr lang="lt-LT" b="1" dirty="0" smtClean="0"/>
              <a:t> XIV)</a:t>
            </a:r>
            <a:endParaRPr lang="lt-LT" dirty="0"/>
          </a:p>
        </p:txBody>
      </p:sp>
      <p:pic>
        <p:nvPicPr>
          <p:cNvPr id="1026" name="Picture 2" descr="https://upload.wikimedia.org/wikipedia/commons/2/26/Ultima_Ratio_Regum_Cannon.jp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3528" y="2513036"/>
            <a:ext cx="5676900" cy="372427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www.thepirateking.com/images/cannon_light_artillery.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48064" y="4403586"/>
            <a:ext cx="3810000" cy="18097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9432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028"/>
                                        </p:tgtEl>
                                        <p:attrNameLst>
                                          <p:attrName>style.visibility</p:attrName>
                                        </p:attrNameLst>
                                      </p:cBhvr>
                                      <p:to>
                                        <p:strVal val="visible"/>
                                      </p:to>
                                    </p:set>
                                    <p:animEffect transition="in" filter="wipe(down)">
                                      <p:cBhvr>
                                        <p:cTn id="12" dur="5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6146" name="Picture 7" descr="http://www3.lrs.lt/home/Konstitucija/konstitucija.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75" y="0"/>
            <a:ext cx="9144000" cy="178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0771" name="Rectangle 3"/>
          <p:cNvSpPr>
            <a:spLocks noGrp="1" noChangeArrowheads="1"/>
          </p:cNvSpPr>
          <p:nvPr>
            <p:ph type="body" idx="4294967295"/>
          </p:nvPr>
        </p:nvSpPr>
        <p:spPr>
          <a:xfrm>
            <a:off x="381000" y="1781175"/>
            <a:ext cx="8763000" cy="5076825"/>
          </a:xfrm>
        </p:spPr>
        <p:txBody>
          <a:bodyPr>
            <a:normAutofit lnSpcReduction="10000"/>
          </a:bodyPr>
          <a:lstStyle/>
          <a:p>
            <a:pPr marL="0" indent="0" eaLnBrk="1" hangingPunct="1">
              <a:lnSpc>
                <a:spcPct val="90000"/>
              </a:lnSpc>
              <a:buFont typeface="Arial" charset="0"/>
              <a:buNone/>
              <a:defRPr/>
            </a:pPr>
            <a:r>
              <a:rPr lang="lt-LT" altLang="en-US" sz="2400" b="1" dirty="0" smtClean="0"/>
              <a:t>139 str. Lietuvos valstybės gynimas nuo užsienio ginkluoto užpuolimo – kiekvieno Lietuvos Respublikos </a:t>
            </a:r>
            <a:r>
              <a:rPr lang="lt-LT" altLang="en-US" sz="2400" b="1" u="sng" dirty="0" smtClean="0"/>
              <a:t>piliečio teisė ir pareiga.</a:t>
            </a:r>
          </a:p>
          <a:p>
            <a:pPr marL="0" indent="0" eaLnBrk="1" hangingPunct="1">
              <a:lnSpc>
                <a:spcPct val="90000"/>
              </a:lnSpc>
              <a:buFont typeface="Arial" charset="0"/>
              <a:buNone/>
              <a:defRPr/>
            </a:pPr>
            <a:r>
              <a:rPr lang="lt-LT" altLang="en-US" sz="800" b="1" dirty="0" smtClean="0"/>
              <a:t> </a:t>
            </a:r>
          </a:p>
          <a:p>
            <a:pPr eaLnBrk="1" hangingPunct="1">
              <a:lnSpc>
                <a:spcPct val="90000"/>
              </a:lnSpc>
              <a:defRPr/>
            </a:pPr>
            <a:r>
              <a:rPr lang="lt-LT" altLang="en-US" sz="2800" b="1" i="1" dirty="0" smtClean="0"/>
              <a:t>Nacionalinio saugumo pagrindų įstatymas </a:t>
            </a:r>
          </a:p>
          <a:p>
            <a:pPr marL="0" indent="0" eaLnBrk="1" hangingPunct="1">
              <a:lnSpc>
                <a:spcPct val="90000"/>
              </a:lnSpc>
              <a:buFont typeface="Arial" charset="0"/>
              <a:buNone/>
              <a:defRPr/>
            </a:pPr>
            <a:r>
              <a:rPr lang="lt-LT" altLang="en-US" sz="2400" b="1" dirty="0" smtClean="0"/>
              <a:t>įtvirtina </a:t>
            </a:r>
            <a:r>
              <a:rPr lang="lt-LT" altLang="en-US" sz="2400" b="1" u="sng" dirty="0" smtClean="0"/>
              <a:t>kiekvieno piliečio atsakomybę </a:t>
            </a:r>
            <a:r>
              <a:rPr lang="lt-LT" altLang="en-US" sz="2400" b="1" dirty="0" smtClean="0"/>
              <a:t>už šalies saugumą neprimetant šių pareigų tik saugumo ir krašto apsaugos institucijoms. </a:t>
            </a:r>
          </a:p>
          <a:p>
            <a:pPr eaLnBrk="1" hangingPunct="1">
              <a:lnSpc>
                <a:spcPct val="90000"/>
              </a:lnSpc>
              <a:buFont typeface="Arial" charset="0"/>
              <a:buNone/>
              <a:defRPr/>
            </a:pPr>
            <a:endParaRPr lang="lt-LT" altLang="en-US" sz="800" b="1" dirty="0" smtClean="0"/>
          </a:p>
          <a:p>
            <a:pPr eaLnBrk="1" hangingPunct="1">
              <a:lnSpc>
                <a:spcPct val="90000"/>
              </a:lnSpc>
              <a:defRPr/>
            </a:pPr>
            <a:r>
              <a:rPr lang="lt-LT" altLang="en-US" sz="2800" b="1" i="1" dirty="0" smtClean="0"/>
              <a:t>Karo padėties įstatymas</a:t>
            </a:r>
            <a:r>
              <a:rPr lang="lt-LT" altLang="en-US" sz="2400" b="1" i="1" dirty="0" smtClean="0"/>
              <a:t> </a:t>
            </a:r>
            <a:endParaRPr lang="lt-LT" altLang="en-US" sz="2400" b="1" i="1" dirty="0"/>
          </a:p>
          <a:p>
            <a:pPr marL="0" indent="0" eaLnBrk="1" hangingPunct="1">
              <a:lnSpc>
                <a:spcPct val="90000"/>
              </a:lnSpc>
              <a:buFont typeface="Arial" charset="0"/>
              <a:buNone/>
              <a:defRPr/>
            </a:pPr>
            <a:r>
              <a:rPr lang="lt-LT" altLang="en-US" sz="2400" b="1" dirty="0" smtClean="0"/>
              <a:t>nustato piliečių konstitucinių šalies gynimo teisių įgyvendinimą per pavaldumą </a:t>
            </a:r>
            <a:r>
              <a:rPr lang="lt-LT" altLang="en-US" sz="2400" b="1" u="sng" dirty="0" smtClean="0"/>
              <a:t>ginkluotųjų pajėgų vadui</a:t>
            </a:r>
            <a:r>
              <a:rPr lang="lt-LT" altLang="en-US" sz="2400" b="1" dirty="0" smtClean="0"/>
              <a:t>.</a:t>
            </a:r>
          </a:p>
          <a:p>
            <a:pPr eaLnBrk="1" hangingPunct="1">
              <a:lnSpc>
                <a:spcPct val="90000"/>
              </a:lnSpc>
              <a:buFont typeface="Arial" charset="0"/>
              <a:buNone/>
              <a:defRPr/>
            </a:pPr>
            <a:endParaRPr lang="lt-LT" altLang="en-US" sz="800" b="1" dirty="0" smtClean="0"/>
          </a:p>
          <a:p>
            <a:pPr eaLnBrk="1" hangingPunct="1">
              <a:lnSpc>
                <a:spcPct val="90000"/>
              </a:lnSpc>
              <a:defRPr/>
            </a:pPr>
            <a:r>
              <a:rPr lang="lt-LT" altLang="en-US" sz="2800" b="1" i="1" dirty="0" smtClean="0"/>
              <a:t>Karo prievolės įstatymas</a:t>
            </a:r>
          </a:p>
          <a:p>
            <a:pPr marL="0" indent="0" eaLnBrk="1" hangingPunct="1">
              <a:lnSpc>
                <a:spcPct val="90000"/>
              </a:lnSpc>
              <a:buFont typeface="Arial" charset="0"/>
              <a:buNone/>
              <a:defRPr/>
            </a:pPr>
            <a:r>
              <a:rPr lang="lt-LT" altLang="en-US" sz="2400" b="1" dirty="0" smtClean="0"/>
              <a:t>nustato </a:t>
            </a:r>
            <a:r>
              <a:rPr lang="lt-LT" sz="2400" b="1" dirty="0" smtClean="0"/>
              <a:t>Lietuvos </a:t>
            </a:r>
            <a:r>
              <a:rPr lang="lt-LT" sz="2400" b="1" dirty="0"/>
              <a:t>Respublikos piliečių karo ir alternatyviosios krašto apsaugos tarnybos atlikimo tvarką</a:t>
            </a:r>
            <a:r>
              <a:rPr lang="lt-LT" altLang="en-US" sz="2400" b="1" dirty="0" smtClean="0"/>
              <a:t>. </a:t>
            </a:r>
          </a:p>
          <a:p>
            <a:pPr eaLnBrk="1" hangingPunct="1">
              <a:lnSpc>
                <a:spcPct val="90000"/>
              </a:lnSpc>
              <a:buFont typeface="Arial" charset="0"/>
              <a:buNone/>
              <a:defRPr/>
            </a:pPr>
            <a:endParaRPr lang="en-US" altLang="en-US" sz="2400" dirty="0" smtClean="0"/>
          </a:p>
        </p:txBody>
      </p:sp>
      <p:sp>
        <p:nvSpPr>
          <p:cNvPr id="6148" name="AutoShape 4" descr="Vaizdo rezultatas pagal užklausą „lr konstitucija“"/>
          <p:cNvSpPr>
            <a:spLocks noChangeAspect="1" noChangeArrowheads="1"/>
          </p:cNvSpPr>
          <p:nvPr/>
        </p:nvSpPr>
        <p:spPr bwMode="auto">
          <a:xfrm>
            <a:off x="0"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lt-LT" altLang="lt-LT" sz="1800">
              <a:latin typeface="Arial" charset="0"/>
            </a:endParaRPr>
          </a:p>
        </p:txBody>
      </p:sp>
    </p:spTree>
    <p:extLst>
      <p:ext uri="{BB962C8B-B14F-4D97-AF65-F5344CB8AC3E}">
        <p14:creationId xmlns:p14="http://schemas.microsoft.com/office/powerpoint/2010/main" val="326569394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60771">
                                            <p:txEl>
                                              <p:pRg st="0" end="0"/>
                                            </p:txEl>
                                          </p:spTgt>
                                        </p:tgtEl>
                                        <p:attrNameLst>
                                          <p:attrName>style.visibility</p:attrName>
                                        </p:attrNameLst>
                                      </p:cBhvr>
                                      <p:to>
                                        <p:strVal val="visible"/>
                                      </p:to>
                                    </p:set>
                                    <p:animEffect transition="in" filter="wipe(up)">
                                      <p:cBhvr>
                                        <p:cTn id="7" dur="500"/>
                                        <p:tgtEl>
                                          <p:spTgt spid="160771">
                                            <p:txEl>
                                              <p:pRg st="0" end="0"/>
                                            </p:txEl>
                                          </p:spTgt>
                                        </p:tgtEl>
                                      </p:cBhvr>
                                    </p:animEffect>
                                  </p:childTnLst>
                                </p:cTn>
                              </p:par>
                            </p:childTnLst>
                          </p:cTn>
                        </p:par>
                        <p:par>
                          <p:cTn id="8" fill="hold" nodeType="afterGroup">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60771">
                                            <p:txEl>
                                              <p:pRg st="1" end="1"/>
                                            </p:txEl>
                                          </p:spTgt>
                                        </p:tgtEl>
                                        <p:attrNameLst>
                                          <p:attrName>style.visibility</p:attrName>
                                        </p:attrNameLst>
                                      </p:cBhvr>
                                      <p:to>
                                        <p:strVal val="visible"/>
                                      </p:to>
                                    </p:set>
                                    <p:animEffect transition="in" filter="wipe(up)">
                                      <p:cBhvr>
                                        <p:cTn id="11" dur="500"/>
                                        <p:tgtEl>
                                          <p:spTgt spid="160771">
                                            <p:txEl>
                                              <p:pRg st="1" end="1"/>
                                            </p:txEl>
                                          </p:spTgt>
                                        </p:tgtEl>
                                      </p:cBhvr>
                                    </p:animEffect>
                                  </p:childTnLst>
                                </p:cTn>
                              </p:par>
                            </p:childTnLst>
                          </p:cTn>
                        </p:par>
                        <p:par>
                          <p:cTn id="12" fill="hold" nodeType="afterGroup">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60771">
                                            <p:txEl>
                                              <p:pRg st="2" end="2"/>
                                            </p:txEl>
                                          </p:spTgt>
                                        </p:tgtEl>
                                        <p:attrNameLst>
                                          <p:attrName>style.visibility</p:attrName>
                                        </p:attrNameLst>
                                      </p:cBhvr>
                                      <p:to>
                                        <p:strVal val="visible"/>
                                      </p:to>
                                    </p:set>
                                    <p:animEffect transition="in" filter="wipe(up)">
                                      <p:cBhvr>
                                        <p:cTn id="15" dur="500"/>
                                        <p:tgtEl>
                                          <p:spTgt spid="160771">
                                            <p:txEl>
                                              <p:pRg st="2" end="2"/>
                                            </p:txEl>
                                          </p:spTgt>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160771">
                                            <p:txEl>
                                              <p:pRg st="3" end="3"/>
                                            </p:txEl>
                                          </p:spTgt>
                                        </p:tgtEl>
                                        <p:attrNameLst>
                                          <p:attrName>style.visibility</p:attrName>
                                        </p:attrNameLst>
                                      </p:cBhvr>
                                      <p:to>
                                        <p:strVal val="visible"/>
                                      </p:to>
                                    </p:set>
                                    <p:animEffect transition="in" filter="wipe(up)">
                                      <p:cBhvr>
                                        <p:cTn id="18" dur="500"/>
                                        <p:tgtEl>
                                          <p:spTgt spid="160771">
                                            <p:txEl>
                                              <p:pRg st="3" end="3"/>
                                            </p:txEl>
                                          </p:spTgt>
                                        </p:tgtEl>
                                      </p:cBhvr>
                                    </p:animEffect>
                                  </p:childTnLst>
                                </p:cTn>
                              </p:par>
                            </p:childTnLst>
                          </p:cTn>
                        </p:par>
                        <p:par>
                          <p:cTn id="19" fill="hold" nodeType="afterGroup">
                            <p:stCondLst>
                              <p:cond delay="1500"/>
                            </p:stCondLst>
                            <p:childTnLst>
                              <p:par>
                                <p:cTn id="20" presetID="22" presetClass="entr" presetSubtype="1" fill="hold" grpId="0" nodeType="afterEffect">
                                  <p:stCondLst>
                                    <p:cond delay="0"/>
                                  </p:stCondLst>
                                  <p:childTnLst>
                                    <p:set>
                                      <p:cBhvr>
                                        <p:cTn id="21" dur="1" fill="hold">
                                          <p:stCondLst>
                                            <p:cond delay="0"/>
                                          </p:stCondLst>
                                        </p:cTn>
                                        <p:tgtEl>
                                          <p:spTgt spid="160771">
                                            <p:txEl>
                                              <p:pRg st="5" end="5"/>
                                            </p:txEl>
                                          </p:spTgt>
                                        </p:tgtEl>
                                        <p:attrNameLst>
                                          <p:attrName>style.visibility</p:attrName>
                                        </p:attrNameLst>
                                      </p:cBhvr>
                                      <p:to>
                                        <p:strVal val="visible"/>
                                      </p:to>
                                    </p:set>
                                    <p:animEffect transition="in" filter="wipe(up)">
                                      <p:cBhvr>
                                        <p:cTn id="22" dur="500"/>
                                        <p:tgtEl>
                                          <p:spTgt spid="160771">
                                            <p:txEl>
                                              <p:pRg st="5" end="5"/>
                                            </p:txEl>
                                          </p:spTgt>
                                        </p:tgtEl>
                                      </p:cBhvr>
                                    </p:animEffect>
                                  </p:childTnLst>
                                </p:cTn>
                              </p:par>
                              <p:par>
                                <p:cTn id="23" presetID="22" presetClass="entr" presetSubtype="1" fill="hold" grpId="0" nodeType="withEffect">
                                  <p:stCondLst>
                                    <p:cond delay="0"/>
                                  </p:stCondLst>
                                  <p:childTnLst>
                                    <p:set>
                                      <p:cBhvr>
                                        <p:cTn id="24" dur="1" fill="hold">
                                          <p:stCondLst>
                                            <p:cond delay="0"/>
                                          </p:stCondLst>
                                        </p:cTn>
                                        <p:tgtEl>
                                          <p:spTgt spid="160771">
                                            <p:txEl>
                                              <p:pRg st="6" end="6"/>
                                            </p:txEl>
                                          </p:spTgt>
                                        </p:tgtEl>
                                        <p:attrNameLst>
                                          <p:attrName>style.visibility</p:attrName>
                                        </p:attrNameLst>
                                      </p:cBhvr>
                                      <p:to>
                                        <p:strVal val="visible"/>
                                      </p:to>
                                    </p:set>
                                    <p:animEffect transition="in" filter="wipe(up)">
                                      <p:cBhvr>
                                        <p:cTn id="25" dur="800"/>
                                        <p:tgtEl>
                                          <p:spTgt spid="160771">
                                            <p:txEl>
                                              <p:pRg st="6" end="6"/>
                                            </p:txEl>
                                          </p:spTgt>
                                        </p:tgtEl>
                                      </p:cBhvr>
                                    </p:animEffect>
                                  </p:childTnLst>
                                </p:cTn>
                              </p:par>
                            </p:childTnLst>
                          </p:cTn>
                        </p:par>
                        <p:par>
                          <p:cTn id="26" fill="hold" nodeType="afterGroup">
                            <p:stCondLst>
                              <p:cond delay="2300"/>
                            </p:stCondLst>
                            <p:childTnLst>
                              <p:par>
                                <p:cTn id="27" presetID="22" presetClass="entr" presetSubtype="1" fill="hold" grpId="0" nodeType="afterEffect">
                                  <p:stCondLst>
                                    <p:cond delay="0"/>
                                  </p:stCondLst>
                                  <p:childTnLst>
                                    <p:set>
                                      <p:cBhvr>
                                        <p:cTn id="28" dur="1" fill="hold">
                                          <p:stCondLst>
                                            <p:cond delay="0"/>
                                          </p:stCondLst>
                                        </p:cTn>
                                        <p:tgtEl>
                                          <p:spTgt spid="160771">
                                            <p:txEl>
                                              <p:pRg st="8" end="8"/>
                                            </p:txEl>
                                          </p:spTgt>
                                        </p:tgtEl>
                                        <p:attrNameLst>
                                          <p:attrName>style.visibility</p:attrName>
                                        </p:attrNameLst>
                                      </p:cBhvr>
                                      <p:to>
                                        <p:strVal val="visible"/>
                                      </p:to>
                                    </p:set>
                                    <p:animEffect transition="in" filter="wipe(up)">
                                      <p:cBhvr>
                                        <p:cTn id="29" dur="500"/>
                                        <p:tgtEl>
                                          <p:spTgt spid="160771">
                                            <p:txEl>
                                              <p:pRg st="8" end="8"/>
                                            </p:txEl>
                                          </p:spTgt>
                                        </p:tgtEl>
                                      </p:cBhvr>
                                    </p:animEffect>
                                  </p:childTnLst>
                                </p:cTn>
                              </p:par>
                              <p:par>
                                <p:cTn id="30" presetID="22" presetClass="entr" presetSubtype="1" fill="hold" grpId="0" nodeType="withEffect">
                                  <p:stCondLst>
                                    <p:cond delay="0"/>
                                  </p:stCondLst>
                                  <p:childTnLst>
                                    <p:set>
                                      <p:cBhvr>
                                        <p:cTn id="31" dur="1" fill="hold">
                                          <p:stCondLst>
                                            <p:cond delay="0"/>
                                          </p:stCondLst>
                                        </p:cTn>
                                        <p:tgtEl>
                                          <p:spTgt spid="160771">
                                            <p:txEl>
                                              <p:pRg st="9" end="9"/>
                                            </p:txEl>
                                          </p:spTgt>
                                        </p:tgtEl>
                                        <p:attrNameLst>
                                          <p:attrName>style.visibility</p:attrName>
                                        </p:attrNameLst>
                                      </p:cBhvr>
                                      <p:to>
                                        <p:strVal val="visible"/>
                                      </p:to>
                                    </p:set>
                                    <p:animEffect transition="in" filter="wipe(up)">
                                      <p:cBhvr>
                                        <p:cTn id="32" dur="500"/>
                                        <p:tgtEl>
                                          <p:spTgt spid="160771">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771" grpId="0" build="p" autoUpdateAnimBg="0" advAuto="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Freeform 15"/>
          <p:cNvSpPr>
            <a:spLocks/>
          </p:cNvSpPr>
          <p:nvPr/>
        </p:nvSpPr>
        <p:spPr bwMode="auto">
          <a:xfrm>
            <a:off x="219075" y="1781175"/>
            <a:ext cx="9001125" cy="1501775"/>
          </a:xfrm>
          <a:custGeom>
            <a:avLst/>
            <a:gdLst>
              <a:gd name="T0" fmla="*/ 0 w 10000"/>
              <a:gd name="T1" fmla="*/ 2147483647 h 10000"/>
              <a:gd name="T2" fmla="*/ 2147483647 w 10000"/>
              <a:gd name="T3" fmla="*/ 2147483647 h 10000"/>
              <a:gd name="T4" fmla="*/ 2147483647 w 10000"/>
              <a:gd name="T5" fmla="*/ 2147483647 h 10000"/>
              <a:gd name="T6" fmla="*/ 2147483647 w 10000"/>
              <a:gd name="T7" fmla="*/ 2147483647 h 10000"/>
              <a:gd name="T8" fmla="*/ 2147483647 w 10000"/>
              <a:gd name="T9" fmla="*/ 2147483647 h 10000"/>
              <a:gd name="T10" fmla="*/ 2147483647 w 10000"/>
              <a:gd name="T11" fmla="*/ 2147483647 h 10000"/>
              <a:gd name="T12" fmla="*/ 2147483647 w 10000"/>
              <a:gd name="T13" fmla="*/ 2147483647 h 10000"/>
              <a:gd name="T14" fmla="*/ 2147483647 w 10000"/>
              <a:gd name="T15" fmla="*/ 2147483647 h 10000"/>
              <a:gd name="T16" fmla="*/ 2147483647 w 10000"/>
              <a:gd name="T17" fmla="*/ 2147483647 h 10000"/>
              <a:gd name="T18" fmla="*/ 2147483647 w 10000"/>
              <a:gd name="T19" fmla="*/ 2147483647 h 10000"/>
              <a:gd name="T20" fmla="*/ 2147483647 w 10000"/>
              <a:gd name="T21" fmla="*/ 0 h 10000"/>
              <a:gd name="T22" fmla="*/ 2147483647 w 10000"/>
              <a:gd name="T23" fmla="*/ 2147483647 h 10000"/>
              <a:gd name="T24" fmla="*/ 2147483647 w 10000"/>
              <a:gd name="T25" fmla="*/ 2147483647 h 10000"/>
              <a:gd name="T26" fmla="*/ 2147483647 w 10000"/>
              <a:gd name="T27" fmla="*/ 2147483647 h 10000"/>
              <a:gd name="T28" fmla="*/ 2147483647 w 10000"/>
              <a:gd name="T29" fmla="*/ 2147483647 h 10000"/>
              <a:gd name="T30" fmla="*/ 2147483647 w 10000"/>
              <a:gd name="T31" fmla="*/ 2147483647 h 10000"/>
              <a:gd name="T32" fmla="*/ 2147483647 w 10000"/>
              <a:gd name="T33" fmla="*/ 2147483647 h 10000"/>
              <a:gd name="T34" fmla="*/ 2147483647 w 10000"/>
              <a:gd name="T35" fmla="*/ 2147483647 h 100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0000" h="10000">
                <a:moveTo>
                  <a:pt x="0" y="10000"/>
                </a:moveTo>
                <a:lnTo>
                  <a:pt x="554" y="9416"/>
                </a:lnTo>
                <a:cubicBezTo>
                  <a:pt x="751" y="9382"/>
                  <a:pt x="935" y="9879"/>
                  <a:pt x="1090" y="9949"/>
                </a:cubicBezTo>
                <a:cubicBezTo>
                  <a:pt x="1245" y="10019"/>
                  <a:pt x="1381" y="9331"/>
                  <a:pt x="1588" y="9338"/>
                </a:cubicBezTo>
                <a:lnTo>
                  <a:pt x="2426" y="9838"/>
                </a:lnTo>
                <a:lnTo>
                  <a:pt x="3101" y="8556"/>
                </a:lnTo>
                <a:lnTo>
                  <a:pt x="3620" y="7283"/>
                </a:lnTo>
                <a:lnTo>
                  <a:pt x="4138" y="5932"/>
                </a:lnTo>
                <a:cubicBezTo>
                  <a:pt x="4292" y="5410"/>
                  <a:pt x="4507" y="4851"/>
                  <a:pt x="4661" y="4329"/>
                </a:cubicBezTo>
                <a:lnTo>
                  <a:pt x="5138" y="2423"/>
                </a:lnTo>
                <a:cubicBezTo>
                  <a:pt x="5277" y="1121"/>
                  <a:pt x="5271" y="1619"/>
                  <a:pt x="5338" y="0"/>
                </a:cubicBezTo>
                <a:lnTo>
                  <a:pt x="7120" y="73"/>
                </a:lnTo>
                <a:lnTo>
                  <a:pt x="7697" y="743"/>
                </a:lnTo>
                <a:lnTo>
                  <a:pt x="8300" y="3119"/>
                </a:lnTo>
                <a:cubicBezTo>
                  <a:pt x="8459" y="4102"/>
                  <a:pt x="8617" y="5084"/>
                  <a:pt x="8776" y="6068"/>
                </a:cubicBezTo>
                <a:cubicBezTo>
                  <a:pt x="8921" y="6832"/>
                  <a:pt x="9065" y="7597"/>
                  <a:pt x="9210" y="8361"/>
                </a:cubicBezTo>
                <a:lnTo>
                  <a:pt x="9600" y="10000"/>
                </a:lnTo>
                <a:lnTo>
                  <a:pt x="10000" y="10000"/>
                </a:lnTo>
              </a:path>
            </a:pathLst>
          </a:custGeom>
          <a:noFill/>
          <a:ln w="57150">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lt-LT"/>
          </a:p>
        </p:txBody>
      </p:sp>
      <p:sp>
        <p:nvSpPr>
          <p:cNvPr id="5" name="Rectangle 4"/>
          <p:cNvSpPr/>
          <p:nvPr/>
        </p:nvSpPr>
        <p:spPr>
          <a:xfrm>
            <a:off x="219075" y="1628775"/>
            <a:ext cx="2174875" cy="3276600"/>
          </a:xfrm>
          <a:prstGeom prst="rect">
            <a:avLst/>
          </a:prstGeom>
          <a:solidFill>
            <a:srgbClr val="00B050">
              <a:alpha val="53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lt-LT" b="1" dirty="0">
              <a:solidFill>
                <a:schemeClr val="tx1"/>
              </a:solidFill>
            </a:endParaRPr>
          </a:p>
          <a:p>
            <a:pPr algn="ctr">
              <a:defRPr/>
            </a:pPr>
            <a:endParaRPr lang="lt-LT" b="1" dirty="0">
              <a:solidFill>
                <a:schemeClr val="tx1"/>
              </a:solidFill>
            </a:endParaRPr>
          </a:p>
          <a:p>
            <a:pPr algn="ctr">
              <a:defRPr/>
            </a:pPr>
            <a:r>
              <a:rPr lang="lt-LT" b="1" dirty="0">
                <a:solidFill>
                  <a:schemeClr val="tx1"/>
                </a:solidFill>
              </a:rPr>
              <a:t>TAIKA</a:t>
            </a:r>
          </a:p>
        </p:txBody>
      </p:sp>
      <p:sp>
        <p:nvSpPr>
          <p:cNvPr id="6" name="Rectangle 5"/>
          <p:cNvSpPr/>
          <p:nvPr/>
        </p:nvSpPr>
        <p:spPr>
          <a:xfrm>
            <a:off x="2443163" y="1628775"/>
            <a:ext cx="2541587" cy="3276600"/>
          </a:xfrm>
          <a:prstGeom prst="rect">
            <a:avLst/>
          </a:prstGeom>
          <a:solidFill>
            <a:srgbClr val="FFFF0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lt-LT" b="1" dirty="0">
              <a:solidFill>
                <a:schemeClr val="tx1"/>
              </a:solidFill>
            </a:endParaRPr>
          </a:p>
          <a:p>
            <a:pPr algn="ctr">
              <a:defRPr/>
            </a:pPr>
            <a:r>
              <a:rPr lang="lt-LT" b="1" dirty="0">
                <a:solidFill>
                  <a:schemeClr val="tx1"/>
                </a:solidFill>
              </a:rPr>
              <a:t>KRIZĖ / KONFLIKTAS</a:t>
            </a:r>
          </a:p>
        </p:txBody>
      </p:sp>
      <p:sp>
        <p:nvSpPr>
          <p:cNvPr id="7" name="Rectangle 6"/>
          <p:cNvSpPr/>
          <p:nvPr/>
        </p:nvSpPr>
        <p:spPr>
          <a:xfrm>
            <a:off x="5033963" y="1628775"/>
            <a:ext cx="1627187" cy="3276600"/>
          </a:xfrm>
          <a:prstGeom prst="rect">
            <a:avLst/>
          </a:prstGeom>
          <a:solidFill>
            <a:srgbClr val="FF0000">
              <a:alpha val="53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lt-LT" b="1" dirty="0">
              <a:solidFill>
                <a:schemeClr val="tx1"/>
              </a:solidFill>
            </a:endParaRPr>
          </a:p>
          <a:p>
            <a:pPr algn="ctr">
              <a:defRPr/>
            </a:pPr>
            <a:r>
              <a:rPr lang="lt-LT" b="1" dirty="0">
                <a:solidFill>
                  <a:schemeClr val="tx1"/>
                </a:solidFill>
              </a:rPr>
              <a:t>KARAS</a:t>
            </a:r>
          </a:p>
        </p:txBody>
      </p:sp>
      <p:sp>
        <p:nvSpPr>
          <p:cNvPr id="8" name="Rectangle 7"/>
          <p:cNvSpPr/>
          <p:nvPr/>
        </p:nvSpPr>
        <p:spPr>
          <a:xfrm>
            <a:off x="6710363" y="1628775"/>
            <a:ext cx="2084387" cy="3276600"/>
          </a:xfrm>
          <a:prstGeom prst="rect">
            <a:avLst/>
          </a:prstGeom>
          <a:solidFill>
            <a:srgbClr val="FFFF0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lt-LT" b="1" dirty="0">
              <a:solidFill>
                <a:schemeClr val="tx1"/>
              </a:solidFill>
            </a:endParaRPr>
          </a:p>
          <a:p>
            <a:pPr algn="ctr">
              <a:defRPr/>
            </a:pPr>
            <a:r>
              <a:rPr lang="lt-LT" sz="1600" b="1" dirty="0">
                <a:solidFill>
                  <a:schemeClr val="tx1"/>
                </a:solidFill>
              </a:rPr>
              <a:t>GRĮŽIMAS Į TAIKOS PADĖTĮ</a:t>
            </a:r>
          </a:p>
        </p:txBody>
      </p:sp>
      <p:sp>
        <p:nvSpPr>
          <p:cNvPr id="9" name="Rectangle 8"/>
          <p:cNvSpPr/>
          <p:nvPr/>
        </p:nvSpPr>
        <p:spPr>
          <a:xfrm>
            <a:off x="2808288" y="3914775"/>
            <a:ext cx="5792787" cy="381000"/>
          </a:xfrm>
          <a:prstGeom prst="rect">
            <a:avLst/>
          </a:prstGeom>
          <a:gradFill flip="none" rotWithShape="1">
            <a:gsLst>
              <a:gs pos="0">
                <a:srgbClr val="FFF200"/>
              </a:gs>
              <a:gs pos="45000">
                <a:srgbClr val="FF7A00"/>
              </a:gs>
              <a:gs pos="70000">
                <a:srgbClr val="FF0300"/>
              </a:gs>
              <a:gs pos="100000">
                <a:srgbClr val="4D0808"/>
              </a:gs>
            </a:gsLst>
            <a:lin ang="10800000" scaled="1"/>
            <a:tileRect/>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lt-LT" sz="1400" b="1" dirty="0">
                <a:solidFill>
                  <a:schemeClr val="bg1"/>
                </a:solidFill>
                <a:effectLst>
                  <a:outerShdw blurRad="38100" dist="38100" dir="2700000" algn="tl">
                    <a:srgbClr val="000000">
                      <a:alpha val="43137"/>
                    </a:srgbClr>
                  </a:outerShdw>
                </a:effectLst>
              </a:rPr>
              <a:t>    DALINĖ / VISUOTINĖ MOBILIZACIJA               </a:t>
            </a:r>
            <a:r>
              <a:rPr lang="lt-LT" sz="1400" b="1" dirty="0">
                <a:solidFill>
                  <a:schemeClr val="tx1"/>
                </a:solidFill>
                <a:effectLst>
                  <a:outerShdw blurRad="38100" dist="38100" dir="2700000" algn="tl">
                    <a:srgbClr val="000000">
                      <a:alpha val="43137"/>
                    </a:srgbClr>
                  </a:outerShdw>
                </a:effectLst>
              </a:rPr>
              <a:t>DEMOBILIZACIJA</a:t>
            </a:r>
            <a:endParaRPr lang="lt-LT" sz="1400" b="1" dirty="0">
              <a:solidFill>
                <a:schemeClr val="tx1"/>
              </a:solidFill>
            </a:endParaRPr>
          </a:p>
        </p:txBody>
      </p:sp>
      <p:sp>
        <p:nvSpPr>
          <p:cNvPr id="12" name="Rectangle 11"/>
          <p:cNvSpPr/>
          <p:nvPr/>
        </p:nvSpPr>
        <p:spPr>
          <a:xfrm>
            <a:off x="306388" y="4295775"/>
            <a:ext cx="2087562" cy="609600"/>
          </a:xfrm>
          <a:prstGeom prst="rect">
            <a:avLst/>
          </a:prstGeom>
          <a:gradFill flip="none" rotWithShape="0">
            <a:gsLst>
              <a:gs pos="0">
                <a:srgbClr val="FFFF00">
                  <a:lumMod val="0"/>
                  <a:lumOff val="100000"/>
                </a:srgbClr>
              </a:gs>
              <a:gs pos="100000">
                <a:srgbClr val="FFC000"/>
              </a:gs>
              <a:gs pos="100000">
                <a:srgbClr val="9CB86E"/>
              </a:gs>
              <a:gs pos="100000">
                <a:srgbClr val="156B13"/>
              </a:gs>
            </a:gsLst>
            <a:lin ang="0" scaled="0"/>
            <a:tileRect/>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t-LT" sz="1400" b="1" dirty="0">
                <a:solidFill>
                  <a:schemeClr val="tx1"/>
                </a:solidFill>
              </a:rPr>
              <a:t>Ekstremali situacija /</a:t>
            </a:r>
          </a:p>
          <a:p>
            <a:pPr algn="ctr">
              <a:defRPr/>
            </a:pPr>
            <a:r>
              <a:rPr lang="lt-LT" sz="1400" b="1" dirty="0">
                <a:solidFill>
                  <a:schemeClr val="tx1"/>
                </a:solidFill>
              </a:rPr>
              <a:t>Nepaprastoji padėtis</a:t>
            </a:r>
          </a:p>
        </p:txBody>
      </p:sp>
      <p:sp>
        <p:nvSpPr>
          <p:cNvPr id="13" name="Rectangle 12"/>
          <p:cNvSpPr/>
          <p:nvPr/>
        </p:nvSpPr>
        <p:spPr>
          <a:xfrm>
            <a:off x="2443163" y="4295775"/>
            <a:ext cx="4338637" cy="609600"/>
          </a:xfrm>
          <a:prstGeom prst="rect">
            <a:avLst/>
          </a:prstGeom>
          <a:gradFill>
            <a:gsLst>
              <a:gs pos="0">
                <a:schemeClr val="bg1"/>
              </a:gs>
              <a:gs pos="36000">
                <a:srgbClr val="FF0000"/>
              </a:gs>
              <a:gs pos="100000">
                <a:srgbClr val="FFC000"/>
              </a:gs>
              <a:gs pos="100000">
                <a:srgbClr val="9CB86E"/>
              </a:gs>
              <a:gs pos="100000">
                <a:srgbClr val="156B13"/>
              </a:gs>
            </a:gsLst>
            <a:lin ang="10800000" scaled="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lt-LT" sz="1600" b="1" dirty="0">
                <a:solidFill>
                  <a:schemeClr val="bg1"/>
                </a:solidFill>
              </a:rPr>
              <a:t>      </a:t>
            </a:r>
            <a:r>
              <a:rPr lang="lt-LT" sz="1600" b="1" dirty="0">
                <a:solidFill>
                  <a:schemeClr val="tx1"/>
                </a:solidFill>
              </a:rPr>
              <a:t>Nepaprastoji padėtis / Karo padėtis               </a:t>
            </a:r>
          </a:p>
        </p:txBody>
      </p:sp>
      <p:sp>
        <p:nvSpPr>
          <p:cNvPr id="18442" name="Rectangle 2"/>
          <p:cNvSpPr>
            <a:spLocks noChangeArrowheads="1"/>
          </p:cNvSpPr>
          <p:nvPr/>
        </p:nvSpPr>
        <p:spPr bwMode="auto">
          <a:xfrm>
            <a:off x="762000" y="590550"/>
            <a:ext cx="7315200" cy="5238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folHlink"/>
              </a:buClr>
              <a:buSzPct val="90000"/>
              <a:buFont typeface="Wingdings" pitchFamily="2" charset="2"/>
              <a:buChar char="n"/>
              <a:defRPr sz="2800" b="1">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b="1">
                <a:solidFill>
                  <a:schemeClr val="tx1"/>
                </a:solidFill>
                <a:latin typeface="Times New Roman" pitchFamily="18" charset="0"/>
              </a:defRPr>
            </a:lvl2pPr>
            <a:lvl3pPr marL="1143000" indent="-228600" eaLnBrk="0" hangingPunct="0">
              <a:spcBef>
                <a:spcPct val="20000"/>
              </a:spcBef>
              <a:buClr>
                <a:schemeClr val="folHlink"/>
              </a:buClr>
              <a:buSzPct val="55000"/>
              <a:buFont typeface="Wingdings" pitchFamily="2" charset="2"/>
              <a:buChar char="n"/>
              <a:defRPr sz="2300" b="1">
                <a:solidFill>
                  <a:schemeClr val="tx1"/>
                </a:solidFill>
                <a:latin typeface="Times New Roman" pitchFamily="18"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ctr" eaLnBrk="1" hangingPunct="1">
              <a:spcBef>
                <a:spcPct val="0"/>
              </a:spcBef>
              <a:buClrTx/>
              <a:buSzTx/>
              <a:buFontTx/>
              <a:buNone/>
            </a:pPr>
            <a:r>
              <a:rPr lang="lt-LT" altLang="lt-LT">
                <a:latin typeface="Times New Roman" pitchFamily="18" charset="0"/>
                <a:cs typeface="Times New Roman" pitchFamily="18" charset="0"/>
              </a:rPr>
              <a:t>VALSTYBĖS GYVAVIMO ETAPAI</a:t>
            </a:r>
          </a:p>
        </p:txBody>
      </p:sp>
      <p:sp>
        <p:nvSpPr>
          <p:cNvPr id="18443" name="Rectangle 1"/>
          <p:cNvSpPr>
            <a:spLocks noChangeArrowheads="1"/>
          </p:cNvSpPr>
          <p:nvPr/>
        </p:nvSpPr>
        <p:spPr bwMode="auto">
          <a:xfrm>
            <a:off x="533400" y="1781175"/>
            <a:ext cx="4686300" cy="369888"/>
          </a:xfrm>
          <a:prstGeom prst="rect">
            <a:avLst/>
          </a:prstGeom>
          <a:gradFill rotWithShape="1">
            <a:gsLst>
              <a:gs pos="0">
                <a:srgbClr val="FFF200"/>
              </a:gs>
              <a:gs pos="45000">
                <a:srgbClr val="FF7A00"/>
              </a:gs>
              <a:gs pos="70000">
                <a:srgbClr val="FF0300"/>
              </a:gs>
              <a:gs pos="100000">
                <a:srgbClr val="4D0808"/>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folHlink"/>
              </a:buClr>
              <a:buSzPct val="90000"/>
              <a:buFont typeface="Wingdings" pitchFamily="2" charset="2"/>
              <a:buChar char="n"/>
              <a:defRPr sz="2800" b="1">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b="1">
                <a:solidFill>
                  <a:schemeClr val="tx1"/>
                </a:solidFill>
                <a:latin typeface="Times New Roman" pitchFamily="18" charset="0"/>
              </a:defRPr>
            </a:lvl2pPr>
            <a:lvl3pPr marL="1143000" indent="-228600" eaLnBrk="0" hangingPunct="0">
              <a:spcBef>
                <a:spcPct val="20000"/>
              </a:spcBef>
              <a:buClr>
                <a:schemeClr val="folHlink"/>
              </a:buClr>
              <a:buSzPct val="55000"/>
              <a:buFont typeface="Wingdings" pitchFamily="2" charset="2"/>
              <a:buChar char="n"/>
              <a:defRPr sz="2300" b="1">
                <a:solidFill>
                  <a:schemeClr val="tx1"/>
                </a:solidFill>
                <a:latin typeface="Times New Roman" pitchFamily="18"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algn="ctr" eaLnBrk="1" hangingPunct="1">
              <a:spcBef>
                <a:spcPct val="0"/>
              </a:spcBef>
              <a:buClrTx/>
              <a:buSzTx/>
              <a:buFontTx/>
              <a:buNone/>
            </a:pPr>
            <a:r>
              <a:rPr lang="lt-LT" altLang="lt-LT" sz="1800" b="0"/>
              <a:t>Indikatoriai</a:t>
            </a:r>
          </a:p>
        </p:txBody>
      </p:sp>
      <p:sp>
        <p:nvSpPr>
          <p:cNvPr id="18445" name="Slide Number Placeholder 5"/>
          <p:cNvSpPr>
            <a:spLocks noGrp="1"/>
          </p:cNvSpPr>
          <p:nvPr>
            <p:ph type="sldNum" sz="quarter" idx="12"/>
          </p:nvPr>
        </p:nvSpPr>
        <p:spPr>
          <a:noFill/>
        </p:spPr>
        <p:txBody>
          <a:bodyPr/>
          <a:lstStyle>
            <a:lvl1pPr eaLnBrk="0" hangingPunct="0">
              <a:spcBef>
                <a:spcPct val="20000"/>
              </a:spcBef>
              <a:buClr>
                <a:schemeClr val="folHlink"/>
              </a:buClr>
              <a:buSzPct val="90000"/>
              <a:buFont typeface="Wingdings" pitchFamily="2" charset="2"/>
              <a:buChar char="n"/>
              <a:defRPr sz="2800" b="1">
                <a:solidFill>
                  <a:schemeClr val="tx1"/>
                </a:solidFill>
                <a:latin typeface="Arial" charset="0"/>
              </a:defRPr>
            </a:lvl1pPr>
            <a:lvl2pPr marL="742950" indent="-285750" eaLnBrk="0" hangingPunct="0">
              <a:spcBef>
                <a:spcPct val="20000"/>
              </a:spcBef>
              <a:buClr>
                <a:schemeClr val="accent1"/>
              </a:buClr>
              <a:buSzPct val="75000"/>
              <a:buFont typeface="Wingdings" pitchFamily="2" charset="2"/>
              <a:buChar char="n"/>
              <a:defRPr sz="2600" b="1">
                <a:solidFill>
                  <a:schemeClr val="tx1"/>
                </a:solidFill>
                <a:latin typeface="Times New Roman" pitchFamily="18" charset="0"/>
              </a:defRPr>
            </a:lvl2pPr>
            <a:lvl3pPr marL="1143000" indent="-228600" eaLnBrk="0" hangingPunct="0">
              <a:spcBef>
                <a:spcPct val="20000"/>
              </a:spcBef>
              <a:buClr>
                <a:schemeClr val="folHlink"/>
              </a:buClr>
              <a:buSzPct val="55000"/>
              <a:buFont typeface="Wingdings" pitchFamily="2" charset="2"/>
              <a:buChar char="n"/>
              <a:defRPr sz="2300" b="1">
                <a:solidFill>
                  <a:schemeClr val="tx1"/>
                </a:solidFill>
                <a:latin typeface="Times New Roman" pitchFamily="18" charset="0"/>
              </a:defRPr>
            </a:lvl3pPr>
            <a:lvl4pPr marL="1600200" indent="-228600" eaLnBrk="0" hangingPunct="0">
              <a:spcBef>
                <a:spcPct val="20000"/>
              </a:spcBef>
              <a:buClr>
                <a:schemeClr val="accent1"/>
              </a:buClr>
              <a:buFont typeface="Wingdings" pitchFamily="2" charset="2"/>
              <a:buChar char="§"/>
              <a:defRPr sz="2000">
                <a:solidFill>
                  <a:schemeClr val="tx1"/>
                </a:solidFill>
                <a:latin typeface="Arial" charset="0"/>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defRPr>
            </a:lvl9pPr>
          </a:lstStyle>
          <a:p>
            <a:pPr eaLnBrk="1" hangingPunct="1">
              <a:spcBef>
                <a:spcPct val="0"/>
              </a:spcBef>
              <a:buClrTx/>
              <a:buSzTx/>
              <a:buFontTx/>
              <a:buNone/>
            </a:pPr>
            <a:fld id="{E22BA0D2-0A0E-4F18-BA40-C8619A9A3364}" type="slidenum">
              <a:rPr lang="lt-LT" altLang="lt-LT" sz="1000" b="0" smtClean="0">
                <a:latin typeface="Times New Roman" pitchFamily="18" charset="0"/>
                <a:cs typeface="Times New Roman" pitchFamily="18" charset="0"/>
              </a:rPr>
              <a:pPr eaLnBrk="1" hangingPunct="1">
                <a:spcBef>
                  <a:spcPct val="0"/>
                </a:spcBef>
                <a:buClrTx/>
                <a:buSzTx/>
                <a:buFontTx/>
                <a:buNone/>
              </a:pPr>
              <a:t>5</a:t>
            </a:fld>
            <a:r>
              <a:rPr lang="lt-LT" altLang="lt-LT" sz="1000" b="0" smtClean="0">
                <a:latin typeface="Times New Roman" pitchFamily="18" charset="0"/>
                <a:cs typeface="Times New Roman" pitchFamily="18" charset="0"/>
              </a:rPr>
              <a:t>/22</a:t>
            </a:r>
          </a:p>
        </p:txBody>
      </p:sp>
      <p:sp>
        <p:nvSpPr>
          <p:cNvPr id="14" name="Right Arrow 13"/>
          <p:cNvSpPr/>
          <p:nvPr/>
        </p:nvSpPr>
        <p:spPr>
          <a:xfrm rot="16200000">
            <a:off x="2048782" y="5070313"/>
            <a:ext cx="1806252" cy="1115913"/>
          </a:xfrm>
          <a:prstGeom prst="rightArrow">
            <a:avLst/>
          </a:prstGeom>
          <a:solidFill>
            <a:schemeClr val="tx1">
              <a:lumMod val="95000"/>
              <a:lumOff val="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15" name="Right Arrow 14"/>
          <p:cNvSpPr/>
          <p:nvPr/>
        </p:nvSpPr>
        <p:spPr>
          <a:xfrm rot="5400000">
            <a:off x="6472141" y="4680872"/>
            <a:ext cx="1806252" cy="1115913"/>
          </a:xfrm>
          <a:prstGeom prst="rightArrow">
            <a:avLst/>
          </a:prstGeom>
          <a:solidFill>
            <a:schemeClr val="tx1">
              <a:lumMod val="95000"/>
              <a:lumOff val="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2" name="AutoShape 2" descr="Image result for lietuvos valstybės simboliai"/>
          <p:cNvSpPr>
            <a:spLocks noChangeAspect="1" noChangeArrowheads="1"/>
          </p:cNvSpPr>
          <p:nvPr/>
        </p:nvSpPr>
        <p:spPr bwMode="auto">
          <a:xfrm>
            <a:off x="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lt-LT"/>
          </a:p>
        </p:txBody>
      </p:sp>
      <p:pic>
        <p:nvPicPr>
          <p:cNvPr id="122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38318" y="0"/>
            <a:ext cx="1790700" cy="2552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70557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down)">
                                      <p:cBhvr>
                                        <p:cTn id="10" dur="500"/>
                                        <p:tgtEl>
                                          <p:spTgt spid="15"/>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nodeType="clickEffect">
                                  <p:stCondLst>
                                    <p:cond delay="0"/>
                                  </p:stCondLst>
                                  <p:childTnLst>
                                    <p:set>
                                      <p:cBhvr>
                                        <p:cTn id="14" dur="1" fill="hold">
                                          <p:stCondLst>
                                            <p:cond delay="0"/>
                                          </p:stCondLst>
                                        </p:cTn>
                                        <p:tgtEl>
                                          <p:spTgt spid="12291"/>
                                        </p:tgtEl>
                                        <p:attrNameLst>
                                          <p:attrName>style.visibility</p:attrName>
                                        </p:attrNameLst>
                                      </p:cBhvr>
                                      <p:to>
                                        <p:strVal val="visible"/>
                                      </p:to>
                                    </p:set>
                                    <p:animEffect transition="in" filter="barn(inVertical)">
                                      <p:cBhvr>
                                        <p:cTn id="15" dur="500"/>
                                        <p:tgtEl>
                                          <p:spTgt spid="122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16632"/>
            <a:ext cx="4609997" cy="2592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032" y="116632"/>
            <a:ext cx="4241926" cy="2592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504" y="3579068"/>
            <a:ext cx="4654055" cy="30902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7" name="Picture 7" descr="https://encrypted-tbn3.gstatic.com/images?q=tbn:ANd9GcTMgRw18vrtyR-gbhyj4beWP7PWqnHqwcnU9w3RzZB8VqgFONoqtQ">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76692" y="3538301"/>
            <a:ext cx="4169775" cy="2777071"/>
          </a:xfrm>
          <a:prstGeom prst="rect">
            <a:avLst/>
          </a:prstGeom>
          <a:noFill/>
          <a:extLst>
            <a:ext uri="{909E8E84-426E-40DD-AFC4-6F175D3DCCD1}">
              <a14:hiddenFill xmlns:a14="http://schemas.microsoft.com/office/drawing/2010/main">
                <a:solidFill>
                  <a:srgbClr val="FFFFFF"/>
                </a:solidFill>
              </a14:hiddenFill>
            </a:ext>
          </a:extLst>
        </p:spPr>
      </p:pic>
      <p:cxnSp>
        <p:nvCxnSpPr>
          <p:cNvPr id="5" name="Straight Connector 4"/>
          <p:cNvCxnSpPr/>
          <p:nvPr/>
        </p:nvCxnSpPr>
        <p:spPr>
          <a:xfrm>
            <a:off x="0" y="3068960"/>
            <a:ext cx="9144000"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451615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Paveikslėlis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dist="45791" dir="2021404"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1" name="Picture 3" descr="ensteinas"/>
          <p:cNvPicPr>
            <a:picLocks noChangeAspect="1" noChangeArrowheads="1"/>
          </p:cNvPicPr>
          <p:nvPr/>
        </p:nvPicPr>
        <p:blipFill>
          <a:blip r:embed="rId4">
            <a:extLst>
              <a:ext uri="{28A0092B-C50C-407E-A947-70E740481C1C}">
                <a14:useLocalDpi xmlns:a14="http://schemas.microsoft.com/office/drawing/2010/main" val="0"/>
              </a:ext>
            </a:extLst>
          </a:blip>
          <a:srcRect l="-4033" t="-493" r="31955" b="493"/>
          <a:stretch>
            <a:fillRect/>
          </a:stretch>
        </p:blipFill>
        <p:spPr bwMode="auto">
          <a:xfrm>
            <a:off x="4191000" y="41275"/>
            <a:ext cx="2439988" cy="253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2" name="Picture 4" descr="gatse"/>
          <p:cNvPicPr>
            <a:picLocks noChangeAspect="1" noChangeArrowheads="1"/>
          </p:cNvPicPr>
          <p:nvPr/>
        </p:nvPicPr>
        <p:blipFill>
          <a:blip r:embed="rId5">
            <a:extLst>
              <a:ext uri="{28A0092B-C50C-407E-A947-70E740481C1C}">
                <a14:useLocalDpi xmlns:a14="http://schemas.microsoft.com/office/drawing/2010/main" val="0"/>
              </a:ext>
            </a:extLst>
          </a:blip>
          <a:srcRect l="23495" r="12045"/>
          <a:stretch>
            <a:fillRect/>
          </a:stretch>
        </p:blipFill>
        <p:spPr bwMode="auto">
          <a:xfrm>
            <a:off x="6683375" y="41275"/>
            <a:ext cx="2460625" cy="2474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3" name="Picture 4" descr="CSA-2006-01-26-0950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15000" y="4306888"/>
            <a:ext cx="3397250" cy="2538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4" name="Picture 12" descr="289_25_28_06_2007_photo_Gintautas_Tiska"/>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49563" y="4308475"/>
            <a:ext cx="3627437" cy="2524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5" name="TextBox 1"/>
          <p:cNvSpPr txBox="1">
            <a:spLocks noChangeArrowheads="1"/>
          </p:cNvSpPr>
          <p:nvPr/>
        </p:nvSpPr>
        <p:spPr bwMode="auto">
          <a:xfrm>
            <a:off x="698500" y="2481263"/>
            <a:ext cx="7289800" cy="193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lt-LT" altLang="lt-LT" sz="3600">
                <a:latin typeface="Arial" charset="0"/>
              </a:rPr>
              <a:t>Nekinetinė</a:t>
            </a:r>
          </a:p>
          <a:p>
            <a:pPr eaLnBrk="1" hangingPunct="1">
              <a:spcBef>
                <a:spcPct val="0"/>
              </a:spcBef>
              <a:buFontTx/>
              <a:buNone/>
            </a:pPr>
            <a:r>
              <a:rPr lang="lt-LT" altLang="lt-LT" sz="3600">
                <a:latin typeface="Arial" charset="0"/>
              </a:rPr>
              <a:t>                         </a:t>
            </a:r>
            <a:r>
              <a:rPr lang="lt-LT" altLang="lt-LT" sz="4800">
                <a:latin typeface="Arial" charset="0"/>
              </a:rPr>
              <a:t>Krašto gynyba</a:t>
            </a:r>
          </a:p>
          <a:p>
            <a:pPr eaLnBrk="1" hangingPunct="1">
              <a:spcBef>
                <a:spcPct val="0"/>
              </a:spcBef>
              <a:buFontTx/>
              <a:buNone/>
            </a:pPr>
            <a:r>
              <a:rPr lang="lt-LT" altLang="lt-LT" sz="3600">
                <a:latin typeface="Arial" charset="0"/>
              </a:rPr>
              <a:t>Kinetinė </a:t>
            </a:r>
          </a:p>
        </p:txBody>
      </p:sp>
      <p:pic>
        <p:nvPicPr>
          <p:cNvPr id="7176" name="Picture 13" descr="http://aidas.lt/app/webroot/uploads/userfiles/files/partiz10.jpg">
            <a:hlinkClick r:id="rId8"/>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1750" y="4330700"/>
            <a:ext cx="3019425" cy="250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7" name="Picture 15" descr="http://www.llks.lt/Nauji%20nariai/2011/Sadunaite1.jpg">
            <a:hlinkClick r:id="rId10"/>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133600" y="47625"/>
            <a:ext cx="2149475" cy="2532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8" name="Picture 17" descr="http://www.lnb.lt/stotisFiles/uploadedImages/stasys_jaunM2009101852532.jpg">
            <a:hlinkClick r:id="rId12"/>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52400" y="19050"/>
            <a:ext cx="1858963" cy="2559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0558614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225"/>
                                        </p:tgtEl>
                                        <p:attrNameLst>
                                          <p:attrName>style.visibility</p:attrName>
                                        </p:attrNameLst>
                                      </p:cBhvr>
                                      <p:to>
                                        <p:strVal val="visible"/>
                                      </p:to>
                                    </p:set>
                                    <p:animEffect transition="in" filter="wipe(left)">
                                      <p:cBhvr>
                                        <p:cTn id="7" dur="500"/>
                                        <p:tgtEl>
                                          <p:spTgt spid="92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0"/>
            <a:ext cx="8847112" cy="68565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24758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710" y="0"/>
            <a:ext cx="9112289" cy="70620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820349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219</TotalTime>
  <Words>1187</Words>
  <Application>Microsoft Office PowerPoint</Application>
  <PresentationFormat>Demonstracija ekrane (4:3)</PresentationFormat>
  <Paragraphs>149</Paragraphs>
  <Slides>21</Slides>
  <Notes>5</Notes>
  <HiddenSlides>1</HiddenSlides>
  <MMClips>0</MMClips>
  <ScaleCrop>false</ScaleCrop>
  <HeadingPairs>
    <vt:vector size="6" baseType="variant">
      <vt:variant>
        <vt:lpstr>Naudojami šriftai</vt:lpstr>
      </vt:variant>
      <vt:variant>
        <vt:i4>3</vt:i4>
      </vt:variant>
      <vt:variant>
        <vt:lpstr>Tema</vt:lpstr>
      </vt:variant>
      <vt:variant>
        <vt:i4>1</vt:i4>
      </vt:variant>
      <vt:variant>
        <vt:lpstr>Skaidrių pavadinimai</vt:lpstr>
      </vt:variant>
      <vt:variant>
        <vt:i4>21</vt:i4>
      </vt:variant>
    </vt:vector>
  </HeadingPairs>
  <TitlesOfParts>
    <vt:vector size="25" baseType="lpstr">
      <vt:lpstr>Arial</vt:lpstr>
      <vt:lpstr>Calibri</vt:lpstr>
      <vt:lpstr>Times New Roman</vt:lpstr>
      <vt:lpstr>Office tema</vt:lpstr>
      <vt:lpstr>Karas, mobilizacija ir santykis su valstybe</vt:lpstr>
      <vt:lpstr>„PowerPoint“ pateiktis</vt:lpstr>
      <vt:lpstr>Karas</vt:lpstr>
      <vt:lpstr>„PowerPoint“ pateiktis</vt:lpstr>
      <vt:lpstr>„PowerPoint“ pateiktis</vt:lpstr>
      <vt:lpstr>„PowerPoint“ pateiktis</vt:lpstr>
      <vt:lpstr>„PowerPoint“ pateiktis</vt:lpstr>
      <vt:lpstr>„PowerPoint“ pateiktis</vt:lpstr>
      <vt:lpstr>„PowerPoint“ pateiktis</vt:lpstr>
      <vt:lpstr>„PowerPoint“ pateiktis</vt:lpstr>
      <vt:lpstr>KPĮ 11 straipsnis. Laisvės kilnotis apribojimas</vt:lpstr>
      <vt:lpstr>„PowerPoint“ pateiktis</vt:lpstr>
      <vt:lpstr>MĮ 14 straipsnis.  Mobilizacinio rezervo rengimas </vt:lpstr>
      <vt:lpstr>„PowerPoint“ pateiktis</vt:lpstr>
      <vt:lpstr>„PowerPoint“ pateiktis</vt:lpstr>
      <vt:lpstr>„PowerPoint“ pateiktis</vt:lpstr>
      <vt:lpstr>Ar?</vt:lpstr>
      <vt:lpstr>7 „Ar?“</vt:lpstr>
      <vt:lpstr>„PowerPoint“ pateiktis</vt:lpstr>
      <vt:lpstr>„PowerPoint“ pateiktis</vt:lpstr>
      <vt:lpstr>„PowerPoint“ pateiktis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Giedrius Dvilaitis</dc:creator>
  <cp:lastModifiedBy>Editor</cp:lastModifiedBy>
  <cp:revision>41</cp:revision>
  <cp:lastPrinted>2015-12-14T09:40:49Z</cp:lastPrinted>
  <dcterms:created xsi:type="dcterms:W3CDTF">2015-01-27T09:03:36Z</dcterms:created>
  <dcterms:modified xsi:type="dcterms:W3CDTF">2016-03-24T11:23:14Z</dcterms:modified>
</cp:coreProperties>
</file>