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77" r:id="rId5"/>
    <p:sldId id="272" r:id="rId6"/>
    <p:sldId id="273" r:id="rId7"/>
    <p:sldId id="274" r:id="rId8"/>
    <p:sldId id="275" r:id="rId9"/>
    <p:sldId id="276" r:id="rId10"/>
    <p:sldId id="278" r:id="rId11"/>
  </p:sldIdLst>
  <p:sldSz cx="9144000" cy="5715000" type="screen16x10"/>
  <p:notesSz cx="6858000" cy="9144000"/>
  <p:defaultTextStyle>
    <a:defPPr>
      <a:defRPr lang="en-US"/>
    </a:defPPr>
    <a:lvl1pPr marL="0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22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42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64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85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106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328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48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70" algn="l" defTabSz="40522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5512B"/>
    <a:srgbClr val="0E4023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70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4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3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28866"/>
            <a:ext cx="222885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28866"/>
            <a:ext cx="653415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056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2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10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3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333502"/>
            <a:ext cx="4381500" cy="377163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33502"/>
            <a:ext cx="4381500" cy="377163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1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22" indent="0">
              <a:buNone/>
              <a:defRPr sz="1800" b="1"/>
            </a:lvl2pPr>
            <a:lvl3pPr marL="810442" indent="0">
              <a:buNone/>
              <a:defRPr sz="1600" b="1"/>
            </a:lvl3pPr>
            <a:lvl4pPr marL="1215664" indent="0">
              <a:buNone/>
              <a:defRPr sz="1400" b="1"/>
            </a:lvl4pPr>
            <a:lvl5pPr marL="1620885" indent="0">
              <a:buNone/>
              <a:defRPr sz="1400" b="1"/>
            </a:lvl5pPr>
            <a:lvl6pPr marL="2026106" indent="0">
              <a:buNone/>
              <a:defRPr sz="1400" b="1"/>
            </a:lvl6pPr>
            <a:lvl7pPr marL="2431328" indent="0">
              <a:buNone/>
              <a:defRPr sz="1400" b="1"/>
            </a:lvl7pPr>
            <a:lvl8pPr marL="2836548" indent="0">
              <a:buNone/>
              <a:defRPr sz="1400" b="1"/>
            </a:lvl8pPr>
            <a:lvl9pPr marL="324177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22" indent="0">
              <a:buNone/>
              <a:defRPr sz="1800" b="1"/>
            </a:lvl2pPr>
            <a:lvl3pPr marL="810442" indent="0">
              <a:buNone/>
              <a:defRPr sz="1600" b="1"/>
            </a:lvl3pPr>
            <a:lvl4pPr marL="1215664" indent="0">
              <a:buNone/>
              <a:defRPr sz="1400" b="1"/>
            </a:lvl4pPr>
            <a:lvl5pPr marL="1620885" indent="0">
              <a:buNone/>
              <a:defRPr sz="1400" b="1"/>
            </a:lvl5pPr>
            <a:lvl6pPr marL="2026106" indent="0">
              <a:buNone/>
              <a:defRPr sz="1400" b="1"/>
            </a:lvl6pPr>
            <a:lvl7pPr marL="2431328" indent="0">
              <a:buNone/>
              <a:defRPr sz="1400" b="1"/>
            </a:lvl7pPr>
            <a:lvl8pPr marL="2836548" indent="0">
              <a:buNone/>
              <a:defRPr sz="1400" b="1"/>
            </a:lvl8pPr>
            <a:lvl9pPr marL="324177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6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62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9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4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95918"/>
            <a:ext cx="3008314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22" indent="0">
              <a:buNone/>
              <a:defRPr sz="1100"/>
            </a:lvl2pPr>
            <a:lvl3pPr marL="810442" indent="0">
              <a:buNone/>
              <a:defRPr sz="900"/>
            </a:lvl3pPr>
            <a:lvl4pPr marL="1215664" indent="0">
              <a:buNone/>
              <a:defRPr sz="800"/>
            </a:lvl4pPr>
            <a:lvl5pPr marL="1620885" indent="0">
              <a:buNone/>
              <a:defRPr sz="800"/>
            </a:lvl5pPr>
            <a:lvl6pPr marL="2026106" indent="0">
              <a:buNone/>
              <a:defRPr sz="800"/>
            </a:lvl6pPr>
            <a:lvl7pPr marL="2431328" indent="0">
              <a:buNone/>
              <a:defRPr sz="800"/>
            </a:lvl7pPr>
            <a:lvl8pPr marL="2836548" indent="0">
              <a:buNone/>
              <a:defRPr sz="800"/>
            </a:lvl8pPr>
            <a:lvl9pPr marL="324177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6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22" indent="0">
              <a:buNone/>
              <a:defRPr sz="2400"/>
            </a:lvl2pPr>
            <a:lvl3pPr marL="810442" indent="0">
              <a:buNone/>
              <a:defRPr sz="2100"/>
            </a:lvl3pPr>
            <a:lvl4pPr marL="1215664" indent="0">
              <a:buNone/>
              <a:defRPr sz="1800"/>
            </a:lvl4pPr>
            <a:lvl5pPr marL="1620885" indent="0">
              <a:buNone/>
              <a:defRPr sz="1800"/>
            </a:lvl5pPr>
            <a:lvl6pPr marL="2026106" indent="0">
              <a:buNone/>
              <a:defRPr sz="1800"/>
            </a:lvl6pPr>
            <a:lvl7pPr marL="2431328" indent="0">
              <a:buNone/>
              <a:defRPr sz="1800"/>
            </a:lvl7pPr>
            <a:lvl8pPr marL="2836548" indent="0">
              <a:buNone/>
              <a:defRPr sz="1800"/>
            </a:lvl8pPr>
            <a:lvl9pPr marL="324177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22" indent="0">
              <a:buNone/>
              <a:defRPr sz="1100"/>
            </a:lvl2pPr>
            <a:lvl3pPr marL="810442" indent="0">
              <a:buNone/>
              <a:defRPr sz="900"/>
            </a:lvl3pPr>
            <a:lvl4pPr marL="1215664" indent="0">
              <a:buNone/>
              <a:defRPr sz="800"/>
            </a:lvl4pPr>
            <a:lvl5pPr marL="1620885" indent="0">
              <a:buNone/>
              <a:defRPr sz="800"/>
            </a:lvl5pPr>
            <a:lvl6pPr marL="2026106" indent="0">
              <a:buNone/>
              <a:defRPr sz="800"/>
            </a:lvl6pPr>
            <a:lvl7pPr marL="2431328" indent="0">
              <a:buNone/>
              <a:defRPr sz="800"/>
            </a:lvl7pPr>
            <a:lvl8pPr marL="2836548" indent="0">
              <a:buNone/>
              <a:defRPr sz="800"/>
            </a:lvl8pPr>
            <a:lvl9pPr marL="324177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24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81044" tIns="40522" rIns="81044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2"/>
            <a:ext cx="8229600" cy="3771636"/>
          </a:xfrm>
          <a:prstGeom prst="rect">
            <a:avLst/>
          </a:prstGeom>
        </p:spPr>
        <p:txBody>
          <a:bodyPr vert="horz" lIns="81044" tIns="40522" rIns="81044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81044" tIns="40522" rIns="81044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1B48-999D-6349-8167-85EE990D2871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5296959"/>
            <a:ext cx="2895600" cy="304271"/>
          </a:xfrm>
          <a:prstGeom prst="rect">
            <a:avLst/>
          </a:prstGeom>
        </p:spPr>
        <p:txBody>
          <a:bodyPr vert="horz" lIns="81044" tIns="40522" rIns="81044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81044" tIns="40522" rIns="81044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C502E-807E-184F-9714-829A5DE9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0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5222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6" indent="-303916" algn="l" defTabSz="405222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85" indent="-253263" algn="l" defTabSz="405222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53" indent="-202611" algn="l" defTabSz="405222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75" indent="-202611" algn="l" defTabSz="405222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95" indent="-202611" algn="l" defTabSz="405222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717" indent="-202611" algn="l" defTabSz="40522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38" indent="-202611" algn="l" defTabSz="40522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59" indent="-202611" algn="l" defTabSz="40522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81" indent="-202611" algn="l" defTabSz="40522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22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42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64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85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106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328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48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70" algn="l" defTabSz="4052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135" y="296562"/>
            <a:ext cx="849541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lt-LT" sz="4000" b="1" dirty="0" smtClean="0">
                <a:latin typeface="Bahnschrift" pitchFamily="34" charset="0"/>
                <a:cs typeface="Times New Roman" pitchFamily="18" charset="0"/>
              </a:rPr>
              <a:t>Sveikatos ir lytiškumo ugdymo bei rengimo šeimai bendrosios programos įgyvendinimas mokyklose</a:t>
            </a:r>
          </a:p>
          <a:p>
            <a:pPr algn="ctr" hangingPunct="0"/>
            <a:endParaRPr lang="lt-LT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hangingPunct="0"/>
            <a:endParaRPr lang="lt-LT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hangingPunct="0"/>
            <a:endParaRPr lang="lt-LT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hangingPunct="0"/>
            <a:endParaRPr lang="lt-LT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hangingPunct="0"/>
            <a:r>
              <a:rPr lang="lt-LT" sz="1800" b="1" dirty="0" smtClean="0">
                <a:latin typeface="Bahnschrift" pitchFamily="34" charset="0"/>
                <a:cs typeface="Times New Roman" pitchFamily="18" charset="0"/>
              </a:rPr>
              <a:t>Kaunas, 2019 </a:t>
            </a:r>
            <a:endParaRPr lang="lt-LT" sz="1800" b="1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453" y="3651559"/>
            <a:ext cx="4201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>
              <a:solidFill>
                <a:srgbClr val="0E4023"/>
              </a:solidFill>
            </a:endParaRPr>
          </a:p>
        </p:txBody>
      </p:sp>
      <p:pic>
        <p:nvPicPr>
          <p:cNvPr id="1027" name="Picture 3" descr="C:\Users\tautvydas\Desktop\Geras 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9200" y="4766060"/>
            <a:ext cx="1598400" cy="38834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2400" y="2991599"/>
            <a:ext cx="2678400" cy="165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4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3039800"/>
            <a:ext cx="8753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3340" y="2547359"/>
            <a:ext cx="85679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/>
              <a:t>D</a:t>
            </a:r>
            <a:r>
              <a:rPr lang="lt-LT" sz="4000" dirty="0" err="1" smtClean="0"/>
              <a:t>ėkoju</a:t>
            </a:r>
            <a:r>
              <a:rPr lang="lt-LT" sz="4000" dirty="0" smtClean="0"/>
              <a:t> už dėmesį.</a:t>
            </a:r>
            <a:endParaRPr lang="lt-LT" sz="4000" dirty="0" smtClean="0"/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tačiakampis 7"/>
          <p:cNvSpPr/>
          <p:nvPr/>
        </p:nvSpPr>
        <p:spPr>
          <a:xfrm>
            <a:off x="304140" y="213724"/>
            <a:ext cx="86526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t-LT" sz="2400" dirty="0">
              <a:latin typeface="Bahnschrift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9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07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941" y="139824"/>
            <a:ext cx="8623139" cy="936943"/>
          </a:xfrm>
          <a:prstGeom prst="rect">
            <a:avLst/>
          </a:prstGeom>
          <a:noFill/>
        </p:spPr>
        <p:txBody>
          <a:bodyPr wrap="square" lIns="74441" tIns="37221" rIns="74441" bIns="37221" rtlCol="0">
            <a:spAutoFit/>
          </a:bodyPr>
          <a:lstStyle/>
          <a:p>
            <a:pPr algn="ctr"/>
            <a:r>
              <a:rPr lang="lt-LT" sz="2800" b="1" dirty="0" smtClean="0">
                <a:latin typeface="Bahnschrift" pitchFamily="34" charset="0"/>
                <a:cs typeface="Times New Roman" pitchFamily="18" charset="0"/>
              </a:rPr>
              <a:t>SLURŠ bendroji programa kaip gairės visuomenės sveikatos priežiūros specialisto darbui mokyklose</a:t>
            </a:r>
            <a:endParaRPr lang="en-US" sz="28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498" y="1076767"/>
            <a:ext cx="4322728" cy="4137820"/>
          </a:xfrm>
          <a:prstGeom prst="rect">
            <a:avLst/>
          </a:prstGeom>
          <a:noFill/>
        </p:spPr>
        <p:txBody>
          <a:bodyPr wrap="square" lIns="74441" tIns="37221" rIns="74441" bIns="37221" rtlCol="0">
            <a:spAutoFit/>
          </a:bodyPr>
          <a:lstStyle/>
          <a:p>
            <a:pPr marL="285750" indent="-285750" algn="just"/>
            <a:r>
              <a:rPr lang="lt-LT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lt-LT" sz="2400" dirty="0" smtClean="0">
                <a:latin typeface="Bahnschrift" pitchFamily="34" charset="0"/>
                <a:cs typeface="Times New Roman" pitchFamily="18" charset="0"/>
              </a:rPr>
              <a:t>Programos paskirtis – užtikrinti sėkmingą vaiko sveikatos ir lytiškumo ugdymą bei rengimą šeimai mokykloje, prisidėti prie vaiko </a:t>
            </a:r>
            <a:r>
              <a:rPr lang="lt-LT" sz="2400" i="1" dirty="0" smtClean="0">
                <a:solidFill>
                  <a:srgbClr val="FF0000"/>
                </a:solidFill>
                <a:latin typeface="Bahnschrift" pitchFamily="34" charset="0"/>
                <a:cs typeface="Times New Roman" pitchFamily="18" charset="0"/>
              </a:rPr>
              <a:t>dvasinės, fizinės, psichinės, socialinės gerovės ir sėkmingo funkcionavimo darbo, tarpasmeninių santykių ir šeimos srityse.</a:t>
            </a:r>
            <a:endParaRPr lang="en-US" sz="2400" i="1" dirty="0">
              <a:solidFill>
                <a:srgbClr val="FF0000"/>
              </a:solidFill>
              <a:latin typeface="Bahnschrift" pitchFamily="34" charset="0"/>
              <a:cs typeface="Times New Roman" pitchFamily="18" charset="0"/>
            </a:endParaRPr>
          </a:p>
        </p:txBody>
      </p:sp>
      <p:pic>
        <p:nvPicPr>
          <p:cNvPr id="8" name="Picture 2" descr="Vaizdo rezultatas pagal uÅ¾klausÄ âPublic Healthâ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226" y="1710718"/>
            <a:ext cx="4418854" cy="278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1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5" name="Stačiakampis 4"/>
          <p:cNvSpPr/>
          <p:nvPr/>
        </p:nvSpPr>
        <p:spPr>
          <a:xfrm>
            <a:off x="203339" y="54368"/>
            <a:ext cx="87534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B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endradarbiavimo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tarp visuomenės sveikatos priežiūros specialistų ir mokytojų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problemos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galimybės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įgyvendinant </a:t>
            </a:r>
            <a:r>
              <a:rPr lang="en-US" sz="2000" b="1" dirty="0" smtClean="0">
                <a:latin typeface="Bahnschrift" pitchFamily="34" charset="0"/>
                <a:cs typeface="Times New Roman" pitchFamily="18" charset="0"/>
              </a:rPr>
              <a:t>s</a:t>
            </a:r>
            <a:r>
              <a:rPr lang="lt-LT" sz="2000" b="1" dirty="0" err="1" smtClean="0">
                <a:latin typeface="Bahnschrift" pitchFamily="34" charset="0"/>
                <a:cs typeface="Times New Roman" pitchFamily="18" charset="0"/>
              </a:rPr>
              <a:t>veikatos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lytiškumo ugdymo bei rengimo šeimai bendrąją programą</a:t>
            </a:r>
            <a:endParaRPr lang="lt-LT" sz="20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95270" y="1276120"/>
            <a:ext cx="8753459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lt-L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Daugeliu atvejų Kauno miesto ugdymo įstaigose lytiškumo ugdymo programa yra integruota į  dėstom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us</a:t>
            </a:r>
            <a:r>
              <a:rPr kumimoji="0" lang="lt-L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dalyk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us</a:t>
            </a:r>
            <a:r>
              <a:rPr kumimoji="0" lang="lt-L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lt-LT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kaip </a:t>
            </a:r>
            <a:r>
              <a:rPr kumimoji="0" lang="lt-L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biologijos, etikos, tikybos, lietuvių ir</a:t>
            </a:r>
            <a:r>
              <a:rPr kumimoji="0" lang="lt-LT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kt.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lt-LT" baseline="0" dirty="0" smtClean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lt-LT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PROBLEMOS:</a:t>
            </a:r>
            <a:endParaRPr kumimoji="0" lang="en-US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 mažas kitų specialistų bei mokytojų įsitraukimas į siūlomas veiklas</a:t>
            </a: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;</a:t>
            </a:r>
            <a:endParaRPr lang="en-US" dirty="0" smtClean="0">
              <a:latin typeface="Bahnschrift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lt-LT" dirty="0" smtClean="0">
              <a:latin typeface="Bahnschrift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 mokinių „tabu“ kalbėti šia tema</a:t>
            </a: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;</a:t>
            </a:r>
            <a:endParaRPr lang="en-US" dirty="0" smtClean="0">
              <a:latin typeface="Bahnschrift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lt-LT" dirty="0" smtClean="0">
              <a:latin typeface="Bahnschrift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dirty="0" smtClean="0">
                <a:latin typeface="Bahnschrift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lt-L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aiko</a:t>
            </a:r>
            <a:r>
              <a:rPr kumimoji="0" lang="lt-LT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stoka – </a:t>
            </a: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sunku suderinti paskaitas šia tema, prioritetas – tikslieji mokslai, ugdymo įstaigos reitingai;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5" name="Stačiakampis 4"/>
          <p:cNvSpPr/>
          <p:nvPr/>
        </p:nvSpPr>
        <p:spPr>
          <a:xfrm>
            <a:off x="203339" y="54368"/>
            <a:ext cx="87534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B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endradarbiavimo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tarp visuomenės sveikatos priežiūros specialistų ir mokytojų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problemos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galimybės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įgyvendinant </a:t>
            </a:r>
            <a:r>
              <a:rPr lang="en-US" sz="2000" b="1" dirty="0" smtClean="0">
                <a:latin typeface="Bahnschrift" pitchFamily="34" charset="0"/>
                <a:cs typeface="Times New Roman" pitchFamily="18" charset="0"/>
              </a:rPr>
              <a:t>s</a:t>
            </a:r>
            <a:r>
              <a:rPr lang="lt-LT" sz="2000" b="1" dirty="0" err="1" smtClean="0">
                <a:latin typeface="Bahnschrift" pitchFamily="34" charset="0"/>
                <a:cs typeface="Times New Roman" pitchFamily="18" charset="0"/>
              </a:rPr>
              <a:t>veikatos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lytiškumo ugdymo bei rengimo šeimai bendrąją programą</a:t>
            </a:r>
            <a:endParaRPr lang="lt-LT" sz="20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1562473"/>
            <a:ext cx="875345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lt-LT" baseline="0" dirty="0" smtClean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lt-LT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PROBLEMOS:</a:t>
            </a:r>
            <a:endParaRPr kumimoji="0" lang="en-US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trūksta </a:t>
            </a: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programos įgyvendinimo nuoseklumo ir kryptingumo, todėl bendradarbiavimas nepilnai išnaudojamas, pvz.: tikybos ir etikos mokytojai VSPS ne visais atvejais sutinka įsileisti į ugdymo procesą</a:t>
            </a: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;</a:t>
            </a:r>
            <a:endParaRPr lang="en-US" dirty="0" smtClean="0">
              <a:latin typeface="Bahnschrift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lt-L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 nėra komisijos ar koordinatoriaus, mokytojai integruoja šią programą dėstant savo pamokas/temą minimaliai</a:t>
            </a:r>
            <a:r>
              <a:rPr lang="en-US" dirty="0" smtClean="0">
                <a:latin typeface="Bahnschrift" pitchFamily="34" charset="0"/>
                <a:cs typeface="Times New Roman" pitchFamily="18" charset="0"/>
              </a:rPr>
              <a:t>;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lt-L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lt-LT" dirty="0" smtClean="0">
                <a:latin typeface="Bahnschrift" pitchFamily="34" charset="0"/>
                <a:cs typeface="Times New Roman" pitchFamily="18" charset="0"/>
              </a:rPr>
              <a:t> mokytojai tai nelaiko sveikatos ugdymo prioritetiniu dalyku (skirtingi mokytojai moko skirtingais metodais ir remiasi skirtinga informacija).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5" name="Stačiakampis 4"/>
          <p:cNvSpPr/>
          <p:nvPr/>
        </p:nvSpPr>
        <p:spPr>
          <a:xfrm>
            <a:off x="203339" y="54368"/>
            <a:ext cx="87534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B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endradarbiavimo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tarp visuomenės sveikatos priežiūros specialistų ir mokytojų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problemos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galimybės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įgyvendinant </a:t>
            </a:r>
            <a:r>
              <a:rPr lang="en-US" sz="2000" b="1" dirty="0" smtClean="0">
                <a:latin typeface="Bahnschrift" pitchFamily="34" charset="0"/>
                <a:cs typeface="Times New Roman" pitchFamily="18" charset="0"/>
              </a:rPr>
              <a:t>s</a:t>
            </a:r>
            <a:r>
              <a:rPr lang="lt-LT" sz="2000" b="1" dirty="0" err="1" smtClean="0">
                <a:latin typeface="Bahnschrift" pitchFamily="34" charset="0"/>
                <a:cs typeface="Times New Roman" pitchFamily="18" charset="0"/>
              </a:rPr>
              <a:t>veikatos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ir lytiškumo ugdymo bei rengimo šeimai bendrąją programą?</a:t>
            </a:r>
            <a:endParaRPr lang="lt-LT" sz="20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39" y="-1992713"/>
            <a:ext cx="8753459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lt-LT" sz="2000" baseline="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lt-LT" sz="2000" b="1" dirty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lt-LT" sz="2000" b="1" dirty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lt-LT" sz="2000" b="1" dirty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lt-LT" sz="2000" b="1" dirty="0"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lt-LT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GALIMYBĖS:</a:t>
            </a:r>
            <a:endParaRPr kumimoji="0" lang="lt-LT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2000" dirty="0" smtClean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Įsteigta komisija ar paskirtas koordinatorius atsakingas iš nuoseklų mokyklos darbą programos įgyvendinime. </a:t>
            </a:r>
            <a:endParaRPr lang="en-US" sz="2000" dirty="0" smtClean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Bahnschrift" pitchFamily="34" charset="0"/>
                <a:cs typeface="Times New Roman" pitchFamily="18" charset="0"/>
              </a:rPr>
              <a:t>Ugdymo</a:t>
            </a: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 </a:t>
            </a:r>
            <a:r>
              <a:rPr lang="lt-LT" sz="2000" dirty="0">
                <a:latin typeface="Bahnschrift" pitchFamily="34" charset="0"/>
                <a:cs typeface="Times New Roman" pitchFamily="18" charset="0"/>
              </a:rPr>
              <a:t>į</a:t>
            </a:r>
            <a:r>
              <a:rPr lang="en-US" sz="2000" dirty="0" err="1" smtClean="0">
                <a:latin typeface="Bahnschrift" pitchFamily="34" charset="0"/>
                <a:cs typeface="Times New Roman" pitchFamily="18" charset="0"/>
              </a:rPr>
              <a:t>staigos</a:t>
            </a: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e dirbančių VSPS motyvacijos didinimas, keliant kvalifikaciją.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2000" dirty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SLURŠ</a:t>
            </a:r>
            <a:r>
              <a:rPr lang="en-US" sz="2000" dirty="0" smtClean="0">
                <a:latin typeface="Bahnschrift" pitchFamily="34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Bahnschrift" pitchFamily="34" charset="0"/>
                <a:cs typeface="Times New Roman" pitchFamily="18" charset="0"/>
              </a:rPr>
              <a:t>programos</a:t>
            </a:r>
            <a:r>
              <a:rPr lang="en-US" sz="2000" dirty="0" smtClean="0">
                <a:latin typeface="Bahnschrift" pitchFamily="34" charset="0"/>
                <a:cs typeface="Times New Roman" pitchFamily="18" charset="0"/>
              </a:rPr>
              <a:t> </a:t>
            </a: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įgyvendinimo vertinimas  kiekvienais metais.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2000" dirty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VSPS  kompetencijų vertinimas.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2000" b="1" dirty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2000" dirty="0" smtClean="0">
              <a:latin typeface="Bahnschrift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3039800"/>
            <a:ext cx="8753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tačiakampis 6"/>
          <p:cNvSpPr/>
          <p:nvPr/>
        </p:nvSpPr>
        <p:spPr>
          <a:xfrm>
            <a:off x="203341" y="309600"/>
            <a:ext cx="87534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Kaip ugdymo įstaigose formuojamas turinys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bendradarbiaujant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programą įgyvendinantiems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mokytojams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 su </a:t>
            </a:r>
            <a:r>
              <a:rPr lang="lt-LT" sz="2000" b="1" u="sng" dirty="0" smtClean="0">
                <a:latin typeface="Bahnschrift" pitchFamily="34" charset="0"/>
                <a:cs typeface="Times New Roman" pitchFamily="18" charset="0"/>
              </a:rPr>
              <a:t>visuomenės sveikatos priežiūros specialistais</a:t>
            </a:r>
            <a:r>
              <a:rPr lang="lt-LT" sz="2000" b="1" dirty="0" smtClean="0">
                <a:latin typeface="Bahnschrift" pitchFamily="34" charset="0"/>
                <a:cs typeface="Times New Roman" pitchFamily="18" charset="0"/>
              </a:rPr>
              <a:t>?</a:t>
            </a:r>
            <a:endParaRPr lang="lt-LT" sz="20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03341" y="1469263"/>
            <a:ext cx="8596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t-LT" sz="2000" b="0" i="0" u="none" strike="noStrike" cap="none" normalizeH="0" baseline="0" dirty="0" smtClean="0">
                <a:ln>
                  <a:noFill/>
                </a:ln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tarpusavio bendradarbiavimo metu, pagal poreikius ir aktualijas konkrečiu momentu (nuoseklumo trūkumas);</a:t>
            </a:r>
            <a:endParaRPr kumimoji="0" lang="lt-LT" sz="2000" b="0" i="0" u="none" strike="noStrike" cap="none" normalizeH="0" baseline="0" dirty="0" smtClean="0">
              <a:ln>
                <a:noFill/>
              </a:ln>
              <a:effectLst/>
              <a:latin typeface="Bahnschrift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t-LT" sz="2000" b="0" i="0" u="none" strike="noStrike" cap="none" normalizeH="0" baseline="0" dirty="0" smtClean="0">
                <a:ln>
                  <a:noFill/>
                </a:ln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turinys formuojamas atsižvelgiant į kitų specialistų parengtus pristatymus, analizuojant mokslinę literatūrą, remiantis kitų mokykloje dirbančių specialistų  nuomone (pavyzdžiui, biologijos mokytojos žinios, įsitraukimas, patirtis, prisidėjimas prie programos įgyvendinimo);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lt-LT" sz="2000" dirty="0" smtClean="0">
                <a:latin typeface="Bahnschrift" pitchFamily="34" charset="0"/>
                <a:ea typeface="Calibri" pitchFamily="34" charset="0"/>
                <a:cs typeface="Times New Roman" pitchFamily="18" charset="0"/>
              </a:rPr>
              <a:t> mokytojai dažnu atveju naudojasi VSPS kompetencijomis ir kviečia į klasių valandėles supažindinti vaikus su brendimo ypatumais, atsižvelgiant į amžiaus tarpsnius;</a:t>
            </a:r>
            <a:endParaRPr kumimoji="0" lang="lt-LT" sz="2000" b="0" i="0" u="none" strike="noStrike" cap="none" normalizeH="0" baseline="0" dirty="0" smtClean="0">
              <a:ln>
                <a:noFill/>
              </a:ln>
              <a:effectLst/>
              <a:latin typeface="Bahnschrift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mokytojai turi savo programą, pagal kurią įgyvendina</a:t>
            </a:r>
            <a:r>
              <a:rPr kumimoji="0" lang="lt-LT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veiklas ir VSPS į šią programą ne visada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lt-LT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įtraukia.</a:t>
            </a:r>
            <a:endParaRPr kumimoji="0" lang="lt-LT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ahnschrift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3039800"/>
            <a:ext cx="8753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tačiakampis 6"/>
          <p:cNvSpPr/>
          <p:nvPr/>
        </p:nvSpPr>
        <p:spPr>
          <a:xfrm>
            <a:off x="203341" y="309600"/>
            <a:ext cx="875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400" b="1" dirty="0" smtClean="0">
                <a:latin typeface="Bahnschrift" pitchFamily="34" charset="0"/>
                <a:cs typeface="Times New Roman" pitchFamily="18" charset="0"/>
              </a:rPr>
              <a:t>VSPS </a:t>
            </a:r>
            <a:r>
              <a:rPr lang="lt-LT" sz="2400" b="1" u="sng" dirty="0" smtClean="0">
                <a:latin typeface="Bahnschrift" pitchFamily="34" charset="0"/>
                <a:cs typeface="Times New Roman" pitchFamily="18" charset="0"/>
              </a:rPr>
              <a:t>patirtis</a:t>
            </a:r>
            <a:r>
              <a:rPr lang="lt-LT" sz="2400" b="1" dirty="0" smtClean="0">
                <a:latin typeface="Bahnschrift" pitchFamily="34" charset="0"/>
                <a:cs typeface="Times New Roman" pitchFamily="18" charset="0"/>
              </a:rPr>
              <a:t> bendradarbiaujant su tėvais</a:t>
            </a:r>
            <a:endParaRPr lang="lt-LT" sz="2400" dirty="0">
              <a:latin typeface="Bahnschrift" pitchFamily="34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88800" y="993087"/>
            <a:ext cx="8567999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Su tėvais VSPS</a:t>
            </a:r>
            <a:r>
              <a:rPr kumimoji="0" lang="lt-L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tenka</a:t>
            </a: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bendradarbiauti rečiau, dažniausiai kontakto telefonu ar el. dienynų pagalba rūpimais individualiais klausimais, tėvų susirinkimų metu. </a:t>
            </a:r>
            <a:endParaRPr kumimoji="0" lang="lt-LT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3039800"/>
            <a:ext cx="8753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3340" y="1377806"/>
            <a:ext cx="8567999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lt-L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sunkus</a:t>
            </a:r>
            <a:r>
              <a:rPr kumimoji="0" lang="lt-L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 tėvų įtraukimas į ugdymo procesą, informacijos perdavimas ir kontaktavimas</a:t>
            </a:r>
            <a:r>
              <a:rPr kumimoji="0" lang="lt-L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hnschrift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lt-LT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Bahnschrift" pitchFamily="34" charset="0"/>
              <a:ea typeface="Calibri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 daugumoje ugdymo įstaigų nėra išskirtos atskiros pamokos (valandos) šios programos įgyvendinimui, tad vykdymas yra integruoto pobūdžio tik į kitus dalykus</a:t>
            </a: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;</a:t>
            </a:r>
            <a:endParaRPr lang="en-US" sz="2000" dirty="0" smtClean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lt-LT" sz="2000" dirty="0" smtClean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 trūksta mokymų mokytojams, kaip tikslingai ir nuosekliai turėtų būti įgyvendinama ši programa ugdymo įstaigose;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lt-LT" sz="1200" dirty="0" smtClean="0"/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tačiakampis 7"/>
          <p:cNvSpPr/>
          <p:nvPr/>
        </p:nvSpPr>
        <p:spPr>
          <a:xfrm>
            <a:off x="304140" y="213724"/>
            <a:ext cx="86526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400" b="1" dirty="0" smtClean="0">
                <a:latin typeface="Bahnschrift" pitchFamily="34" charset="0"/>
                <a:cs typeface="Times New Roman" pitchFamily="18" charset="0"/>
              </a:rPr>
              <a:t>Kiti pastebėjimai dėl programos įgyvendinimo:</a:t>
            </a:r>
            <a:r>
              <a:rPr lang="lt-LT" sz="2400" dirty="0" smtClean="0">
                <a:latin typeface="Bahnschrift" pitchFamily="34" charset="0"/>
                <a:cs typeface="Times New Roman" pitchFamily="18" charset="0"/>
              </a:rPr>
              <a:t> </a:t>
            </a:r>
            <a:endParaRPr lang="lt-LT" sz="2400" dirty="0">
              <a:latin typeface="Bahnschrift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1"/>
            <a:ext cx="9144000" cy="570765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03340" y="3039800"/>
            <a:ext cx="87534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3340" y="1377807"/>
            <a:ext cx="8567999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trūksta nemokamos metodinės medžiagos/metodinių priemonių visuomenės sveikatos priežiūros specialistams šia tema, suskirstant pagal vaikų amžiaus tarpsnius (mokytojai turi rekomendacijas nurodant, kaip į dėstomą dalyką integruoti šią programą);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lt-LT" sz="2000" dirty="0">
              <a:latin typeface="Bahnschrift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lt-LT" sz="2000" dirty="0" smtClean="0">
              <a:latin typeface="Bahnschrift" pitchFamily="34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lt-LT" sz="2000" dirty="0" smtClean="0">
                <a:latin typeface="Bahnschrift" pitchFamily="34" charset="0"/>
                <a:cs typeface="Times New Roman" pitchFamily="18" charset="0"/>
              </a:rPr>
              <a:t> programa plati, mokytojai vos suspėja pravesti temas, kurios numatytos dalykų bendrosiose programose. Per pamokas apie sveikatą ir lytiškumą pakalbama labai trumpai.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lt-LT" sz="12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lt-L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tačiakampis 7"/>
          <p:cNvSpPr/>
          <p:nvPr/>
        </p:nvSpPr>
        <p:spPr>
          <a:xfrm>
            <a:off x="304140" y="213724"/>
            <a:ext cx="86526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400" b="1" dirty="0" smtClean="0">
                <a:latin typeface="Bahnschrift" pitchFamily="34" charset="0"/>
                <a:cs typeface="Times New Roman" pitchFamily="18" charset="0"/>
              </a:rPr>
              <a:t>Kiti pastebėjimai dėl programos įgyvendinimo:</a:t>
            </a:r>
            <a:r>
              <a:rPr lang="lt-LT" sz="2400" dirty="0" smtClean="0">
                <a:latin typeface="Bahnschrift" pitchFamily="34" charset="0"/>
                <a:cs typeface="Times New Roman" pitchFamily="18" charset="0"/>
              </a:rPr>
              <a:t> </a:t>
            </a:r>
            <a:endParaRPr lang="lt-LT" sz="2400" dirty="0">
              <a:latin typeface="Bahnschrift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55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514</Words>
  <Application>Microsoft Office PowerPoint</Application>
  <PresentationFormat>Demonstracija ekrane (16:10)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1" baseType="lpstr">
      <vt:lpstr>Office Theme</vt:lpstr>
      <vt:lpstr>PowerPoint pristatymas</vt:lpstr>
      <vt:lpstr>PowerPoint pristatymas</vt:lpstr>
      <vt:lpstr>PowerPoint pristatymas</vt:lpstr>
      <vt:lpstr>PowerPoint pristatymas</vt:lpstr>
      <vt:lpstr>PowerPoint pristatymas</vt:lpstr>
      <vt:lpstr>PowerPoint pristatymas</vt:lpstr>
      <vt:lpstr>PowerPoint pristatymas</vt:lpstr>
      <vt:lpstr>PowerPoint pristatymas</vt:lpstr>
      <vt:lpstr>PowerPoint pristatymas</vt:lpstr>
      <vt:lpstr>PowerPoint pristatymas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</dc:creator>
  <cp:lastModifiedBy>Gerda Kuzmarskienė</cp:lastModifiedBy>
  <cp:revision>40</cp:revision>
  <dcterms:created xsi:type="dcterms:W3CDTF">2018-03-29T13:22:49Z</dcterms:created>
  <dcterms:modified xsi:type="dcterms:W3CDTF">2019-06-05T09:24:59Z</dcterms:modified>
</cp:coreProperties>
</file>